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2" autoAdjust="0"/>
    <p:restoredTop sz="94660"/>
  </p:normalViewPr>
  <p:slideViewPr>
    <p:cSldViewPr>
      <p:cViewPr varScale="1">
        <p:scale>
          <a:sx n="65" d="100"/>
          <a:sy n="65" d="100"/>
        </p:scale>
        <p:origin x="1300" y="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08371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39360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457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23453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37996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1831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261164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34136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3831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69655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951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61CF8-8F40-4D31-935E-F1819F10CC27}" type="datetimeFigureOut">
              <a:rPr lang="en-AU" smtClean="0"/>
              <a:t>01/08/2019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6C4E6-0753-4A53-A912-2D473B84293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627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s://www.youtube.com/watch?v=F2h6jDoabLE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ZH-4d0KNMZ4" TargetMode="External"/><Relationship Id="rId2" Type="http://schemas.openxmlformats.org/officeDocument/2006/relationships/hyperlink" Target="http://www.youtube.com/watch?v=Dek9F2lkMQA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youtube.com/watch?v=Kpa_wE3gYfk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tLK0dnwnYUE" TargetMode="External"/><Relationship Id="rId2" Type="http://schemas.openxmlformats.org/officeDocument/2006/relationships/hyperlink" Target="http://www.youtube.com/watch?v=xeeAbZhos8Y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Lecture 4: Tourism and Events</a:t>
            </a:r>
            <a:endParaRPr lang="en-AU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We are just looking at this for one week, a more detailed coverage is in the subject THS2HME Hallmark Events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24766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endParaRPr lang="en-AU" dirty="0" smtClean="0">
              <a:hlinkClick r:id="rId2"/>
            </a:endParaRPr>
          </a:p>
          <a:p>
            <a:pPr marL="0" indent="0">
              <a:buNone/>
            </a:pPr>
            <a:endParaRPr lang="en-AU" dirty="0">
              <a:hlinkClick r:id="rId2"/>
            </a:endParaRPr>
          </a:p>
          <a:p>
            <a:pPr marL="0" indent="0">
              <a:buNone/>
            </a:pPr>
            <a:endParaRPr lang="en-AU" smtClean="0">
              <a:hlinkClick r:id="rId2"/>
            </a:endParaRPr>
          </a:p>
          <a:p>
            <a:pPr marL="0" indent="0">
              <a:buNone/>
            </a:pPr>
            <a:r>
              <a:rPr lang="en-AU" smtClean="0">
                <a:hlinkClick r:id="rId2"/>
              </a:rPr>
              <a:t>https</a:t>
            </a:r>
            <a:r>
              <a:rPr lang="en-AU">
                <a:hlinkClick r:id="rId2"/>
              </a:rPr>
              <a:t>://</a:t>
            </a:r>
            <a:r>
              <a:rPr lang="en-AU" smtClean="0">
                <a:hlinkClick r:id="rId2"/>
              </a:rPr>
              <a:t>www.youtube.com/watch?v=F2h6jDoabLE</a:t>
            </a:r>
            <a:endParaRPr lang="en-AU" smtClean="0"/>
          </a:p>
          <a:p>
            <a:pPr marL="0" indent="0">
              <a:buNone/>
            </a:pPr>
            <a:endParaRPr lang="en-AU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0500" y="2929731"/>
            <a:ext cx="2794000" cy="1866900"/>
          </a:xfrm>
        </p:spPr>
      </p:pic>
    </p:spTree>
    <p:extLst>
      <p:ext uri="{BB962C8B-B14F-4D97-AF65-F5344CB8AC3E}">
        <p14:creationId xmlns:p14="http://schemas.microsoft.com/office/powerpoint/2010/main" val="6420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 tourist?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Warwick buys a ticket to the World Cup Final at the MCG and walks there from his house.</a:t>
            </a:r>
          </a:p>
          <a:p>
            <a:r>
              <a:rPr lang="en-US" dirty="0" smtClean="0"/>
              <a:t>Doris is staying at her beach house at Venus Bay. She attends the Venus Bay Crayfish Festival.</a:t>
            </a:r>
          </a:p>
          <a:p>
            <a:r>
              <a:rPr lang="en-US" dirty="0" smtClean="0"/>
              <a:t>Boris is an international student at La Trobe. With a group of friends from </a:t>
            </a:r>
            <a:r>
              <a:rPr lang="en-US" dirty="0" err="1" smtClean="0"/>
              <a:t>Menzies</a:t>
            </a:r>
            <a:r>
              <a:rPr lang="en-US" dirty="0" smtClean="0"/>
              <a:t> College he goes into town for the Moomba Festival.</a:t>
            </a:r>
          </a:p>
          <a:p>
            <a:r>
              <a:rPr lang="en-US" dirty="0" smtClean="0"/>
              <a:t>Vic visits the Collingwood Farmers Market and buys an organic ham which he takes with him for Christmas with his family in the country.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115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 tourist?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Harry catches an early plane to Sydney for a business meeting. He returns home that night. In contrast, Ron participates via video-conferencing.</a:t>
            </a:r>
          </a:p>
          <a:p>
            <a:r>
              <a:rPr lang="en-US" dirty="0" smtClean="0"/>
              <a:t>Warwick buys a ticket to the World Cup for his cousin, who is visiting from England.</a:t>
            </a:r>
          </a:p>
          <a:p>
            <a:r>
              <a:rPr lang="en-US" dirty="0" smtClean="0"/>
              <a:t>Geoffrey celebrates his anniversary with a package of a 5 star hotel, dinner and performance of </a:t>
            </a:r>
            <a:r>
              <a:rPr lang="en-US" i="1" dirty="0" smtClean="0"/>
              <a:t>Mama Mia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Michelle travels to Las Vegas to compete in the U14 skateboarding championship. Her parents also go to support her.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85933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Complexity</a:t>
            </a:r>
            <a:endParaRPr lang="en-AU" dirty="0"/>
          </a:p>
        </p:txBody>
      </p:sp>
      <p:pic>
        <p:nvPicPr>
          <p:cNvPr id="10" name="Content Placeholder 9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6279" y="2238563"/>
            <a:ext cx="3960441" cy="3028950"/>
          </a:xfr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Not all events are aimed at tourists</a:t>
            </a:r>
          </a:p>
          <a:p>
            <a:r>
              <a:rPr lang="en-US" dirty="0" smtClean="0"/>
              <a:t>How do we define and measure tourists?</a:t>
            </a:r>
          </a:p>
          <a:p>
            <a:r>
              <a:rPr lang="en-US" dirty="0" smtClean="0"/>
              <a:t>Numbers or impacts?</a:t>
            </a:r>
          </a:p>
          <a:p>
            <a:r>
              <a:rPr lang="en-US" dirty="0" smtClean="0"/>
              <a:t>Dollar value?</a:t>
            </a:r>
          </a:p>
          <a:p>
            <a:r>
              <a:rPr lang="en-US" dirty="0" smtClean="0"/>
              <a:t>Incidental tourism?</a:t>
            </a:r>
          </a:p>
          <a:p>
            <a:endParaRPr lang="en-US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69134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Tourism Important 1?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 smtClean="0"/>
              <a:t>Event </a:t>
            </a:r>
            <a:r>
              <a:rPr lang="en-US" dirty="0" err="1" smtClean="0"/>
              <a:t>Organisers</a:t>
            </a:r>
            <a:r>
              <a:rPr lang="en-US" dirty="0" smtClean="0"/>
              <a:t> seek tourists as part of their marketing mix.</a:t>
            </a:r>
          </a:p>
          <a:p>
            <a:pPr marL="0" indent="0">
              <a:buNone/>
            </a:pPr>
            <a:r>
              <a:rPr lang="en-US" dirty="0" smtClean="0"/>
              <a:t>Just one segment, a way to increase attendees/ sales</a:t>
            </a:r>
          </a:p>
          <a:p>
            <a:pPr marL="0" indent="0">
              <a:buNone/>
            </a:pPr>
            <a:r>
              <a:rPr lang="en-US" dirty="0" smtClean="0"/>
              <a:t>Still get locals</a:t>
            </a:r>
          </a:p>
          <a:p>
            <a:pPr marL="0" indent="0">
              <a:buNone/>
            </a:pPr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www.youtube.com/watch?v=Dek9F2lkMQA</a:t>
            </a:r>
            <a:endParaRPr lang="en-AU" dirty="0" smtClean="0"/>
          </a:p>
          <a:p>
            <a:pPr marL="0" indent="0">
              <a:buNone/>
            </a:pP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www.youtube.com/watch?v=ZH-4d0KNMZ4</a:t>
            </a:r>
            <a:endParaRPr lang="en-AU" dirty="0" smtClean="0"/>
          </a:p>
          <a:p>
            <a:pPr marL="0" indent="0">
              <a:buNone/>
            </a:pPr>
            <a:r>
              <a:rPr lang="en-AU" dirty="0">
                <a:hlinkClick r:id="rId4"/>
              </a:rPr>
              <a:t>http://</a:t>
            </a:r>
            <a:r>
              <a:rPr lang="en-AU" dirty="0" smtClean="0">
                <a:hlinkClick r:id="rId4"/>
              </a:rPr>
              <a:t>www.youtube.com/watch?v=Kpa_wE3gYfk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94850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Tourism Important 2?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Justifies support from governments, marketing </a:t>
            </a:r>
            <a:r>
              <a:rPr lang="en-US" dirty="0" err="1" smtClean="0"/>
              <a:t>organisations</a:t>
            </a:r>
            <a:r>
              <a:rPr lang="en-US" dirty="0" smtClean="0"/>
              <a:t> </a:t>
            </a:r>
            <a:r>
              <a:rPr lang="en-US" dirty="0" err="1" smtClean="0"/>
              <a:t>etc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May be funding</a:t>
            </a:r>
          </a:p>
          <a:p>
            <a:pPr marL="0" indent="0">
              <a:buNone/>
            </a:pPr>
            <a:r>
              <a:rPr lang="en-US" dirty="0" smtClean="0"/>
              <a:t>Or marketing</a:t>
            </a:r>
          </a:p>
          <a:p>
            <a:pPr marL="0" indent="0">
              <a:buNone/>
            </a:pPr>
            <a:r>
              <a:rPr lang="en-US" dirty="0" smtClean="0"/>
              <a:t>PUBLIC FUNDING, so needs to be an economic benefit to the community</a:t>
            </a:r>
          </a:p>
          <a:p>
            <a:pPr marL="0" indent="0">
              <a:buNone/>
            </a:pPr>
            <a:r>
              <a:rPr lang="en-US" dirty="0" smtClean="0"/>
              <a:t>Note difference between profitability (for </a:t>
            </a:r>
            <a:r>
              <a:rPr lang="en-US" dirty="0" err="1" smtClean="0"/>
              <a:t>organiser</a:t>
            </a:r>
            <a:r>
              <a:rPr lang="en-US" dirty="0" smtClean="0"/>
              <a:t>) and economic impact (for society)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1577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 from Week 1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MEGA EVENT</a:t>
            </a:r>
            <a:endParaRPr lang="en-AU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Competitive bid</a:t>
            </a:r>
          </a:p>
          <a:p>
            <a:r>
              <a:rPr lang="en-US" dirty="0" smtClean="0"/>
              <a:t>Owned by central body</a:t>
            </a:r>
          </a:p>
          <a:p>
            <a:r>
              <a:rPr lang="en-US" dirty="0" smtClean="0"/>
              <a:t>Staged at different places</a:t>
            </a:r>
          </a:p>
          <a:p>
            <a:r>
              <a:rPr lang="en-US" dirty="0" err="1" smtClean="0"/>
              <a:t>Eg</a:t>
            </a:r>
            <a:r>
              <a:rPr lang="en-US" dirty="0" smtClean="0"/>
              <a:t> Olympics</a:t>
            </a:r>
          </a:p>
          <a:p>
            <a:r>
              <a:rPr lang="en-US" dirty="0" smtClean="0"/>
              <a:t>Large scale, one-off expenditure</a:t>
            </a:r>
          </a:p>
          <a:p>
            <a:r>
              <a:rPr lang="en-US" dirty="0" smtClean="0"/>
              <a:t>High risk?</a:t>
            </a:r>
            <a:endParaRPr lang="en-AU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HALLMARK EVENT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Place develops and owns the event</a:t>
            </a:r>
          </a:p>
          <a:p>
            <a:r>
              <a:rPr lang="en-US" dirty="0" smtClean="0"/>
              <a:t>Repeated, </a:t>
            </a:r>
            <a:r>
              <a:rPr lang="en-US" dirty="0" err="1" smtClean="0"/>
              <a:t>eg</a:t>
            </a:r>
            <a:r>
              <a:rPr lang="en-US" dirty="0" smtClean="0"/>
              <a:t> annual</a:t>
            </a:r>
          </a:p>
          <a:p>
            <a:r>
              <a:rPr lang="en-US" dirty="0" smtClean="0"/>
              <a:t>May be part of a calendar or portfolio</a:t>
            </a:r>
          </a:p>
          <a:p>
            <a:r>
              <a:rPr lang="en-US" dirty="0" smtClean="0"/>
              <a:t>Brands the place, not the event</a:t>
            </a:r>
          </a:p>
          <a:p>
            <a:r>
              <a:rPr lang="en-US" dirty="0" smtClean="0"/>
              <a:t>Spreads risk?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25137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AU" dirty="0">
                <a:hlinkClick r:id="rId2"/>
              </a:rPr>
              <a:t>http://</a:t>
            </a:r>
            <a:r>
              <a:rPr lang="en-AU" dirty="0" smtClean="0">
                <a:hlinkClick r:id="rId2"/>
              </a:rPr>
              <a:t>www.youtube.com/watch?v=xeeAbZhos8Y</a:t>
            </a:r>
            <a:endParaRPr lang="en-AU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AU" dirty="0">
                <a:hlinkClick r:id="rId3"/>
              </a:rPr>
              <a:t>http://</a:t>
            </a:r>
            <a:r>
              <a:rPr lang="en-AU" dirty="0" smtClean="0">
                <a:hlinkClick r:id="rId3"/>
              </a:rPr>
              <a:t>www.youtube.com/watch?v=tLK0dnwnYUE</a:t>
            </a:r>
            <a:endParaRPr lang="en-AU" dirty="0" smtClean="0"/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535148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Longer Term – Tourism Legacy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Event is the opportunity to promote tourism AFTER the event</a:t>
            </a:r>
          </a:p>
          <a:p>
            <a:r>
              <a:rPr lang="en-US" dirty="0" smtClean="0"/>
              <a:t>Create an image</a:t>
            </a:r>
          </a:p>
          <a:p>
            <a:r>
              <a:rPr lang="en-US" dirty="0" smtClean="0"/>
              <a:t>Raise awareness</a:t>
            </a:r>
            <a:endParaRPr lang="en-AU" dirty="0"/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018" y="2420888"/>
            <a:ext cx="2653317" cy="2219138"/>
          </a:xfrm>
        </p:spPr>
      </p:pic>
    </p:spTree>
    <p:extLst>
      <p:ext uri="{BB962C8B-B14F-4D97-AF65-F5344CB8AC3E}">
        <p14:creationId xmlns:p14="http://schemas.microsoft.com/office/powerpoint/2010/main" val="1643917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409</Words>
  <Application>Microsoft Office PowerPoint</Application>
  <PresentationFormat>On-screen Show (4:3)</PresentationFormat>
  <Paragraphs>62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Lecture 4: Tourism and Events</vt:lpstr>
      <vt:lpstr>Who is a tourist?</vt:lpstr>
      <vt:lpstr>Who is a tourist?</vt:lpstr>
      <vt:lpstr>Complexity</vt:lpstr>
      <vt:lpstr>Why is Tourism Important 1?</vt:lpstr>
      <vt:lpstr>Why is Tourism Important 2?</vt:lpstr>
      <vt:lpstr>Recap from Week 1</vt:lpstr>
      <vt:lpstr>PowerPoint Presentation</vt:lpstr>
      <vt:lpstr>Longer Term – Tourism Legacy</vt:lpstr>
      <vt:lpstr>PowerPoint Presentation</vt:lpstr>
    </vt:vector>
  </TitlesOfParts>
  <Company>La Trobe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4: Tourism and Events</dc:title>
  <dc:creator>WFrost</dc:creator>
  <cp:lastModifiedBy>Warwick Frost</cp:lastModifiedBy>
  <cp:revision>13</cp:revision>
  <dcterms:created xsi:type="dcterms:W3CDTF">2014-08-20T00:58:49Z</dcterms:created>
  <dcterms:modified xsi:type="dcterms:W3CDTF">2019-08-01T04:02:47Z</dcterms:modified>
</cp:coreProperties>
</file>