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7" r:id="rId4"/>
    <p:sldId id="280" r:id="rId5"/>
    <p:sldId id="281" r:id="rId6"/>
    <p:sldId id="282" r:id="rId7"/>
    <p:sldId id="283" r:id="rId8"/>
    <p:sldId id="271" r:id="rId9"/>
    <p:sldId id="270" r:id="rId10"/>
    <p:sldId id="278" r:id="rId11"/>
    <p:sldId id="279" r:id="rId12"/>
    <p:sldId id="259" r:id="rId13"/>
    <p:sldId id="272" r:id="rId14"/>
    <p:sldId id="260" r:id="rId15"/>
    <p:sldId id="273" r:id="rId16"/>
    <p:sldId id="274" r:id="rId17"/>
    <p:sldId id="261" r:id="rId18"/>
    <p:sldId id="267" r:id="rId19"/>
    <p:sldId id="262" r:id="rId20"/>
    <p:sldId id="264" r:id="rId21"/>
    <p:sldId id="265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4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3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16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1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7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14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70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6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6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EBAB-881E-4B15-A341-2389D1EC9640}" type="datetimeFigureOut">
              <a:rPr lang="en-AU" smtClean="0"/>
              <a:t>01/08/2019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555B-A9C7-4274-9643-9DE6857914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16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XTWYKf5hXI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ck5arjMGB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innerinthesky.com/dits_dinner/index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THS1FEM Lecture 3</a:t>
            </a:r>
            <a:br>
              <a:rPr lang="en-US" b="1" dirty="0" smtClean="0"/>
            </a:br>
            <a:r>
              <a:rPr lang="en-US" b="1" dirty="0" smtClean="0"/>
              <a:t>The Event Experience </a:t>
            </a:r>
            <a:r>
              <a:rPr lang="en-US" b="1" smtClean="0"/>
              <a:t>- Meanings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Organisers</a:t>
            </a:r>
            <a:r>
              <a:rPr lang="en-US" dirty="0" smtClean="0"/>
              <a:t> last week</a:t>
            </a:r>
          </a:p>
          <a:p>
            <a:r>
              <a:rPr lang="en-US" dirty="0" smtClean="0"/>
              <a:t>Audience &amp; Participants this week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214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RITUAL STRUCTURE (</a:t>
            </a:r>
            <a:r>
              <a:rPr lang="en-US" sz="2800" dirty="0" err="1" smtClean="0"/>
              <a:t>Falassi</a:t>
            </a:r>
            <a:r>
              <a:rPr lang="en-US" sz="2800" dirty="0" smtClean="0"/>
              <a:t>, 1987):</a:t>
            </a:r>
            <a:br>
              <a:rPr lang="en-US" sz="2800" dirty="0" smtClean="0"/>
            </a:br>
            <a:r>
              <a:rPr lang="en-US" sz="2800" dirty="0" smtClean="0"/>
              <a:t> Common rites or components of events 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5600" b="1" dirty="0" smtClean="0"/>
              <a:t>1. Valorisation</a:t>
            </a:r>
            <a:r>
              <a:rPr lang="en-AU" sz="5600" b="1" dirty="0"/>
              <a:t>. </a:t>
            </a:r>
            <a:r>
              <a:rPr lang="en-AU" sz="5600" dirty="0"/>
              <a:t>Time and space are claimed for the event through an opening ceremony. The event is now marked as symbolically different from normal time and space.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2. Purification</a:t>
            </a:r>
            <a:r>
              <a:rPr lang="en-AU" sz="5600" b="1" dirty="0"/>
              <a:t>.</a:t>
            </a:r>
            <a:r>
              <a:rPr lang="en-AU" sz="5600" dirty="0"/>
              <a:t> There are ceremonies to cleanse and safeguard the festival and its participants.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3. Passage</a:t>
            </a:r>
            <a:r>
              <a:rPr lang="en-AU" sz="5600" b="1" dirty="0"/>
              <a:t>. </a:t>
            </a:r>
            <a:r>
              <a:rPr lang="en-AU" sz="5600" dirty="0"/>
              <a:t>Rituals which mark transition from one stage of life to another, particularly for young people.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4. Reversal</a:t>
            </a:r>
            <a:r>
              <a:rPr lang="en-AU" sz="5600" b="1" dirty="0"/>
              <a:t>. </a:t>
            </a:r>
            <a:r>
              <a:rPr lang="en-AU" sz="5600" dirty="0"/>
              <a:t>Normal behaviours and roles are reversed. The illicit may be respectable. A common form is the coronation of a 'fool' as the king of the festival.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5. Conspicuous </a:t>
            </a:r>
            <a:r>
              <a:rPr lang="en-AU" sz="5600" b="1" dirty="0"/>
              <a:t>Display. </a:t>
            </a:r>
            <a:r>
              <a:rPr lang="en-AU" sz="5600" dirty="0"/>
              <a:t>The most valued objects are displayed, for example, religious relics are paraded.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6. Conspicuous </a:t>
            </a:r>
            <a:r>
              <a:rPr lang="en-AU" sz="5600" b="1" dirty="0"/>
              <a:t>Consumption.</a:t>
            </a:r>
            <a:r>
              <a:rPr lang="en-AU" sz="5600" dirty="0"/>
              <a:t> Abundant, even wasteful, consumption, particularly of food and drink.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7. Dramas</a:t>
            </a:r>
            <a:r>
              <a:rPr lang="en-AU" sz="5600" b="1" dirty="0"/>
              <a:t>. </a:t>
            </a:r>
            <a:r>
              <a:rPr lang="en-AU" sz="5600" dirty="0"/>
              <a:t>Treasured stories are told through dramatic or musical performances.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8.Exchange</a:t>
            </a:r>
            <a:r>
              <a:rPr lang="en-AU" sz="5600" b="1" dirty="0"/>
              <a:t>. </a:t>
            </a:r>
            <a:r>
              <a:rPr lang="en-AU" sz="5600" dirty="0"/>
              <a:t>Symbolic exchanges of money, valuables or tokens. The wealthy might distribute gifts and money to the poor.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9. Competition</a:t>
            </a:r>
            <a:r>
              <a:rPr lang="en-AU" sz="5600" b="1" dirty="0"/>
              <a:t>.</a:t>
            </a:r>
            <a:r>
              <a:rPr lang="en-AU" sz="5600" dirty="0"/>
              <a:t> Typically games and sporting contests, often between rival groups. Such games may be a substitute for armed conflict.</a:t>
            </a:r>
          </a:p>
          <a:p>
            <a:pPr marL="0" indent="0">
              <a:buNone/>
            </a:pPr>
            <a:r>
              <a:rPr lang="en-AU" sz="5600" dirty="0"/>
              <a:t> </a:t>
            </a:r>
          </a:p>
          <a:p>
            <a:pPr marL="0" indent="0">
              <a:buNone/>
            </a:pPr>
            <a:r>
              <a:rPr lang="en-AU" sz="5600" b="1" dirty="0" smtClean="0"/>
              <a:t>10. </a:t>
            </a:r>
            <a:r>
              <a:rPr lang="en-AU" sz="5600" b="1" dirty="0" err="1" smtClean="0"/>
              <a:t>Devalorisation</a:t>
            </a:r>
            <a:r>
              <a:rPr lang="en-AU" sz="5600" b="1" dirty="0"/>
              <a:t>. </a:t>
            </a:r>
            <a:r>
              <a:rPr lang="en-AU" sz="5600" dirty="0"/>
              <a:t>A closing ceremony marks the return to normal time and space, perhaps with a promise of a future repeat of the festival.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42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LIMINALITY – Transition of Participant occurring within the event (SOCIOLOGY)</a:t>
            </a:r>
          </a:p>
          <a:p>
            <a:r>
              <a:rPr lang="en-US" dirty="0" smtClean="0"/>
              <a:t>EXISTENTIAL AUTHENTICITY – Experience feels real and makes participant feel better/ more real (TOURISM)</a:t>
            </a:r>
          </a:p>
          <a:p>
            <a:r>
              <a:rPr lang="en-US" dirty="0" smtClean="0"/>
              <a:t>CO-CREATION – Participants are actively engaged and ‘make’ the experience (MARKETING)</a:t>
            </a:r>
          </a:p>
          <a:p>
            <a:r>
              <a:rPr lang="en-US" dirty="0" smtClean="0"/>
              <a:t>SERIOUS LEISURE – a ‘career’ in a pastime – building skills and experience (LEISURE)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17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Helldorado</a:t>
            </a:r>
            <a:r>
              <a:rPr lang="en-US" dirty="0" smtClean="0"/>
              <a:t> Days, Tombstone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Held annually, weekend event</a:t>
            </a:r>
          </a:p>
          <a:p>
            <a:r>
              <a:rPr lang="en-US" dirty="0" smtClean="0"/>
              <a:t>Started in 1929, as 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town</a:t>
            </a:r>
          </a:p>
          <a:p>
            <a:r>
              <a:rPr lang="en-US" dirty="0" smtClean="0"/>
              <a:t>Focus on Gunfight at the OK Corral (1881) &amp; Wyatt Earp</a:t>
            </a:r>
          </a:p>
          <a:p>
            <a:r>
              <a:rPr lang="en-US" dirty="0" smtClean="0"/>
              <a:t>Imagery influenced by film </a:t>
            </a:r>
            <a:r>
              <a:rPr lang="en-US" i="1" dirty="0" smtClean="0"/>
              <a:t>Tombstone </a:t>
            </a:r>
            <a:r>
              <a:rPr lang="en-US" dirty="0" smtClean="0"/>
              <a:t>(1991)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www.youtube.com/watch?v=XTWYKf5hXIg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Carnivalesque</a:t>
            </a:r>
            <a:r>
              <a:rPr lang="en-US" dirty="0" smtClean="0"/>
              <a:t>/ Costuming/ Masking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562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4038600" cy="317279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168526"/>
          </a:xfrm>
        </p:spPr>
      </p:pic>
    </p:spTree>
    <p:extLst>
      <p:ext uri="{BB962C8B-B14F-4D97-AF65-F5344CB8AC3E}">
        <p14:creationId xmlns:p14="http://schemas.microsoft.com/office/powerpoint/2010/main" val="37414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Skits – short performances on Main St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280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976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1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Feminine – The Widows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314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to Saloon Girls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89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Relationships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02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n-US" sz="3200" dirty="0" err="1"/>
              <a:t>Organisers</a:t>
            </a:r>
            <a:r>
              <a:rPr lang="en-US" sz="3200" dirty="0"/>
              <a:t> want to achieve OBJECTIVES</a:t>
            </a:r>
            <a:br>
              <a:rPr lang="en-US" sz="3200" dirty="0"/>
            </a:br>
            <a:r>
              <a:rPr lang="en-US" sz="3200" dirty="0"/>
              <a:t>Audience, participants and other stakeholders find </a:t>
            </a:r>
            <a:r>
              <a:rPr lang="en-US" sz="3200" dirty="0" smtClean="0"/>
              <a:t>MEANING</a:t>
            </a:r>
            <a:endParaRPr lang="en-AU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17" y="2205038"/>
            <a:ext cx="5228166" cy="3921125"/>
          </a:xfrm>
        </p:spPr>
      </p:pic>
    </p:spTree>
    <p:extLst>
      <p:ext uri="{BB962C8B-B14F-4D97-AF65-F5344CB8AC3E}">
        <p14:creationId xmlns:p14="http://schemas.microsoft.com/office/powerpoint/2010/main" val="40511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Passeggiata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818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0243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296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48936"/>
            <a:ext cx="6120679" cy="4590509"/>
          </a:xfrm>
        </p:spPr>
      </p:pic>
    </p:spTree>
    <p:extLst>
      <p:ext uri="{BB962C8B-B14F-4D97-AF65-F5344CB8AC3E}">
        <p14:creationId xmlns:p14="http://schemas.microsoft.com/office/powerpoint/2010/main" val="33677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of Serious Leisure for Participants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22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and </a:t>
            </a:r>
            <a:r>
              <a:rPr lang="en-US" smtClean="0"/>
              <a:t>events 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hlinkClick r:id="rId2"/>
              </a:rPr>
              <a:t>http://</a:t>
            </a:r>
            <a:r>
              <a:rPr lang="en-AU" smtClean="0">
                <a:hlinkClick r:id="rId2"/>
              </a:rPr>
              <a:t>www.youtube.com/watch?v=qck5arjMGBg</a:t>
            </a:r>
            <a:endParaRPr lang="en-AU" smtClean="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0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Experience/ Fandom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69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in the Sky -Brussels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224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</a:t>
            </a:r>
            <a:r>
              <a:rPr lang="en-US" dirty="0" err="1" smtClean="0"/>
              <a:t>famil</a:t>
            </a:r>
            <a:r>
              <a:rPr lang="en-US" dirty="0" smtClean="0"/>
              <a:t>’ event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61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www.dinnerinthesky.com/dits_dinner/index.php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59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Rituals and Inversion/ Reversal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In the annual Feast of Fools at </a:t>
            </a:r>
            <a:r>
              <a:rPr lang="en-AU" dirty="0" smtClean="0"/>
              <a:t>Christmas, </a:t>
            </a:r>
            <a:r>
              <a:rPr lang="en-AU" dirty="0"/>
              <a:t>every rite and article of the Church no matter how sacred was celebrated in mockery. A </a:t>
            </a:r>
            <a:r>
              <a:rPr lang="en-AU" dirty="0" smtClean="0"/>
              <a:t>lord </a:t>
            </a:r>
            <a:r>
              <a:rPr lang="en-AU" dirty="0"/>
              <a:t>of the revels, was elected from the inferior clergy … whose day it was to turn everything topsy-turvy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smtClean="0"/>
              <a:t>They </a:t>
            </a:r>
            <a:r>
              <a:rPr lang="en-AU" dirty="0"/>
              <a:t>installed their lord as Pope or Bishop or Abbot of Fools in a ceremony of head-shaving accompanied by bawdy talk and lewd acts; dressed him in vestments turned inside out; played dice on the altar and ate black puddings and sausages while mass was celebrated in nonsensical gibberish </a:t>
            </a:r>
            <a:r>
              <a:rPr lang="en-AU"/>
              <a:t>… </a:t>
            </a:r>
            <a:endParaRPr lang="en-AU" smtClean="0"/>
          </a:p>
          <a:p>
            <a:pPr marL="0" indent="0">
              <a:buNone/>
            </a:pPr>
            <a:r>
              <a:rPr lang="en-AU" smtClean="0"/>
              <a:t>wearing </a:t>
            </a:r>
            <a:r>
              <a:rPr lang="en-AU" dirty="0"/>
              <a:t>beast masks and dressed as women or minstrels … [then] all rush violently from the church to parade through the town, drawing the </a:t>
            </a:r>
            <a:r>
              <a:rPr lang="en-AU" i="1" dirty="0" err="1"/>
              <a:t>dominus</a:t>
            </a:r>
            <a:r>
              <a:rPr lang="en-AU" i="1" dirty="0"/>
              <a:t> </a:t>
            </a:r>
            <a:r>
              <a:rPr lang="en-AU" dirty="0"/>
              <a:t>in a cart from which he issues mock indulgences while his followers hiss, cackle, jeer, and gesticulate … Naked men haul carts of manure which they throw at the populace. Drinking bouts and dances accompany the procession (Tuchman 1978: 32-33).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1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CARNIVALESQUE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782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396</Words>
  <Application>Microsoft Office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THS1FEM Lecture 3 The Event Experience - Meanings</vt:lpstr>
      <vt:lpstr>Organisers want to achieve OBJECTIVES Audience, participants and other stakeholders find MEANING</vt:lpstr>
      <vt:lpstr>Politics and events </vt:lpstr>
      <vt:lpstr>Event Experience/ Fandom</vt:lpstr>
      <vt:lpstr>Dinner in the Sky -Brussels</vt:lpstr>
      <vt:lpstr>A ‘famil’ event</vt:lpstr>
      <vt:lpstr>http://www.dinnerinthesky.com/dits_dinner/index.php  </vt:lpstr>
      <vt:lpstr>Rituals and Inversion/ Reversal</vt:lpstr>
      <vt:lpstr>CARNIVALESQUE</vt:lpstr>
      <vt:lpstr>RITUAL STRUCTURE (Falassi, 1987):  Common rites or components of events </vt:lpstr>
      <vt:lpstr>Key Concepts</vt:lpstr>
      <vt:lpstr>Helldorado Days, Tombstone</vt:lpstr>
      <vt:lpstr>PowerPoint Presentation</vt:lpstr>
      <vt:lpstr>Skits – short performances on Main St</vt:lpstr>
      <vt:lpstr>Role Play</vt:lpstr>
      <vt:lpstr>PowerPoint Presentation</vt:lpstr>
      <vt:lpstr>Feminine – The Widows</vt:lpstr>
      <vt:lpstr>Transformation to Saloon Girls</vt:lpstr>
      <vt:lpstr>Changing Relationships</vt:lpstr>
      <vt:lpstr>La Passeggiata</vt:lpstr>
      <vt:lpstr>PowerPoint Presentation</vt:lpstr>
      <vt:lpstr>PowerPoint Presentation</vt:lpstr>
      <vt:lpstr>Concept of Serious Leisure for Participants</vt:lpstr>
    </vt:vector>
  </TitlesOfParts>
  <Company>La Trobe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WFrost</dc:creator>
  <cp:lastModifiedBy>Warwick Frost</cp:lastModifiedBy>
  <cp:revision>19</cp:revision>
  <dcterms:created xsi:type="dcterms:W3CDTF">2014-07-02T00:24:18Z</dcterms:created>
  <dcterms:modified xsi:type="dcterms:W3CDTF">2019-08-01T04:02:32Z</dcterms:modified>
</cp:coreProperties>
</file>