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4"/>
    <p:sldMasterId id="2147483683" r:id="rId5"/>
    <p:sldMasterId id="2147483685" r:id="rId6"/>
    <p:sldMasterId id="2147483706" r:id="rId7"/>
  </p:sldMasterIdLst>
  <p:notesMasterIdLst>
    <p:notesMasterId r:id="rId31"/>
  </p:notesMasterIdLst>
  <p:sldIdLst>
    <p:sldId id="281" r:id="rId8"/>
    <p:sldId id="273" r:id="rId9"/>
    <p:sldId id="266" r:id="rId10"/>
    <p:sldId id="286" r:id="rId11"/>
    <p:sldId id="287" r:id="rId12"/>
    <p:sldId id="267" r:id="rId13"/>
    <p:sldId id="288" r:id="rId14"/>
    <p:sldId id="274" r:id="rId15"/>
    <p:sldId id="319" r:id="rId16"/>
    <p:sldId id="257" r:id="rId17"/>
    <p:sldId id="418" r:id="rId18"/>
    <p:sldId id="419" r:id="rId19"/>
    <p:sldId id="420" r:id="rId20"/>
    <p:sldId id="282" r:id="rId21"/>
    <p:sldId id="276" r:id="rId22"/>
    <p:sldId id="259" r:id="rId23"/>
    <p:sldId id="258" r:id="rId24"/>
    <p:sldId id="260" r:id="rId25"/>
    <p:sldId id="424" r:id="rId26"/>
    <p:sldId id="385" r:id="rId27"/>
    <p:sldId id="332" r:id="rId28"/>
    <p:sldId id="410" r:id="rId29"/>
    <p:sldId id="355" r:id="rId30"/>
  </p:sldIdLst>
  <p:sldSz cx="9144000" cy="6858000" type="screen4x3"/>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FCA309BC-425A-DD42-98C2-75A72F7C624A}">
          <p14:sldIdLst>
            <p14:sldId id="281"/>
            <p14:sldId id="273"/>
            <p14:sldId id="266"/>
            <p14:sldId id="286"/>
            <p14:sldId id="287"/>
            <p14:sldId id="267"/>
            <p14:sldId id="288"/>
            <p14:sldId id="274"/>
            <p14:sldId id="319"/>
            <p14:sldId id="257"/>
            <p14:sldId id="418"/>
            <p14:sldId id="419"/>
            <p14:sldId id="420"/>
            <p14:sldId id="282"/>
            <p14:sldId id="276"/>
            <p14:sldId id="259"/>
            <p14:sldId id="258"/>
            <p14:sldId id="260"/>
            <p14:sldId id="424"/>
            <p14:sldId id="385"/>
            <p14:sldId id="332"/>
            <p14:sldId id="410"/>
            <p14:sldId id="355"/>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2093"/>
    <a:srgbClr val="FF7C80"/>
    <a:srgbClr val="B8260E"/>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63" autoAdjust="0"/>
    <p:restoredTop sz="90696" autoAdjust="0"/>
  </p:normalViewPr>
  <p:slideViewPr>
    <p:cSldViewPr snapToGrid="0" snapToObjects="1">
      <p:cViewPr varScale="1">
        <p:scale>
          <a:sx n="202" d="100"/>
          <a:sy n="202" d="100"/>
        </p:scale>
        <p:origin x="216" y="192"/>
      </p:cViewPr>
      <p:guideLst>
        <p:guide orient="horz" pos="2160"/>
        <p:guide pos="2880"/>
      </p:guideLst>
    </p:cSldViewPr>
  </p:slideViewPr>
  <p:notesTextViewPr>
    <p:cViewPr>
      <p:scale>
        <a:sx n="1" d="1"/>
        <a:sy n="1" d="1"/>
      </p:scale>
      <p:origin x="0" y="0"/>
    </p:cViewPr>
  </p:notesTextViewPr>
  <p:notesViewPr>
    <p:cSldViewPr snapToGrid="0" snapToObjects="1">
      <p:cViewPr varScale="1">
        <p:scale>
          <a:sx n="83" d="100"/>
          <a:sy n="83" d="100"/>
        </p:scale>
        <p:origin x="307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EA2218-DD8C-4944-883E-4F222486B95A}" type="datetimeFigureOut">
              <a:rPr lang="en-US" smtClean="0"/>
              <a:t>4/17/19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1B446-6C3A-434A-9EAF-115FF2B52C71}" type="slidenum">
              <a:rPr lang="en-US" smtClean="0"/>
              <a:t>‹#›</a:t>
            </a:fld>
            <a:endParaRPr lang="en-US"/>
          </a:p>
        </p:txBody>
      </p:sp>
    </p:spTree>
    <p:extLst>
      <p:ext uri="{BB962C8B-B14F-4D97-AF65-F5344CB8AC3E}">
        <p14:creationId xmlns:p14="http://schemas.microsoft.com/office/powerpoint/2010/main" val="1637917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721B446-6C3A-434A-9EAF-115FF2B52C71}" type="slidenum">
              <a:rPr lang="en-US" smtClean="0"/>
              <a:t>2</a:t>
            </a:fld>
            <a:endParaRPr lang="en-US"/>
          </a:p>
        </p:txBody>
      </p:sp>
    </p:spTree>
    <p:extLst>
      <p:ext uri="{BB962C8B-B14F-4D97-AF65-F5344CB8AC3E}">
        <p14:creationId xmlns:p14="http://schemas.microsoft.com/office/powerpoint/2010/main" val="3229198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21B446-6C3A-434A-9EAF-115FF2B52C71}" type="slidenum">
              <a:rPr lang="en-US" smtClean="0"/>
              <a:t>22</a:t>
            </a:fld>
            <a:endParaRPr lang="en-US"/>
          </a:p>
        </p:txBody>
      </p:sp>
    </p:spTree>
    <p:extLst>
      <p:ext uri="{BB962C8B-B14F-4D97-AF65-F5344CB8AC3E}">
        <p14:creationId xmlns:p14="http://schemas.microsoft.com/office/powerpoint/2010/main" val="1082010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A4B32D46-C76D-2E43-8C46-1C87186CD8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Rectangle 3">
            <a:extLst>
              <a:ext uri="{FF2B5EF4-FFF2-40B4-BE49-F238E27FC236}">
                <a16:creationId xmlns:a16="http://schemas.microsoft.com/office/drawing/2014/main" id="{1B74BBEE-180E-1F44-8922-68E3A6901D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2400357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09863D0B-D622-BA43-AD64-B34E00FB35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a:extLst>
              <a:ext uri="{FF2B5EF4-FFF2-40B4-BE49-F238E27FC236}">
                <a16:creationId xmlns:a16="http://schemas.microsoft.com/office/drawing/2014/main" id="{C8EE9166-78EC-D24D-9630-ECB3A5213A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ea typeface="ＭＳ Ｐゴシック" panose="020B0600070205080204" pitchFamily="34" charset="-128"/>
            </a:endParaRPr>
          </a:p>
        </p:txBody>
      </p:sp>
      <p:sp>
        <p:nvSpPr>
          <p:cNvPr id="28675" name="Slide Number Placeholder 3">
            <a:extLst>
              <a:ext uri="{FF2B5EF4-FFF2-40B4-BE49-F238E27FC236}">
                <a16:creationId xmlns:a16="http://schemas.microsoft.com/office/drawing/2014/main" id="{BBD34833-691D-3649-9587-E8ED11EA7B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81EB08A-1C13-8A45-9073-B1CB329A5ADF}" type="slidenum">
              <a:rPr lang="en-US" altLang="en-US"/>
              <a:pPr>
                <a:spcBef>
                  <a:spcPct val="0"/>
                </a:spcBef>
              </a:pPr>
              <a:t>4</a:t>
            </a:fld>
            <a:endParaRPr lang="en-US" altLang="en-US"/>
          </a:p>
        </p:txBody>
      </p:sp>
    </p:spTree>
    <p:extLst>
      <p:ext uri="{BB962C8B-B14F-4D97-AF65-F5344CB8AC3E}">
        <p14:creationId xmlns:p14="http://schemas.microsoft.com/office/powerpoint/2010/main" val="3338157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812E70D1-404C-124F-8D5F-5482E1BCC7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a:extLst>
              <a:ext uri="{FF2B5EF4-FFF2-40B4-BE49-F238E27FC236}">
                <a16:creationId xmlns:a16="http://schemas.microsoft.com/office/drawing/2014/main" id="{C3D12C01-D391-D94F-AE79-1F76F83918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ea typeface="ＭＳ Ｐゴシック" panose="020B0600070205080204" pitchFamily="34" charset="-128"/>
            </a:endParaRPr>
          </a:p>
        </p:txBody>
      </p:sp>
      <p:sp>
        <p:nvSpPr>
          <p:cNvPr id="30723" name="Slide Number Placeholder 3">
            <a:extLst>
              <a:ext uri="{FF2B5EF4-FFF2-40B4-BE49-F238E27FC236}">
                <a16:creationId xmlns:a16="http://schemas.microsoft.com/office/drawing/2014/main" id="{7D7120C2-2749-6F4D-9AEA-518B4B2B64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E400BC8-CF31-1E44-BEF0-79D146F70C42}" type="slidenum">
              <a:rPr lang="en-US" altLang="en-US"/>
              <a:pPr>
                <a:spcBef>
                  <a:spcPct val="0"/>
                </a:spcBef>
              </a:pPr>
              <a:t>5</a:t>
            </a:fld>
            <a:endParaRPr lang="en-US" altLang="en-US"/>
          </a:p>
        </p:txBody>
      </p:sp>
    </p:spTree>
    <p:extLst>
      <p:ext uri="{BB962C8B-B14F-4D97-AF65-F5344CB8AC3E}">
        <p14:creationId xmlns:p14="http://schemas.microsoft.com/office/powerpoint/2010/main" val="801320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78E1ECCD-837A-2040-BFFC-1A7C298AFA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a:extLst>
              <a:ext uri="{FF2B5EF4-FFF2-40B4-BE49-F238E27FC236}">
                <a16:creationId xmlns:a16="http://schemas.microsoft.com/office/drawing/2014/main" id="{11A75EE4-596D-B444-AD5E-C23269025A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ea typeface="ＭＳ Ｐゴシック" panose="020B0600070205080204" pitchFamily="34" charset="-128"/>
              </a:rPr>
              <a:t>This emotional development includes: learned associations between emotions and perceptions, images, and cognition (Izard, 2007). Thus, the ways in which individuals differ in emotional conceptualization may be related to emotional schemas, (Izard, 2007; Leahy, 2002).</a:t>
            </a:r>
          </a:p>
        </p:txBody>
      </p:sp>
      <p:sp>
        <p:nvSpPr>
          <p:cNvPr id="32771" name="Slide Number Placeholder 3">
            <a:extLst>
              <a:ext uri="{FF2B5EF4-FFF2-40B4-BE49-F238E27FC236}">
                <a16:creationId xmlns:a16="http://schemas.microsoft.com/office/drawing/2014/main" id="{C5DC827B-7CDF-9F48-A026-61700700B5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10C70A8-9B43-A247-AB1A-0EA603F56AC1}" type="slidenum">
              <a:rPr lang="en-US" altLang="en-US"/>
              <a:pPr>
                <a:spcBef>
                  <a:spcPct val="0"/>
                </a:spcBef>
              </a:pPr>
              <a:t>6</a:t>
            </a:fld>
            <a:endParaRPr lang="en-US" altLang="en-US"/>
          </a:p>
        </p:txBody>
      </p:sp>
    </p:spTree>
    <p:extLst>
      <p:ext uri="{BB962C8B-B14F-4D97-AF65-F5344CB8AC3E}">
        <p14:creationId xmlns:p14="http://schemas.microsoft.com/office/powerpoint/2010/main" val="2017568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6C460693-CC78-0740-AB82-387AA81689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a:extLst>
              <a:ext uri="{FF2B5EF4-FFF2-40B4-BE49-F238E27FC236}">
                <a16:creationId xmlns:a16="http://schemas.microsoft.com/office/drawing/2014/main" id="{A67CCF8A-D318-744C-9C4C-2ED94E2A47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ea typeface="ＭＳ Ｐゴシック" panose="020B0600070205080204" pitchFamily="34" charset="-128"/>
            </a:endParaRPr>
          </a:p>
        </p:txBody>
      </p:sp>
      <p:sp>
        <p:nvSpPr>
          <p:cNvPr id="34819" name="Slide Number Placeholder 3">
            <a:extLst>
              <a:ext uri="{FF2B5EF4-FFF2-40B4-BE49-F238E27FC236}">
                <a16:creationId xmlns:a16="http://schemas.microsoft.com/office/drawing/2014/main" id="{49AB34DA-FC3C-6E4B-B98A-BFA0EA13CF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5349D30-2846-AF4C-9AD3-3FCC1F4B7C73}" type="slidenum">
              <a:rPr lang="en-US" altLang="en-US"/>
              <a:pPr>
                <a:spcBef>
                  <a:spcPct val="0"/>
                </a:spcBef>
              </a:pPr>
              <a:t>7</a:t>
            </a:fld>
            <a:endParaRPr lang="en-US" altLang="en-US"/>
          </a:p>
        </p:txBody>
      </p:sp>
    </p:spTree>
    <p:extLst>
      <p:ext uri="{BB962C8B-B14F-4D97-AF65-F5344CB8AC3E}">
        <p14:creationId xmlns:p14="http://schemas.microsoft.com/office/powerpoint/2010/main" val="1777229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E369FC1B-503E-0E4B-BF46-E1773E29F4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a:extLst>
              <a:ext uri="{FF2B5EF4-FFF2-40B4-BE49-F238E27FC236}">
                <a16:creationId xmlns:a16="http://schemas.microsoft.com/office/drawing/2014/main" id="{A045B528-6911-AE42-9AA6-B835082D2E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ea typeface="ＭＳ Ｐゴシック" panose="020B0600070205080204" pitchFamily="34" charset="-128"/>
            </a:endParaRPr>
          </a:p>
        </p:txBody>
      </p:sp>
      <p:sp>
        <p:nvSpPr>
          <p:cNvPr id="40963" name="Slide Number Placeholder 3">
            <a:extLst>
              <a:ext uri="{FF2B5EF4-FFF2-40B4-BE49-F238E27FC236}">
                <a16:creationId xmlns:a16="http://schemas.microsoft.com/office/drawing/2014/main" id="{BEF590D7-2B50-024B-BD36-C972F866A0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F38B862-EB7B-8E40-B5AE-A924312EFFA6}" type="slidenum">
              <a:rPr lang="en-US" altLang="en-US"/>
              <a:pPr>
                <a:spcBef>
                  <a:spcPct val="0"/>
                </a:spcBef>
              </a:pPr>
              <a:t>8</a:t>
            </a:fld>
            <a:endParaRPr lang="en-US" altLang="en-US"/>
          </a:p>
        </p:txBody>
      </p:sp>
    </p:spTree>
    <p:extLst>
      <p:ext uri="{BB962C8B-B14F-4D97-AF65-F5344CB8AC3E}">
        <p14:creationId xmlns:p14="http://schemas.microsoft.com/office/powerpoint/2010/main" val="2675986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1866156-595D-5341-8BF8-473451E46A8D}"/>
              </a:ext>
            </a:extLst>
          </p:cNvPr>
          <p:cNvSpPr>
            <a:spLocks noGrp="1" noChangeArrowheads="1"/>
          </p:cNvSpPr>
          <p:nvPr>
            <p:ph type="sldNum" sz="quarter" idx="5"/>
          </p:nvPr>
        </p:nvSpPr>
        <p:spPr>
          <a:ln/>
        </p:spPr>
        <p:txBody>
          <a:bodyPr/>
          <a:lstStyle/>
          <a:p>
            <a:fld id="{07534F24-2E2A-B34D-8A48-6FB219C33367}" type="slidenum">
              <a:rPr lang="en-US" altLang="en-US"/>
              <a:pPr/>
              <a:t>9</a:t>
            </a:fld>
            <a:endParaRPr lang="en-US" altLang="en-US"/>
          </a:p>
        </p:txBody>
      </p:sp>
      <p:sp>
        <p:nvSpPr>
          <p:cNvPr id="184322" name="Rectangle 2">
            <a:extLst>
              <a:ext uri="{FF2B5EF4-FFF2-40B4-BE49-F238E27FC236}">
                <a16:creationId xmlns:a16="http://schemas.microsoft.com/office/drawing/2014/main" id="{61FFF920-100F-BC4E-9EB0-4C54ACC4C07F}"/>
              </a:ext>
            </a:extLst>
          </p:cNvPr>
          <p:cNvSpPr>
            <a:spLocks noChangeArrowheads="1" noTextEdit="1"/>
          </p:cNvSpPr>
          <p:nvPr>
            <p:ph type="sldImg"/>
          </p:nvPr>
        </p:nvSpPr>
        <p:spPr>
          <a:ln/>
        </p:spPr>
      </p:sp>
      <p:sp>
        <p:nvSpPr>
          <p:cNvPr id="184323" name="Rectangle 3">
            <a:extLst>
              <a:ext uri="{FF2B5EF4-FFF2-40B4-BE49-F238E27FC236}">
                <a16:creationId xmlns:a16="http://schemas.microsoft.com/office/drawing/2014/main" id="{CE9514AA-734A-BC48-9840-73BF2A60A001}"/>
              </a:ext>
            </a:extLst>
          </p:cNvPr>
          <p:cNvSpPr>
            <a:spLocks noGrp="1" noChangeArrowheads="1"/>
          </p:cNvSpPr>
          <p:nvPr>
            <p:ph type="body" idx="1"/>
          </p:nvPr>
        </p:nvSpPr>
        <p:spPr/>
        <p:txBody>
          <a:bodyPr/>
          <a:lstStyle/>
          <a:p>
            <a:endParaRPr lang="es-ES" altLang="en-US"/>
          </a:p>
        </p:txBody>
      </p:sp>
    </p:spTree>
    <p:extLst>
      <p:ext uri="{BB962C8B-B14F-4D97-AF65-F5344CB8AC3E}">
        <p14:creationId xmlns:p14="http://schemas.microsoft.com/office/powerpoint/2010/main" val="2707817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721B446-6C3A-434A-9EAF-115FF2B52C71}" type="slidenum">
              <a:rPr lang="en-US" smtClean="0"/>
              <a:t>21</a:t>
            </a:fld>
            <a:endParaRPr lang="en-US"/>
          </a:p>
        </p:txBody>
      </p:sp>
    </p:spTree>
    <p:extLst>
      <p:ext uri="{BB962C8B-B14F-4D97-AF65-F5344CB8AC3E}">
        <p14:creationId xmlns:p14="http://schemas.microsoft.com/office/powerpoint/2010/main" val="3725065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6"/>
            <a:ext cx="6902681" cy="1325563"/>
          </a:xfrm>
          <a:prstGeom prst="rect">
            <a:avLst/>
          </a:prstGeom>
        </p:spPr>
        <p:txBody>
          <a:bodyPr/>
          <a:lstStyle>
            <a:lvl1pPr>
              <a:defRPr b="0">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5" name="Text Placeholder 4"/>
          <p:cNvSpPr>
            <a:spLocks noGrp="1"/>
          </p:cNvSpPr>
          <p:nvPr>
            <p:ph type="body" sz="quarter" idx="10"/>
          </p:nvPr>
        </p:nvSpPr>
        <p:spPr>
          <a:xfrm>
            <a:off x="628650" y="1911351"/>
            <a:ext cx="8124825" cy="4622454"/>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365159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3523DE92-A298-4BA1-8A12-1C95D33288B5}" type="slidenum">
              <a:rPr lang="en-AU" smtClean="0"/>
              <a:pPr/>
              <a:t>‹#›</a:t>
            </a:fld>
            <a:endParaRPr lang="en-AU" dirty="0"/>
          </a:p>
        </p:txBody>
      </p:sp>
      <p:sp>
        <p:nvSpPr>
          <p:cNvPr id="4" name="Footer Placeholder 3"/>
          <p:cNvSpPr>
            <a:spLocks noGrp="1"/>
          </p:cNvSpPr>
          <p:nvPr>
            <p:ph type="ftr" sz="quarter" idx="11"/>
          </p:nvPr>
        </p:nvSpPr>
        <p:spPr>
          <a:xfrm>
            <a:off x="647700" y="6407151"/>
            <a:ext cx="3086100" cy="365125"/>
          </a:xfrm>
          <a:prstGeom prst="rect">
            <a:avLst/>
          </a:prstGeom>
        </p:spPr>
        <p:txBody>
          <a:bodyPr/>
          <a:lstStyle/>
          <a:p>
            <a:endParaRPr lang="en-US">
              <a:latin typeface="Arial" panose="020B0604020202020204" pitchFamily="34" charset="0"/>
              <a:cs typeface="Arial" panose="020B0604020202020204" pitchFamily="34" charset="0"/>
            </a:endParaRPr>
          </a:p>
          <a:p>
            <a:endParaRPr lang="en-AU" dirty="0"/>
          </a:p>
        </p:txBody>
      </p:sp>
      <p:sp>
        <p:nvSpPr>
          <p:cNvPr id="6" name="Content Placeholder 5"/>
          <p:cNvSpPr>
            <a:spLocks noGrp="1"/>
          </p:cNvSpPr>
          <p:nvPr>
            <p:ph sz="quarter" idx="12"/>
          </p:nvPr>
        </p:nvSpPr>
        <p:spPr>
          <a:xfrm>
            <a:off x="647700" y="1943100"/>
            <a:ext cx="6553200" cy="4191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050391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lgn="ct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Tree>
    <p:extLst>
      <p:ext uri="{BB962C8B-B14F-4D97-AF65-F5344CB8AC3E}">
        <p14:creationId xmlns:p14="http://schemas.microsoft.com/office/powerpoint/2010/main" val="2051624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lgn="ctr">
              <a:defRPr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5" name="Online Image Placeholder 4"/>
          <p:cNvSpPr>
            <a:spLocks noGrp="1"/>
          </p:cNvSpPr>
          <p:nvPr>
            <p:ph type="clipArt" sz="quarter" idx="10"/>
          </p:nvPr>
        </p:nvSpPr>
        <p:spPr>
          <a:xfrm>
            <a:off x="733425" y="2273300"/>
            <a:ext cx="2771775" cy="2641600"/>
          </a:xfrm>
          <a:prstGeom prst="rect">
            <a:avLst/>
          </a:prstGeom>
        </p:spPr>
        <p:txBody>
          <a:bodyPr/>
          <a:lstStyle/>
          <a:p>
            <a:endParaRPr lang="en-AU" dirty="0"/>
          </a:p>
        </p:txBody>
      </p:sp>
      <p:sp>
        <p:nvSpPr>
          <p:cNvPr id="7" name="Picture Placeholder 6"/>
          <p:cNvSpPr>
            <a:spLocks noGrp="1"/>
          </p:cNvSpPr>
          <p:nvPr>
            <p:ph type="pic" sz="quarter" idx="11"/>
          </p:nvPr>
        </p:nvSpPr>
        <p:spPr>
          <a:xfrm>
            <a:off x="5743575" y="2273300"/>
            <a:ext cx="2771775" cy="2641600"/>
          </a:xfrm>
          <a:prstGeom prst="rect">
            <a:avLst/>
          </a:prstGeom>
        </p:spPr>
        <p:txBody>
          <a:bodyPr/>
          <a:lstStyle/>
          <a:p>
            <a:endParaRPr lang="en-AU"/>
          </a:p>
        </p:txBody>
      </p:sp>
    </p:spTree>
    <p:extLst>
      <p:ext uri="{BB962C8B-B14F-4D97-AF65-F5344CB8AC3E}">
        <p14:creationId xmlns:p14="http://schemas.microsoft.com/office/powerpoint/2010/main" val="4053139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4" name="Text Placeholder 3"/>
          <p:cNvSpPr>
            <a:spLocks noGrp="1"/>
          </p:cNvSpPr>
          <p:nvPr>
            <p:ph type="body" sz="quarter" idx="10"/>
          </p:nvPr>
        </p:nvSpPr>
        <p:spPr>
          <a:xfrm>
            <a:off x="819150" y="5092700"/>
            <a:ext cx="7877175" cy="1549400"/>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marL="342900" indent="0">
              <a:buNone/>
              <a:defRPr>
                <a:solidFill>
                  <a:schemeClr val="bg1"/>
                </a:solidFill>
                <a:latin typeface="Arial" panose="020B0604020202020204" pitchFamily="34" charset="0"/>
                <a:cs typeface="Arial" panose="020B0604020202020204" pitchFamily="34" charset="0"/>
              </a:defRPr>
            </a:lvl2pPr>
            <a:lvl3pPr marL="685800" indent="0">
              <a:buNone/>
              <a:defRPr>
                <a:solidFill>
                  <a:schemeClr val="bg1"/>
                </a:solidFill>
                <a:latin typeface="Arial" panose="020B0604020202020204" pitchFamily="34" charset="0"/>
                <a:cs typeface="Arial" panose="020B0604020202020204" pitchFamily="34" charset="0"/>
              </a:defRPr>
            </a:lvl3pPr>
            <a:lvl4pPr marL="1028700" indent="0">
              <a:buNone/>
              <a:defRPr>
                <a:solidFill>
                  <a:schemeClr val="bg1"/>
                </a:solidFill>
                <a:latin typeface="Arial" panose="020B0604020202020204" pitchFamily="34" charset="0"/>
                <a:cs typeface="Arial" panose="020B0604020202020204" pitchFamily="34" charset="0"/>
              </a:defRPr>
            </a:lvl4pPr>
            <a:lvl5pPr marL="1371600" indent="0">
              <a:buNone/>
              <a:defRPr>
                <a:solidFill>
                  <a:schemeClr val="bg1"/>
                </a:solidFill>
                <a:latin typeface="Arial" panose="020B0604020202020204" pitchFamily="34" charset="0"/>
                <a:cs typeface="Arial" panose="020B0604020202020204" pitchFamily="34" charset="0"/>
              </a:defRPr>
            </a:lvl5pPr>
          </a:lstStyle>
          <a:p>
            <a:pPr lvl="0"/>
            <a:r>
              <a:rPr lang="en-US" dirty="0"/>
              <a:t>Edit Master text styles</a:t>
            </a:r>
          </a:p>
          <a:p>
            <a:pPr lvl="1"/>
            <a:endParaRPr lang="en-US" dirty="0"/>
          </a:p>
        </p:txBody>
      </p:sp>
    </p:spTree>
    <p:extLst>
      <p:ext uri="{BB962C8B-B14F-4D97-AF65-F5344CB8AC3E}">
        <p14:creationId xmlns:p14="http://schemas.microsoft.com/office/powerpoint/2010/main" val="1443219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3523DE92-A298-4BA1-8A12-1C95D33288B5}" type="slidenum">
              <a:rPr lang="en-AU" smtClean="0"/>
              <a:pPr/>
              <a:t>‹#›</a:t>
            </a:fld>
            <a:endParaRPr lang="en-AU" dirty="0"/>
          </a:p>
        </p:txBody>
      </p:sp>
      <p:sp>
        <p:nvSpPr>
          <p:cNvPr id="4" name="Footer Placeholder 3"/>
          <p:cNvSpPr>
            <a:spLocks noGrp="1"/>
          </p:cNvSpPr>
          <p:nvPr>
            <p:ph type="ftr" sz="quarter" idx="11"/>
          </p:nvPr>
        </p:nvSpPr>
        <p:spPr>
          <a:xfrm>
            <a:off x="647700" y="6407151"/>
            <a:ext cx="3086100" cy="365125"/>
          </a:xfrm>
          <a:prstGeom prst="rect">
            <a:avLst/>
          </a:prstGeom>
        </p:spPr>
        <p:txBody>
          <a:bodyPr/>
          <a:lstStyle/>
          <a:p>
            <a:endParaRPr lang="en-US">
              <a:latin typeface="Arial" panose="020B0604020202020204" pitchFamily="34" charset="0"/>
              <a:cs typeface="Arial" panose="020B0604020202020204" pitchFamily="34" charset="0"/>
            </a:endParaRPr>
          </a:p>
          <a:p>
            <a:endParaRPr lang="en-AU" dirty="0"/>
          </a:p>
        </p:txBody>
      </p:sp>
      <p:sp>
        <p:nvSpPr>
          <p:cNvPr id="6" name="Content Placeholder 5"/>
          <p:cNvSpPr>
            <a:spLocks noGrp="1"/>
          </p:cNvSpPr>
          <p:nvPr>
            <p:ph sz="quarter" idx="12"/>
          </p:nvPr>
        </p:nvSpPr>
        <p:spPr>
          <a:xfrm>
            <a:off x="647700" y="1943100"/>
            <a:ext cx="6553200" cy="4191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832525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290054" cy="1325563"/>
          </a:xfrm>
        </p:spPr>
        <p:txBody>
          <a:bodyPr/>
          <a:lstStyle>
            <a:lvl1pPr>
              <a:defRPr b="1">
                <a:solidFill>
                  <a:schemeClr val="tx1">
                    <a:lumMod val="50000"/>
                    <a:lumOff val="50000"/>
                  </a:schemeClr>
                </a:solidFill>
                <a:latin typeface="+mn-lt"/>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7840" y="230189"/>
            <a:ext cx="1270159" cy="1196745"/>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038" y="5904149"/>
            <a:ext cx="500633" cy="671506"/>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43414" y="5661255"/>
            <a:ext cx="2228850" cy="914400"/>
          </a:xfrm>
          <a:prstGeom prst="rect">
            <a:avLst/>
          </a:prstGeom>
        </p:spPr>
      </p:pic>
    </p:spTree>
    <p:extLst>
      <p:ext uri="{BB962C8B-B14F-4D97-AF65-F5344CB8AC3E}">
        <p14:creationId xmlns:p14="http://schemas.microsoft.com/office/powerpoint/2010/main" val="829928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3523DE92-A298-4BA1-8A12-1C95D33288B5}" type="slidenum">
              <a:rPr lang="en-AU" smtClean="0"/>
              <a:pPr/>
              <a:t>‹#›</a:t>
            </a:fld>
            <a:endParaRPr lang="en-AU" dirty="0"/>
          </a:p>
        </p:txBody>
      </p:sp>
      <p:sp>
        <p:nvSpPr>
          <p:cNvPr id="4" name="Footer Placeholder 3"/>
          <p:cNvSpPr>
            <a:spLocks noGrp="1"/>
          </p:cNvSpPr>
          <p:nvPr>
            <p:ph type="ftr" sz="quarter" idx="11"/>
          </p:nvPr>
        </p:nvSpPr>
        <p:spPr>
          <a:xfrm>
            <a:off x="647700" y="6407151"/>
            <a:ext cx="3086100" cy="365125"/>
          </a:xfrm>
          <a:prstGeom prst="rect">
            <a:avLst/>
          </a:prstGeom>
        </p:spPr>
        <p:txBody>
          <a:bodyPr/>
          <a:lstStyle/>
          <a:p>
            <a:endParaRPr lang="en-US">
              <a:latin typeface="Arial" panose="020B0604020202020204" pitchFamily="34" charset="0"/>
              <a:cs typeface="Arial" panose="020B0604020202020204" pitchFamily="34" charset="0"/>
            </a:endParaRPr>
          </a:p>
          <a:p>
            <a:endParaRPr lang="en-AU" dirty="0"/>
          </a:p>
        </p:txBody>
      </p:sp>
      <p:sp>
        <p:nvSpPr>
          <p:cNvPr id="6" name="Content Placeholder 5"/>
          <p:cNvSpPr>
            <a:spLocks noGrp="1"/>
          </p:cNvSpPr>
          <p:nvPr>
            <p:ph sz="quarter" idx="12"/>
          </p:nvPr>
        </p:nvSpPr>
        <p:spPr>
          <a:xfrm>
            <a:off x="647700" y="1943100"/>
            <a:ext cx="6553200" cy="4191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655620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ody Copy">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95288" y="981075"/>
            <a:ext cx="8208962" cy="4464050"/>
          </a:xfrm>
          <a:prstGeom prst="rect">
            <a:avLst/>
          </a:prstGeom>
        </p:spPr>
        <p:txBody>
          <a:bodyPr vert="horz"/>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Second level</a:t>
            </a:r>
          </a:p>
          <a:p>
            <a:pPr lvl="1"/>
            <a:r>
              <a:rPr lang="en-GB" dirty="0"/>
              <a:t>Third level</a:t>
            </a:r>
          </a:p>
          <a:p>
            <a:pPr lvl="2"/>
            <a:r>
              <a:rPr lang="en-GB" dirty="0"/>
              <a:t>Fourth level</a:t>
            </a:r>
          </a:p>
          <a:p>
            <a:pPr lvl="3"/>
            <a:r>
              <a:rPr lang="en-GB" dirty="0"/>
              <a:t>Fifth level</a:t>
            </a:r>
            <a:endParaRPr lang="en-US" dirty="0"/>
          </a:p>
        </p:txBody>
      </p:sp>
      <p:sp>
        <p:nvSpPr>
          <p:cNvPr id="9" name="Title 1"/>
          <p:cNvSpPr>
            <a:spLocks noGrp="1"/>
          </p:cNvSpPr>
          <p:nvPr>
            <p:ph type="ctrTitle" hasCustomPrompt="1"/>
          </p:nvPr>
        </p:nvSpPr>
        <p:spPr>
          <a:xfrm>
            <a:off x="183976" y="188640"/>
            <a:ext cx="7772400" cy="533921"/>
          </a:xfrm>
          <a:prstGeom prst="rect">
            <a:avLst/>
          </a:prstGeom>
        </p:spPr>
        <p:txBody>
          <a:bodyPr/>
          <a:lstStyle>
            <a:lvl1pPr algn="l">
              <a:defRPr sz="2400">
                <a:solidFill>
                  <a:schemeClr val="tx1">
                    <a:lumMod val="75000"/>
                    <a:lumOff val="25000"/>
                  </a:schemeClr>
                </a:solidFill>
              </a:defRPr>
            </a:lvl1pPr>
          </a:lstStyle>
          <a:p>
            <a:r>
              <a:rPr lang="en-GB" dirty="0"/>
              <a:t>CLICK TO EDIT</a:t>
            </a:r>
            <a:endParaRPr lang="en-US" dirty="0"/>
          </a:p>
        </p:txBody>
      </p:sp>
    </p:spTree>
    <p:extLst>
      <p:ext uri="{BB962C8B-B14F-4D97-AF65-F5344CB8AC3E}">
        <p14:creationId xmlns:p14="http://schemas.microsoft.com/office/powerpoint/2010/main" val="37889704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453157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48936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6832" y="-64549"/>
            <a:ext cx="12417893" cy="6938683"/>
          </a:xfrm>
          <a:prstGeom prst="rect">
            <a:avLst/>
          </a:prstGeom>
        </p:spPr>
      </p:pic>
      <p:sp>
        <p:nvSpPr>
          <p:cNvPr id="4" name="Title 3"/>
          <p:cNvSpPr>
            <a:spLocks noGrp="1"/>
          </p:cNvSpPr>
          <p:nvPr>
            <p:ph type="title"/>
          </p:nvPr>
        </p:nvSpPr>
        <p:spPr>
          <a:xfrm>
            <a:off x="628650" y="365126"/>
            <a:ext cx="7886700" cy="1325563"/>
          </a:xfrm>
          <a:prstGeom prst="rect">
            <a:avLst/>
          </a:prstGeom>
        </p:spPr>
        <p:txBody>
          <a:bodyPr/>
          <a:lstStyle>
            <a:lvl1pPr>
              <a:defRPr>
                <a:solidFill>
                  <a:schemeClr val="bg1"/>
                </a:solidFill>
              </a:defRPr>
            </a:lvl1pPr>
          </a:lstStyle>
          <a:p>
            <a:r>
              <a:rPr lang="en-US" dirty="0"/>
              <a:t>Click to edit Master title style</a:t>
            </a:r>
            <a:endParaRPr lang="en-AU" dirty="0"/>
          </a:p>
        </p:txBody>
      </p:sp>
      <p:sp>
        <p:nvSpPr>
          <p:cNvPr id="5" name="Date Placeholder 4"/>
          <p:cNvSpPr>
            <a:spLocks noGrp="1"/>
          </p:cNvSpPr>
          <p:nvPr>
            <p:ph type="dt" sz="half" idx="10"/>
          </p:nvPr>
        </p:nvSpPr>
        <p:spPr>
          <a:xfrm>
            <a:off x="628650" y="6076951"/>
            <a:ext cx="205740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543CD403-54AC-49B0-BCE8-20FF98AC2FFD}" type="datetimeFigureOut">
              <a:rPr lang="en-AU" smtClean="0"/>
              <a:pPr/>
              <a:t>17/4/19</a:t>
            </a:fld>
            <a:endParaRPr lang="en-AU" dirty="0"/>
          </a:p>
        </p:txBody>
      </p:sp>
      <p:sp>
        <p:nvSpPr>
          <p:cNvPr id="6" name="Slide Number Placeholder 5"/>
          <p:cNvSpPr>
            <a:spLocks noGrp="1"/>
          </p:cNvSpPr>
          <p:nvPr>
            <p:ph type="sldNum" sz="quarter" idx="11"/>
          </p:nvPr>
        </p:nvSpPr>
        <p:spPr>
          <a:xfrm>
            <a:off x="6457950" y="6076951"/>
            <a:ext cx="205740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7E3E055E-1006-4691-A728-C6D4B59F1965}" type="slidenum">
              <a:rPr lang="en-AU" smtClean="0"/>
              <a:pPr/>
              <a:t>‹#›</a:t>
            </a:fld>
            <a:endParaRPr lang="en-AU" dirty="0"/>
          </a:p>
        </p:txBody>
      </p:sp>
    </p:spTree>
    <p:extLst>
      <p:ext uri="{BB962C8B-B14F-4D97-AF65-F5344CB8AC3E}">
        <p14:creationId xmlns:p14="http://schemas.microsoft.com/office/powerpoint/2010/main" val="40177718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120288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4/17/19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075405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4/17/19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60444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4/17/19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409047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4/17/19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74931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4/17/19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203830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4/17/19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690977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354055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5131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543CD403-54AC-49B0-BCE8-20FF98AC2FFD}" type="datetimeFigureOut">
              <a:rPr lang="en-AU" smtClean="0"/>
              <a:t>17/4/19</a:t>
            </a:fld>
            <a:endParaRPr lang="en-AU"/>
          </a:p>
        </p:txBody>
      </p:sp>
      <p:sp>
        <p:nvSpPr>
          <p:cNvPr id="4" name="Slide Number Placeholder 3"/>
          <p:cNvSpPr>
            <a:spLocks noGrp="1"/>
          </p:cNvSpPr>
          <p:nvPr>
            <p:ph type="sldNum" sz="quarter" idx="11"/>
          </p:nvPr>
        </p:nvSpPr>
        <p:spPr/>
        <p:txBody>
          <a:bodyPr/>
          <a:lstStyle/>
          <a:p>
            <a:fld id="{7E3E055E-1006-4691-A728-C6D4B59F1965}" type="slidenum">
              <a:rPr lang="en-AU" smtClean="0"/>
              <a:t>‹#›</a:t>
            </a:fld>
            <a:endParaRPr lang="en-AU"/>
          </a:p>
        </p:txBody>
      </p:sp>
      <p:sp>
        <p:nvSpPr>
          <p:cNvPr id="6" name="Content Placeholder 5"/>
          <p:cNvSpPr>
            <a:spLocks noGrp="1"/>
          </p:cNvSpPr>
          <p:nvPr>
            <p:ph sz="quarter" idx="12"/>
          </p:nvPr>
        </p:nvSpPr>
        <p:spPr>
          <a:xfrm>
            <a:off x="628650" y="1930400"/>
            <a:ext cx="6905625" cy="3937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080956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6"/>
            <a:ext cx="6491201" cy="1325563"/>
          </a:xfrm>
          <a:prstGeom prst="rect">
            <a:avLst/>
          </a:prstGeom>
        </p:spPr>
        <p:txBody>
          <a:bodyPr/>
          <a:lstStyle/>
          <a:p>
            <a:r>
              <a:rPr lang="en-US" dirty="0"/>
              <a:t>Click to edit Master title style</a:t>
            </a:r>
            <a:endParaRPr lang="en-AU" dirty="0"/>
          </a:p>
        </p:txBody>
      </p:sp>
      <p:sp>
        <p:nvSpPr>
          <p:cNvPr id="4" name="Content Placeholder 3"/>
          <p:cNvSpPr>
            <a:spLocks noGrp="1"/>
          </p:cNvSpPr>
          <p:nvPr>
            <p:ph sz="quarter" idx="10"/>
          </p:nvPr>
        </p:nvSpPr>
        <p:spPr>
          <a:xfrm>
            <a:off x="628651" y="1870076"/>
            <a:ext cx="7962900" cy="445452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19498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6890212" cy="1325563"/>
          </a:xfrm>
          <a:prstGeom prst="rect">
            <a:avLst/>
          </a:prstGeom>
        </p:spPr>
        <p:txBody>
          <a:bodyPr/>
          <a:lstStyle/>
          <a:p>
            <a:r>
              <a:rPr lang="en-US"/>
              <a:t>Click to edit Master title style</a:t>
            </a:r>
            <a:endParaRPr lang="en-AU"/>
          </a:p>
        </p:txBody>
      </p:sp>
      <p:sp>
        <p:nvSpPr>
          <p:cNvPr id="4" name="Content Placeholder 3"/>
          <p:cNvSpPr>
            <a:spLocks noGrp="1"/>
          </p:cNvSpPr>
          <p:nvPr>
            <p:ph sz="quarter" idx="10"/>
          </p:nvPr>
        </p:nvSpPr>
        <p:spPr>
          <a:xfrm>
            <a:off x="628650" y="1903414"/>
            <a:ext cx="7886700" cy="462207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41665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6890212" cy="1325563"/>
          </a:xfrm>
          <a:prstGeom prst="rect">
            <a:avLst/>
          </a:prstGeom>
        </p:spPr>
        <p:txBody>
          <a:bodyPr/>
          <a:lstStyle>
            <a:lvl1pPr>
              <a:defRPr b="0"/>
            </a:lvl1pPr>
          </a:lstStyle>
          <a:p>
            <a:r>
              <a:rPr lang="en-US" dirty="0"/>
              <a:t>Click to edit Master title style</a:t>
            </a:r>
            <a:endParaRPr lang="en-AU" dirty="0"/>
          </a:p>
        </p:txBody>
      </p:sp>
      <p:sp>
        <p:nvSpPr>
          <p:cNvPr id="4" name="Content Placeholder 3"/>
          <p:cNvSpPr>
            <a:spLocks noGrp="1"/>
          </p:cNvSpPr>
          <p:nvPr>
            <p:ph sz="quarter" idx="10"/>
          </p:nvPr>
        </p:nvSpPr>
        <p:spPr>
          <a:xfrm>
            <a:off x="628650" y="1903414"/>
            <a:ext cx="2952750" cy="462207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Content Placeholder 4"/>
          <p:cNvSpPr>
            <a:spLocks noGrp="1"/>
          </p:cNvSpPr>
          <p:nvPr>
            <p:ph sz="quarter" idx="11"/>
          </p:nvPr>
        </p:nvSpPr>
        <p:spPr>
          <a:xfrm>
            <a:off x="4102101" y="1903413"/>
            <a:ext cx="3416697" cy="4622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11854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1963" y="19050"/>
            <a:ext cx="8235950" cy="966788"/>
          </a:xfrm>
          <a:prstGeom prst="rect">
            <a:avLst/>
          </a:prstGeom>
        </p:spPr>
        <p:txBody>
          <a:bodyPr/>
          <a:lstStyle/>
          <a:p>
            <a:r>
              <a:rPr lang="en-AU"/>
              <a:t>Click to edit Master title style</a:t>
            </a:r>
            <a:endParaRPr lang="en-US"/>
          </a:p>
        </p:txBody>
      </p:sp>
      <p:sp>
        <p:nvSpPr>
          <p:cNvPr id="3" name="Content Placeholder 2"/>
          <p:cNvSpPr>
            <a:spLocks noGrp="1"/>
          </p:cNvSpPr>
          <p:nvPr>
            <p:ph idx="1"/>
          </p:nvPr>
        </p:nvSpPr>
        <p:spPr>
          <a:xfrm>
            <a:off x="457200" y="1133475"/>
            <a:ext cx="8229600" cy="5124450"/>
          </a:xfrm>
          <a:prstGeom prst="rect">
            <a:avLst/>
          </a:prstGeo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Slide Number Placeholder 3"/>
          <p:cNvSpPr>
            <a:spLocks noGrp="1"/>
          </p:cNvSpPr>
          <p:nvPr>
            <p:ph type="sldNum" sz="quarter" idx="10"/>
          </p:nvPr>
        </p:nvSpPr>
        <p:spPr>
          <a:xfrm>
            <a:off x="8697913" y="5991225"/>
            <a:ext cx="446087" cy="266700"/>
          </a:xfrm>
          <a:prstGeom prst="rect">
            <a:avLst/>
          </a:prstGeom>
        </p:spPr>
        <p:txBody>
          <a:bodyPr/>
          <a:lstStyle>
            <a:lvl1pPr>
              <a:defRPr>
                <a:solidFill>
                  <a:schemeClr val="tx1"/>
                </a:solidFill>
              </a:defRPr>
            </a:lvl1pPr>
          </a:lstStyle>
          <a:p>
            <a:r>
              <a:rPr lang="en-US" altLang="en-US"/>
              <a:t> SLIDE </a:t>
            </a:r>
            <a:fld id="{524100D7-B183-408D-8F3B-88DB285D30B0}" type="slidenum">
              <a:rPr lang="en-US" altLang="en-US"/>
              <a:pPr/>
              <a:t>‹#›</a:t>
            </a:fld>
            <a:endParaRPr lang="en-US" altLang="en-US"/>
          </a:p>
        </p:txBody>
      </p:sp>
      <p:sp>
        <p:nvSpPr>
          <p:cNvPr id="5" name="Footer Placeholder 4"/>
          <p:cNvSpPr>
            <a:spLocks noGrp="1"/>
          </p:cNvSpPr>
          <p:nvPr>
            <p:ph type="ftr" sz="quarter" idx="11"/>
          </p:nvPr>
        </p:nvSpPr>
        <p:spPr>
          <a:xfrm>
            <a:off x="8001000" y="268288"/>
            <a:ext cx="914400" cy="1752600"/>
          </a:xfrm>
          <a:prstGeom prst="rect">
            <a:avLst/>
          </a:prstGeom>
        </p:spPr>
        <p:txBody>
          <a:bodyPr/>
          <a:lstStyle>
            <a:lvl1pPr>
              <a:defRPr>
                <a:latin typeface="Arial" pitchFamily="10" charset="0"/>
                <a:ea typeface="Arial" pitchFamily="10" charset="0"/>
                <a:cs typeface="Arial" pitchFamily="10" charset="0"/>
              </a:defRPr>
            </a:lvl1pPr>
          </a:lstStyle>
          <a:p>
            <a:pPr>
              <a:defRPr/>
            </a:pPr>
            <a:r>
              <a:rPr lang="en-US"/>
              <a:t>1</a:t>
            </a:r>
          </a:p>
        </p:txBody>
      </p:sp>
    </p:spTree>
    <p:extLst>
      <p:ext uri="{BB962C8B-B14F-4D97-AF65-F5344CB8AC3E}">
        <p14:creationId xmlns:p14="http://schemas.microsoft.com/office/powerpoint/2010/main" val="726300209"/>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usiness_bullet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52736"/>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Title 1"/>
          <p:cNvSpPr>
            <a:spLocks noGrp="1"/>
          </p:cNvSpPr>
          <p:nvPr>
            <p:ph type="ctrTitle"/>
          </p:nvPr>
        </p:nvSpPr>
        <p:spPr>
          <a:xfrm>
            <a:off x="183976" y="86767"/>
            <a:ext cx="7772400" cy="605929"/>
          </a:xfrm>
          <a:prstGeom prst="rect">
            <a:avLst/>
          </a:prstGeom>
        </p:spPr>
        <p:txBody>
          <a:bodyPr/>
          <a:lstStyle>
            <a:lvl1pPr algn="l">
              <a:defRPr sz="3200">
                <a:solidFill>
                  <a:srgbClr val="FFFFFF"/>
                </a:solidFill>
              </a:defRPr>
            </a:lvl1pPr>
          </a:lstStyle>
          <a:p>
            <a:r>
              <a:rPr lang="en-GB" dirty="0"/>
              <a:t>Click to edit Master title style</a:t>
            </a:r>
            <a:endParaRPr lang="en-US" dirty="0"/>
          </a:p>
        </p:txBody>
      </p:sp>
    </p:spTree>
    <p:extLst>
      <p:ext uri="{BB962C8B-B14F-4D97-AF65-F5344CB8AC3E}">
        <p14:creationId xmlns:p14="http://schemas.microsoft.com/office/powerpoint/2010/main" val="4053448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ody Copy">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95288" y="981075"/>
            <a:ext cx="8208962" cy="4464050"/>
          </a:xfrm>
          <a:prstGeom prst="rect">
            <a:avLst/>
          </a:prstGeom>
        </p:spPr>
        <p:txBody>
          <a:bodyPr vert="horz"/>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Second level</a:t>
            </a:r>
          </a:p>
          <a:p>
            <a:pPr lvl="1"/>
            <a:r>
              <a:rPr lang="en-GB" dirty="0"/>
              <a:t>Third level</a:t>
            </a:r>
          </a:p>
          <a:p>
            <a:pPr lvl="2"/>
            <a:r>
              <a:rPr lang="en-GB" dirty="0"/>
              <a:t>Fourth level</a:t>
            </a:r>
          </a:p>
          <a:p>
            <a:pPr lvl="3"/>
            <a:r>
              <a:rPr lang="en-GB" dirty="0"/>
              <a:t>Fifth level</a:t>
            </a:r>
            <a:endParaRPr lang="en-US" dirty="0"/>
          </a:p>
        </p:txBody>
      </p:sp>
      <p:sp>
        <p:nvSpPr>
          <p:cNvPr id="9" name="Title 1"/>
          <p:cNvSpPr>
            <a:spLocks noGrp="1"/>
          </p:cNvSpPr>
          <p:nvPr>
            <p:ph type="ctrTitle" hasCustomPrompt="1"/>
          </p:nvPr>
        </p:nvSpPr>
        <p:spPr>
          <a:xfrm>
            <a:off x="183976" y="188640"/>
            <a:ext cx="7772400" cy="533921"/>
          </a:xfrm>
          <a:prstGeom prst="rect">
            <a:avLst/>
          </a:prstGeom>
        </p:spPr>
        <p:txBody>
          <a:bodyPr/>
          <a:lstStyle>
            <a:lvl1pPr algn="l">
              <a:defRPr sz="2400">
                <a:solidFill>
                  <a:schemeClr val="tx1">
                    <a:lumMod val="75000"/>
                    <a:lumOff val="25000"/>
                  </a:schemeClr>
                </a:solidFill>
              </a:defRPr>
            </a:lvl1pPr>
          </a:lstStyle>
          <a:p>
            <a:r>
              <a:rPr lang="en-GB" dirty="0"/>
              <a:t>CLICK TO EDIT</a:t>
            </a:r>
            <a:endParaRPr lang="en-US" dirty="0"/>
          </a:p>
        </p:txBody>
      </p:sp>
    </p:spTree>
    <p:extLst>
      <p:ext uri="{BB962C8B-B14F-4D97-AF65-F5344CB8AC3E}">
        <p14:creationId xmlns:p14="http://schemas.microsoft.com/office/powerpoint/2010/main" val="453209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2.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theme" Target="../theme/theme3.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2.jp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12" cstate="email">
            <a:extLst>
              <a:ext uri="{28A0092B-C50C-407E-A947-70E740481C1C}">
                <a14:useLocalDpi xmlns:a14="http://schemas.microsoft.com/office/drawing/2010/main"/>
              </a:ext>
            </a:extLst>
          </a:blip>
          <a:srcRect l="27227"/>
          <a:stretch/>
        </p:blipFill>
        <p:spPr>
          <a:xfrm>
            <a:off x="0" y="0"/>
            <a:ext cx="9144000" cy="1102171"/>
          </a:xfrm>
          <a:prstGeom prst="rect">
            <a:avLst/>
          </a:prstGeom>
        </p:spPr>
      </p:pic>
      <p:sp>
        <p:nvSpPr>
          <p:cNvPr id="2" name="Title Placeholder 1"/>
          <p:cNvSpPr>
            <a:spLocks noGrp="1"/>
          </p:cNvSpPr>
          <p:nvPr>
            <p:ph type="title"/>
          </p:nvPr>
        </p:nvSpPr>
        <p:spPr>
          <a:xfrm>
            <a:off x="628650" y="365126"/>
            <a:ext cx="6905625"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4" name="Text Placeholder 3"/>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Date Placeholder 4"/>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43CD403-54AC-49B0-BCE8-20FF98AC2FFD}" type="datetimeFigureOut">
              <a:rPr lang="en-AU" smtClean="0"/>
              <a:t>17/4/19</a:t>
            </a:fld>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3E055E-1006-4691-A728-C6D4B59F1965}" type="slidenum">
              <a:rPr lang="en-AU" smtClean="0"/>
              <a:t>‹#›</a:t>
            </a:fld>
            <a:endParaRPr lang="en-AU"/>
          </a:p>
        </p:txBody>
      </p:sp>
    </p:spTree>
    <p:extLst>
      <p:ext uri="{BB962C8B-B14F-4D97-AF65-F5344CB8AC3E}">
        <p14:creationId xmlns:p14="http://schemas.microsoft.com/office/powerpoint/2010/main" val="3634191078"/>
      </p:ext>
    </p:extLst>
  </p:cSld>
  <p:clrMap bg1="lt1" tx1="dk1" bg2="lt2" tx2="dk2" accent1="accent1" accent2="accent2" accent3="accent3" accent4="accent4" accent5="accent5" accent6="accent6" hlink="hlink" folHlink="folHlink"/>
  <p:sldLayoutIdLst>
    <p:sldLayoutId id="2147483674" r:id="rId1"/>
    <p:sldLayoutId id="2147483677" r:id="rId2"/>
    <p:sldLayoutId id="2147483686" r:id="rId3"/>
    <p:sldLayoutId id="2147483680" r:id="rId4"/>
    <p:sldLayoutId id="2147483681" r:id="rId5"/>
    <p:sldLayoutId id="2147483690" r:id="rId6"/>
    <p:sldLayoutId id="2147483719" r:id="rId7"/>
    <p:sldLayoutId id="2147483721" r:id="rId8"/>
    <p:sldLayoutId id="2147483728" r:id="rId9"/>
    <p:sldLayoutId id="2147483730" r:id="rId10"/>
  </p:sldLayoutIdLst>
  <p:txStyles>
    <p:titleStyle>
      <a:lvl1pPr algn="l" defTabSz="685800" rtl="0" eaLnBrk="1" latinLnBrk="0" hangingPunct="1">
        <a:lnSpc>
          <a:spcPct val="90000"/>
        </a:lnSpc>
        <a:spcBef>
          <a:spcPct val="0"/>
        </a:spcBef>
        <a:buNone/>
        <a:defRPr sz="3300" b="1"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5">
            <a:extLst>
              <a:ext uri="{28A0092B-C50C-407E-A947-70E740481C1C}">
                <a14:useLocalDpi xmlns:a14="http://schemas.microsoft.com/office/drawing/2010/main" val="0"/>
              </a:ext>
            </a:extLst>
          </a:blip>
          <a:srcRect l="13378" r="12145"/>
          <a:stretch/>
        </p:blipFill>
        <p:spPr>
          <a:xfrm>
            <a:off x="-60960" y="-80683"/>
            <a:ext cx="9248503" cy="6938683"/>
          </a:xfrm>
          <a:prstGeom prst="rect">
            <a:avLst/>
          </a:prstGeom>
        </p:spPr>
      </p:pic>
    </p:spTree>
    <p:extLst>
      <p:ext uri="{BB962C8B-B14F-4D97-AF65-F5344CB8AC3E}">
        <p14:creationId xmlns:p14="http://schemas.microsoft.com/office/powerpoint/2010/main" val="3336646731"/>
      </p:ext>
    </p:extLst>
  </p:cSld>
  <p:clrMap bg1="lt1" tx1="dk1" bg2="lt2" tx2="dk2" accent1="accent1" accent2="accent2" accent3="accent3" accent4="accent4" accent5="accent5" accent6="accent6" hlink="hlink" folHlink="folHlink"/>
  <p:sldLayoutIdLst>
    <p:sldLayoutId id="2147483684" r:id="rId1"/>
    <p:sldLayoutId id="2147483688" r:id="rId2"/>
    <p:sldLayoutId id="2147483689"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l="25421" t="-1" b="81"/>
          <a:stretch/>
        </p:blipFill>
        <p:spPr>
          <a:xfrm>
            <a:off x="-60960" y="0"/>
            <a:ext cx="9204960" cy="6891251"/>
          </a:xfrm>
          <a:prstGeom prst="rect">
            <a:avLst/>
          </a:prstGeom>
        </p:spPr>
      </p:pic>
      <p:sp>
        <p:nvSpPr>
          <p:cNvPr id="2" name="Title Placeholder 1"/>
          <p:cNvSpPr>
            <a:spLocks noGrp="1"/>
          </p:cNvSpPr>
          <p:nvPr>
            <p:ph type="title"/>
          </p:nvPr>
        </p:nvSpPr>
        <p:spPr>
          <a:xfrm>
            <a:off x="628650" y="365126"/>
            <a:ext cx="6943725"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5" name="Text Placeholder 4"/>
          <p:cNvSpPr>
            <a:spLocks noGrp="1"/>
          </p:cNvSpPr>
          <p:nvPr>
            <p:ph type="body" idx="1"/>
          </p:nvPr>
        </p:nvSpPr>
        <p:spPr>
          <a:xfrm>
            <a:off x="628650" y="1825625"/>
            <a:ext cx="6943725"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Slide Number Placeholder 5"/>
          <p:cNvSpPr>
            <a:spLocks noGrp="1"/>
          </p:cNvSpPr>
          <p:nvPr>
            <p:ph type="sldNum" sz="quarter" idx="4"/>
          </p:nvPr>
        </p:nvSpPr>
        <p:spPr>
          <a:xfrm>
            <a:off x="5353050" y="6389775"/>
            <a:ext cx="20574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3523DE92-A298-4BA1-8A12-1C95D33288B5}" type="slidenum">
              <a:rPr lang="en-AU" smtClean="0"/>
              <a:pPr/>
              <a:t>‹#›</a:t>
            </a:fld>
            <a:endParaRPr lang="en-AU" dirty="0"/>
          </a:p>
        </p:txBody>
      </p:sp>
      <p:sp>
        <p:nvSpPr>
          <p:cNvPr id="8" name="Date Placeholder 7"/>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0812649-D2F1-495C-A6D7-F9BEBEA50CD3}" type="datetimeFigureOut">
              <a:rPr lang="en-AU" smtClean="0"/>
              <a:t>17/4/19</a:t>
            </a:fld>
            <a:endParaRPr lang="en-AU"/>
          </a:p>
        </p:txBody>
      </p:sp>
    </p:spTree>
    <p:extLst>
      <p:ext uri="{BB962C8B-B14F-4D97-AF65-F5344CB8AC3E}">
        <p14:creationId xmlns:p14="http://schemas.microsoft.com/office/powerpoint/2010/main" val="2996132542"/>
      </p:ext>
    </p:extLst>
  </p:cSld>
  <p:clrMap bg1="lt1" tx1="dk1" bg2="lt2" tx2="dk2" accent1="accent1" accent2="accent2" accent3="accent3" accent4="accent4" accent5="accent5" accent6="accent6" hlink="hlink" folHlink="folHlink"/>
  <p:sldLayoutIdLst>
    <p:sldLayoutId id="2147483687" r:id="rId1"/>
    <p:sldLayoutId id="2147483729" r:id="rId2"/>
    <p:sldLayoutId id="2147483731" r:id="rId3"/>
    <p:sldLayoutId id="2147483732" r:id="rId4"/>
  </p:sldLayoutIdLst>
  <p:txStyles>
    <p:titleStyle>
      <a:lvl1pPr algn="l" defTabSz="685800" rtl="0" eaLnBrk="1" latinLnBrk="0" hangingPunct="1">
        <a:lnSpc>
          <a:spcPct val="90000"/>
        </a:lnSpc>
        <a:spcBef>
          <a:spcPct val="0"/>
        </a:spcBef>
        <a:buNone/>
        <a:defRPr sz="3300" b="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13">
            <a:extLst>
              <a:ext uri="{28A0092B-C50C-407E-A947-70E740481C1C}">
                <a14:useLocalDpi xmlns:a14="http://schemas.microsoft.com/office/drawing/2010/main" val="0"/>
              </a:ext>
            </a:extLst>
          </a:blip>
          <a:srcRect l="12481" r="13112"/>
          <a:stretch/>
        </p:blipFill>
        <p:spPr>
          <a:xfrm>
            <a:off x="-87086" y="-13357"/>
            <a:ext cx="9239795" cy="6938683"/>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3CD403-54AC-49B0-BCE8-20FF98AC2FFD}" type="datetimeFigureOut">
              <a:rPr lang="en-AU" smtClean="0"/>
              <a:t>17/4/19</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3E055E-1006-4691-A728-C6D4B59F1965}" type="slidenum">
              <a:rPr lang="en-AU" smtClean="0"/>
              <a:t>‹#›</a:t>
            </a:fld>
            <a:endParaRPr lang="en-AU"/>
          </a:p>
        </p:txBody>
      </p:sp>
    </p:spTree>
    <p:extLst>
      <p:ext uri="{BB962C8B-B14F-4D97-AF65-F5344CB8AC3E}">
        <p14:creationId xmlns:p14="http://schemas.microsoft.com/office/powerpoint/2010/main" val="243959240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hyperlink" Target="https://youtu.be/VTA0j8FfCvs"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0.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xml"/><Relationship Id="rId1" Type="http://schemas.openxmlformats.org/officeDocument/2006/relationships/tags" Target="../tags/tag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0_6hu6JLH98"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300" y="805325"/>
            <a:ext cx="8857397" cy="1325563"/>
          </a:xfrm>
        </p:spPr>
        <p:txBody>
          <a:bodyPr/>
          <a:lstStyle/>
          <a:p>
            <a:pPr algn="ctr"/>
            <a:r>
              <a:rPr lang="en-US" sz="4400" b="1" dirty="0">
                <a:solidFill>
                  <a:schemeClr val="accent1">
                    <a:lumMod val="60000"/>
                    <a:lumOff val="40000"/>
                  </a:schemeClr>
                </a:solidFill>
              </a:rPr>
              <a:t>MGT 811</a:t>
            </a:r>
            <a:br>
              <a:rPr lang="en-US" dirty="0"/>
            </a:br>
            <a:r>
              <a:rPr lang="en-US" dirty="0"/>
              <a:t>Contemporary Management Capabilities</a:t>
            </a:r>
          </a:p>
        </p:txBody>
      </p:sp>
      <p:sp>
        <p:nvSpPr>
          <p:cNvPr id="3" name="Text Placeholder 2"/>
          <p:cNvSpPr>
            <a:spLocks noGrp="1"/>
          </p:cNvSpPr>
          <p:nvPr>
            <p:ph type="body" sz="quarter" idx="10"/>
          </p:nvPr>
        </p:nvSpPr>
        <p:spPr>
          <a:xfrm>
            <a:off x="143301" y="5289252"/>
            <a:ext cx="8857397" cy="1364422"/>
          </a:xfrm>
        </p:spPr>
        <p:txBody>
          <a:bodyPr/>
          <a:lstStyle/>
          <a:p>
            <a:pPr algn="ctr"/>
            <a:r>
              <a:rPr lang="en-US" sz="2500" dirty="0"/>
              <a:t>Week Nine, Cognitive Flexibility &amp; Mindfulness </a:t>
            </a:r>
          </a:p>
          <a:p>
            <a:pPr algn="ctr"/>
            <a:r>
              <a:rPr lang="en-US" sz="2500" dirty="0"/>
              <a:t>Stephen Rodwell </a:t>
            </a:r>
            <a:r>
              <a:rPr lang="en-US" sz="2500" dirty="0" err="1"/>
              <a:t>srodwell@icms.edu.au</a:t>
            </a:r>
            <a:endParaRPr lang="en-US" sz="2500" dirty="0"/>
          </a:p>
        </p:txBody>
      </p:sp>
    </p:spTree>
    <p:custDataLst>
      <p:tags r:id="rId1"/>
    </p:custDataLst>
    <p:extLst>
      <p:ext uri="{BB962C8B-B14F-4D97-AF65-F5344CB8AC3E}">
        <p14:creationId xmlns:p14="http://schemas.microsoft.com/office/powerpoint/2010/main" val="2163984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AF6CD94A-4958-AC49-BB24-A3CA13F721AD}"/>
              </a:ext>
            </a:extLst>
          </p:cNvPr>
          <p:cNvSpPr>
            <a:spLocks noGrp="1"/>
          </p:cNvSpPr>
          <p:nvPr>
            <p:ph type="title"/>
          </p:nvPr>
        </p:nvSpPr>
        <p:spPr>
          <a:xfrm>
            <a:off x="457200" y="309136"/>
            <a:ext cx="8235950" cy="966788"/>
          </a:xfrm>
        </p:spPr>
        <p:txBody>
          <a:bodyPr/>
          <a:lstStyle/>
          <a:p>
            <a:r>
              <a:rPr lang="en-CA" altLang="en-US" sz="4000" dirty="0">
                <a:solidFill>
                  <a:srgbClr val="7030A0"/>
                </a:solidFill>
              </a:rPr>
              <a:t>Mindfulness</a:t>
            </a:r>
            <a:endParaRPr lang="en-CA" altLang="en-US" dirty="0">
              <a:solidFill>
                <a:srgbClr val="7030A0"/>
              </a:solidFill>
            </a:endParaRPr>
          </a:p>
        </p:txBody>
      </p:sp>
      <p:sp>
        <p:nvSpPr>
          <p:cNvPr id="14339" name="Content Placeholder 2">
            <a:extLst>
              <a:ext uri="{FF2B5EF4-FFF2-40B4-BE49-F238E27FC236}">
                <a16:creationId xmlns:a16="http://schemas.microsoft.com/office/drawing/2014/main" id="{1B6FE953-024B-F34E-A654-4284E486B14D}"/>
              </a:ext>
            </a:extLst>
          </p:cNvPr>
          <p:cNvSpPr>
            <a:spLocks noGrp="1"/>
          </p:cNvSpPr>
          <p:nvPr>
            <p:ph idx="1"/>
          </p:nvPr>
        </p:nvSpPr>
        <p:spPr>
          <a:xfrm>
            <a:off x="457200" y="1362140"/>
            <a:ext cx="8030954" cy="5186723"/>
          </a:xfrm>
        </p:spPr>
        <p:txBody>
          <a:bodyPr>
            <a:normAutofit fontScale="92500" lnSpcReduction="10000"/>
          </a:bodyPr>
          <a:lstStyle/>
          <a:p>
            <a:pPr marL="0" indent="0">
              <a:buNone/>
            </a:pPr>
            <a:r>
              <a:rPr lang="en-CA" altLang="en-US" sz="2800" b="1" i="1" dirty="0">
                <a:solidFill>
                  <a:srgbClr val="942093"/>
                </a:solidFill>
              </a:rPr>
              <a:t>What is Mindfulness?</a:t>
            </a:r>
          </a:p>
          <a:p>
            <a:r>
              <a:rPr lang="en-CA" altLang="en-US" sz="2800" dirty="0"/>
              <a:t>Mindfulness is the awareness that emerges through paying attention on purpose, in the present moment, and non judgementally to things as they are. </a:t>
            </a:r>
          </a:p>
          <a:p>
            <a:r>
              <a:rPr lang="en-CA" altLang="en-US" sz="2800" dirty="0"/>
              <a:t>This means paying attention to things are they really are in any given moment not what we want them to be.</a:t>
            </a:r>
          </a:p>
          <a:p>
            <a:r>
              <a:rPr lang="en-CA" altLang="en-US" sz="2800" dirty="0"/>
              <a:t>Through mindfulness, it is possible to discover how to live in the present moment in an enjoyable way rather than worrying about the past or being concerned about the future. </a:t>
            </a:r>
          </a:p>
          <a:p>
            <a:pPr marL="0" indent="0">
              <a:buNone/>
            </a:pPr>
            <a:endParaRPr lang="en-CA" altLang="en-US" sz="2000" dirty="0"/>
          </a:p>
          <a:p>
            <a:pPr marL="0" indent="0">
              <a:buNone/>
            </a:pPr>
            <a:r>
              <a:rPr lang="en-AU" sz="2000" b="1" dirty="0"/>
              <a:t>The Science Behind Mindfulness Meditation</a:t>
            </a:r>
          </a:p>
          <a:p>
            <a:pPr marL="0" indent="0">
              <a:buNone/>
            </a:pPr>
            <a:r>
              <a:rPr lang="en-CA" altLang="en-US" sz="2000" dirty="0"/>
              <a:t>Video: </a:t>
            </a:r>
            <a:r>
              <a:rPr lang="en-CA" altLang="en-US" sz="2000" dirty="0">
                <a:hlinkClick r:id="rId2"/>
              </a:rPr>
              <a:t>https://youtu.be/VTA0j8FfCvs</a:t>
            </a:r>
            <a:r>
              <a:rPr lang="en-CA" altLang="en-US" sz="2000" dirty="0"/>
              <a:t> </a:t>
            </a:r>
          </a:p>
        </p:txBody>
      </p:sp>
    </p:spTree>
    <p:extLst>
      <p:ext uri="{BB962C8B-B14F-4D97-AF65-F5344CB8AC3E}">
        <p14:creationId xmlns:p14="http://schemas.microsoft.com/office/powerpoint/2010/main" val="2275458403"/>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B1DEFBD-424E-1A42-AEC1-C1F79C6A6435}"/>
              </a:ext>
            </a:extLst>
          </p:cNvPr>
          <p:cNvSpPr>
            <a:spLocks noGrp="1"/>
          </p:cNvSpPr>
          <p:nvPr>
            <p:ph type="title"/>
          </p:nvPr>
        </p:nvSpPr>
        <p:spPr>
          <a:xfrm>
            <a:off x="457200" y="214542"/>
            <a:ext cx="8235950" cy="966788"/>
          </a:xfrm>
        </p:spPr>
        <p:txBody>
          <a:bodyPr>
            <a:normAutofit/>
          </a:bodyPr>
          <a:lstStyle/>
          <a:p>
            <a:r>
              <a:rPr lang="en-CA" altLang="en-US" sz="3600" dirty="0">
                <a:solidFill>
                  <a:srgbClr val="7030A0"/>
                </a:solidFill>
              </a:rPr>
              <a:t>Breaking it Down</a:t>
            </a:r>
          </a:p>
        </p:txBody>
      </p:sp>
      <p:sp>
        <p:nvSpPr>
          <p:cNvPr id="3" name="Content Placeholder 2">
            <a:extLst>
              <a:ext uri="{FF2B5EF4-FFF2-40B4-BE49-F238E27FC236}">
                <a16:creationId xmlns:a16="http://schemas.microsoft.com/office/drawing/2014/main" id="{48302E30-8BFC-C44B-9F80-D4C24093FBBA}"/>
              </a:ext>
            </a:extLst>
          </p:cNvPr>
          <p:cNvSpPr>
            <a:spLocks noGrp="1"/>
          </p:cNvSpPr>
          <p:nvPr>
            <p:ph idx="1"/>
          </p:nvPr>
        </p:nvSpPr>
        <p:spPr>
          <a:xfrm>
            <a:off x="457200" y="1240680"/>
            <a:ext cx="8037261" cy="5292549"/>
          </a:xfrm>
        </p:spPr>
        <p:txBody>
          <a:bodyPr>
            <a:normAutofit lnSpcReduction="10000"/>
          </a:bodyPr>
          <a:lstStyle/>
          <a:p>
            <a:pPr marL="4763" indent="-4763">
              <a:lnSpc>
                <a:spcPct val="80000"/>
              </a:lnSpc>
              <a:buFont typeface="Arial" panose="020B0604020202020204" pitchFamily="34" charset="0"/>
              <a:buNone/>
            </a:pPr>
            <a:r>
              <a:rPr lang="en-CA" altLang="en-US" sz="2400" b="1" i="1" dirty="0">
                <a:solidFill>
                  <a:srgbClr val="942093"/>
                </a:solidFill>
              </a:rPr>
              <a:t>You can break down the meaning of mindfulness as follows:</a:t>
            </a:r>
          </a:p>
          <a:p>
            <a:pPr>
              <a:lnSpc>
                <a:spcPct val="80000"/>
              </a:lnSpc>
            </a:pPr>
            <a:r>
              <a:rPr lang="en-CA" altLang="en-US" sz="2400" b="1" dirty="0"/>
              <a:t>Paying attention: </a:t>
            </a:r>
            <a:r>
              <a:rPr lang="en-CA" altLang="en-US" sz="2400" dirty="0"/>
              <a:t>To be mindful, you need to pay attention, whatever you choose to attend to.</a:t>
            </a:r>
          </a:p>
          <a:p>
            <a:pPr>
              <a:lnSpc>
                <a:spcPct val="80000"/>
              </a:lnSpc>
            </a:pPr>
            <a:r>
              <a:rPr lang="en-CA" altLang="en-US" sz="2400" b="1" dirty="0"/>
              <a:t>Present Moment: </a:t>
            </a:r>
            <a:r>
              <a:rPr lang="en-CA" altLang="en-US" sz="2400" dirty="0"/>
              <a:t>The reality of being in the here and now means you just need to be aware of the way things are as they are now. Your experience is valid and correct just as it is.</a:t>
            </a:r>
          </a:p>
          <a:p>
            <a:pPr>
              <a:lnSpc>
                <a:spcPct val="80000"/>
              </a:lnSpc>
            </a:pPr>
            <a:r>
              <a:rPr lang="en-CA" altLang="en-US" sz="2400" b="1" dirty="0"/>
              <a:t>Non reactively: </a:t>
            </a:r>
            <a:r>
              <a:rPr lang="en-CA" altLang="en-US" sz="2400" dirty="0"/>
              <a:t>Normally, when you experience something you automatically react to that experience according to your past conditioning. Example: if you think, </a:t>
            </a:r>
            <a:r>
              <a:rPr lang="en-CA" altLang="en-US" sz="2400" i="1" dirty="0"/>
              <a:t>“I still haven’t finished my work”</a:t>
            </a:r>
            <a:r>
              <a:rPr lang="en-CA" altLang="en-US" sz="2400" dirty="0"/>
              <a:t>, you react with thoughts, word and actions in some shape or form. Mindfulness encourages you to respond to your experience rather then react to thoughts. A reaction is automatic and gives you no choice; a response is a deliberate and considered action. </a:t>
            </a:r>
          </a:p>
          <a:p>
            <a:pPr>
              <a:lnSpc>
                <a:spcPct val="80000"/>
              </a:lnSpc>
            </a:pPr>
            <a:endParaRPr lang="en-CA" altLang="en-US" sz="2700" dirty="0"/>
          </a:p>
        </p:txBody>
      </p:sp>
    </p:spTree>
    <p:extLst>
      <p:ext uri="{BB962C8B-B14F-4D97-AF65-F5344CB8AC3E}">
        <p14:creationId xmlns:p14="http://schemas.microsoft.com/office/powerpoint/2010/main" val="443619986"/>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89C388-B777-884E-8ABA-1573D402D80E}"/>
              </a:ext>
            </a:extLst>
          </p:cNvPr>
          <p:cNvSpPr>
            <a:spLocks noGrp="1"/>
          </p:cNvSpPr>
          <p:nvPr>
            <p:ph idx="1"/>
          </p:nvPr>
        </p:nvSpPr>
        <p:spPr>
          <a:xfrm>
            <a:off x="457200" y="1228068"/>
            <a:ext cx="7974199" cy="5124450"/>
          </a:xfrm>
        </p:spPr>
        <p:txBody>
          <a:bodyPr>
            <a:normAutofit/>
          </a:bodyPr>
          <a:lstStyle/>
          <a:p>
            <a:pPr>
              <a:lnSpc>
                <a:spcPct val="90000"/>
              </a:lnSpc>
            </a:pPr>
            <a:r>
              <a:rPr lang="en-CA" altLang="en-US" sz="2800" b="1" dirty="0"/>
              <a:t>Non-judgementally: </a:t>
            </a:r>
            <a:r>
              <a:rPr lang="en-CA" altLang="en-US" sz="2800" dirty="0"/>
              <a:t>The temptation is to judge experience as good or bad or like/dislike. I want to feel bliss; I don’t like to feel afraid. Letting go of judgements help you to see things as they are rather then through the filter of personal judgements based on previous conditioning.(experiences)</a:t>
            </a:r>
          </a:p>
          <a:p>
            <a:pPr>
              <a:lnSpc>
                <a:spcPct val="90000"/>
              </a:lnSpc>
            </a:pPr>
            <a:r>
              <a:rPr lang="en-CA" altLang="en-US" sz="2800" b="1" dirty="0"/>
              <a:t>Openheartedly: </a:t>
            </a:r>
            <a:r>
              <a:rPr lang="en-CA" altLang="en-US" sz="2800" dirty="0"/>
              <a:t>To be openhearted is to bring a kindness, compassion, warmth, and friendliness to your experience</a:t>
            </a:r>
          </a:p>
        </p:txBody>
      </p:sp>
      <p:sp>
        <p:nvSpPr>
          <p:cNvPr id="6" name="Title 1">
            <a:extLst>
              <a:ext uri="{FF2B5EF4-FFF2-40B4-BE49-F238E27FC236}">
                <a16:creationId xmlns:a16="http://schemas.microsoft.com/office/drawing/2014/main" id="{D4CCE1FE-2DB9-5549-991F-3744BC47A034}"/>
              </a:ext>
            </a:extLst>
          </p:cNvPr>
          <p:cNvSpPr>
            <a:spLocks noGrp="1"/>
          </p:cNvSpPr>
          <p:nvPr>
            <p:ph type="title"/>
          </p:nvPr>
        </p:nvSpPr>
        <p:spPr>
          <a:xfrm>
            <a:off x="457200" y="214542"/>
            <a:ext cx="8235950" cy="966788"/>
          </a:xfrm>
        </p:spPr>
        <p:txBody>
          <a:bodyPr>
            <a:normAutofit/>
          </a:bodyPr>
          <a:lstStyle/>
          <a:p>
            <a:r>
              <a:rPr lang="en-CA" altLang="en-US" sz="3600" dirty="0">
                <a:solidFill>
                  <a:srgbClr val="7030A0"/>
                </a:solidFill>
              </a:rPr>
              <a:t>Breaking it Down</a:t>
            </a:r>
          </a:p>
        </p:txBody>
      </p:sp>
    </p:spTree>
    <p:extLst>
      <p:ext uri="{BB962C8B-B14F-4D97-AF65-F5344CB8AC3E}">
        <p14:creationId xmlns:p14="http://schemas.microsoft.com/office/powerpoint/2010/main" val="3587726347"/>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6CF5C-A563-F241-BDEA-A8CC7D2AC91C}"/>
              </a:ext>
            </a:extLst>
          </p:cNvPr>
          <p:cNvSpPr>
            <a:spLocks noGrp="1"/>
          </p:cNvSpPr>
          <p:nvPr>
            <p:ph type="title"/>
          </p:nvPr>
        </p:nvSpPr>
        <p:spPr>
          <a:xfrm>
            <a:off x="457200" y="359585"/>
            <a:ext cx="6542690" cy="966788"/>
          </a:xfrm>
        </p:spPr>
        <p:txBody>
          <a:bodyPr>
            <a:normAutofit fontScale="90000"/>
          </a:bodyPr>
          <a:lstStyle/>
          <a:p>
            <a:r>
              <a:rPr lang="en-CA" altLang="en-US" sz="4000" dirty="0">
                <a:solidFill>
                  <a:srgbClr val="7030A0"/>
                </a:solidFill>
              </a:rPr>
              <a:t>Is mindfulness thinking about nothing?</a:t>
            </a:r>
          </a:p>
        </p:txBody>
      </p:sp>
      <p:sp>
        <p:nvSpPr>
          <p:cNvPr id="18435" name="Content Placeholder 2">
            <a:extLst>
              <a:ext uri="{FF2B5EF4-FFF2-40B4-BE49-F238E27FC236}">
                <a16:creationId xmlns:a16="http://schemas.microsoft.com/office/drawing/2014/main" id="{1BB403A6-3612-3448-A2CB-82C47C395B65}"/>
              </a:ext>
            </a:extLst>
          </p:cNvPr>
          <p:cNvSpPr>
            <a:spLocks noGrp="1"/>
          </p:cNvSpPr>
          <p:nvPr>
            <p:ph idx="1"/>
          </p:nvPr>
        </p:nvSpPr>
        <p:spPr>
          <a:xfrm>
            <a:off x="457200" y="1664839"/>
            <a:ext cx="8157079" cy="4593086"/>
          </a:xfrm>
        </p:spPr>
        <p:txBody>
          <a:bodyPr/>
          <a:lstStyle/>
          <a:p>
            <a:pPr marL="0" indent="0">
              <a:buNone/>
            </a:pPr>
            <a:r>
              <a:rPr lang="en-CA" altLang="en-US" sz="2800" b="1" i="1" dirty="0">
                <a:solidFill>
                  <a:srgbClr val="942093"/>
                </a:solidFill>
              </a:rPr>
              <a:t>NO. </a:t>
            </a:r>
          </a:p>
          <a:p>
            <a:r>
              <a:rPr lang="en-CA" altLang="en-US" sz="2400" dirty="0"/>
              <a:t>Mindfulness meditation is paying attention in a systemic way to whatever you decide to focus on, which can include awareness of your thoughts. </a:t>
            </a:r>
          </a:p>
          <a:p>
            <a:r>
              <a:rPr lang="en-CA" altLang="en-US" sz="2400" dirty="0"/>
              <a:t>By listening to your thoughts, you discover your habitual patterns. </a:t>
            </a:r>
          </a:p>
          <a:p>
            <a:r>
              <a:rPr lang="en-CA" altLang="en-US" sz="2400" dirty="0"/>
              <a:t>Your thoughts have a massive impact on your emotions and the decisions that you make so paying attention to them is helpful.</a:t>
            </a:r>
          </a:p>
        </p:txBody>
      </p:sp>
      <p:pic>
        <p:nvPicPr>
          <p:cNvPr id="3" name="Picture 2">
            <a:extLst>
              <a:ext uri="{FF2B5EF4-FFF2-40B4-BE49-F238E27FC236}">
                <a16:creationId xmlns:a16="http://schemas.microsoft.com/office/drawing/2014/main" id="{52F93A43-0F65-8B4B-9AB5-C579BD999BE1}"/>
              </a:ext>
            </a:extLst>
          </p:cNvPr>
          <p:cNvPicPr>
            <a:picLocks noChangeAspect="1"/>
          </p:cNvPicPr>
          <p:nvPr/>
        </p:nvPicPr>
        <p:blipFill>
          <a:blip r:embed="rId2"/>
          <a:stretch>
            <a:fillRect/>
          </a:stretch>
        </p:blipFill>
        <p:spPr>
          <a:xfrm>
            <a:off x="6414500" y="4848319"/>
            <a:ext cx="2414464" cy="17480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94601092"/>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A588E-76BB-134A-A61F-A60E14BBB27F}"/>
              </a:ext>
            </a:extLst>
          </p:cNvPr>
          <p:cNvSpPr>
            <a:spLocks noGrp="1"/>
          </p:cNvSpPr>
          <p:nvPr>
            <p:ph type="title"/>
          </p:nvPr>
        </p:nvSpPr>
        <p:spPr>
          <a:xfrm>
            <a:off x="469582" y="432518"/>
            <a:ext cx="6432150" cy="966788"/>
          </a:xfrm>
        </p:spPr>
        <p:txBody>
          <a:bodyPr>
            <a:normAutofit fontScale="90000"/>
          </a:bodyPr>
          <a:lstStyle/>
          <a:p>
            <a:r>
              <a:rPr lang="en-CA" altLang="en-US" sz="4000" dirty="0">
                <a:solidFill>
                  <a:srgbClr val="7030A0"/>
                </a:solidFill>
              </a:rPr>
              <a:t>Do you meditate for the intent of relaxation?</a:t>
            </a:r>
          </a:p>
        </p:txBody>
      </p:sp>
      <p:sp>
        <p:nvSpPr>
          <p:cNvPr id="19460" name="TextBox 4">
            <a:extLst>
              <a:ext uri="{FF2B5EF4-FFF2-40B4-BE49-F238E27FC236}">
                <a16:creationId xmlns:a16="http://schemas.microsoft.com/office/drawing/2014/main" id="{13F031AB-7A67-584E-AE36-D732390EE972}"/>
              </a:ext>
            </a:extLst>
          </p:cNvPr>
          <p:cNvSpPr txBox="1">
            <a:spLocks noChangeArrowheads="1"/>
          </p:cNvSpPr>
          <p:nvPr/>
        </p:nvSpPr>
        <p:spPr bwMode="auto">
          <a:xfrm>
            <a:off x="555238" y="1614087"/>
            <a:ext cx="8059041"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CA" altLang="en-US" sz="2400" b="1" i="1" dirty="0">
                <a:latin typeface="+mn-lt"/>
              </a:rPr>
              <a:t>The aim of mindfulness isn’t to make you feel more relaxed. </a:t>
            </a:r>
          </a:p>
          <a:p>
            <a:pPr marL="342900" indent="-342900">
              <a:buFont typeface="Arial" panose="020B0604020202020204" pitchFamily="34" charset="0"/>
              <a:buChar char="•"/>
            </a:pPr>
            <a:r>
              <a:rPr lang="en-CA" altLang="en-US" sz="2400" dirty="0">
                <a:latin typeface="+mn-lt"/>
              </a:rPr>
              <a:t>Trying to relax only causes more tension. Mindfulness is accepting your moment by moment experience.  </a:t>
            </a:r>
          </a:p>
          <a:p>
            <a:pPr marL="342900" indent="-342900">
              <a:buFont typeface="Arial" panose="020B0604020202020204" pitchFamily="34" charset="0"/>
              <a:buChar char="•"/>
            </a:pPr>
            <a:r>
              <a:rPr lang="en-CA" altLang="en-US" sz="2400" dirty="0">
                <a:latin typeface="+mn-lt"/>
              </a:rPr>
              <a:t>So if you are tense, mindfulness is being aware of that tension. Where do you feel tense? What’s it shape, colour, texture? What’s your reaction to this tension,  your thoughts. </a:t>
            </a:r>
          </a:p>
          <a:p>
            <a:pPr marL="342900" indent="-342900">
              <a:buFont typeface="Arial" panose="020B0604020202020204" pitchFamily="34" charset="0"/>
              <a:buChar char="•"/>
            </a:pPr>
            <a:r>
              <a:rPr lang="en-CA" altLang="en-US" sz="2400" dirty="0">
                <a:latin typeface="+mn-lt"/>
              </a:rPr>
              <a:t>Doing this often leads to relaxation but it is not the aim of the practise.</a:t>
            </a:r>
          </a:p>
        </p:txBody>
      </p:sp>
      <p:pic>
        <p:nvPicPr>
          <p:cNvPr id="5" name="Picture 4">
            <a:extLst>
              <a:ext uri="{FF2B5EF4-FFF2-40B4-BE49-F238E27FC236}">
                <a16:creationId xmlns:a16="http://schemas.microsoft.com/office/drawing/2014/main" id="{EF6C6BF6-FC75-AC46-9F15-B1ABD2D23EB7}"/>
              </a:ext>
            </a:extLst>
          </p:cNvPr>
          <p:cNvPicPr>
            <a:picLocks noChangeAspect="1"/>
          </p:cNvPicPr>
          <p:nvPr/>
        </p:nvPicPr>
        <p:blipFill>
          <a:blip r:embed="rId2"/>
          <a:stretch>
            <a:fillRect/>
          </a:stretch>
        </p:blipFill>
        <p:spPr>
          <a:xfrm>
            <a:off x="6170211" y="5212883"/>
            <a:ext cx="2596211" cy="12981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96889621"/>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AF89AE55-92CB-3F47-B993-35C5129D28F9}"/>
              </a:ext>
            </a:extLst>
          </p:cNvPr>
          <p:cNvSpPr>
            <a:spLocks noGrp="1"/>
          </p:cNvSpPr>
          <p:nvPr>
            <p:ph type="title"/>
          </p:nvPr>
        </p:nvSpPr>
        <p:spPr>
          <a:xfrm>
            <a:off x="457200" y="329151"/>
            <a:ext cx="8235950" cy="966788"/>
          </a:xfrm>
        </p:spPr>
        <p:txBody>
          <a:bodyPr>
            <a:normAutofit/>
          </a:bodyPr>
          <a:lstStyle/>
          <a:p>
            <a:r>
              <a:rPr lang="en-CA" altLang="en-US" sz="4400" dirty="0">
                <a:solidFill>
                  <a:srgbClr val="7030A0"/>
                </a:solidFill>
              </a:rPr>
              <a:t>Informal vs Formal</a:t>
            </a:r>
          </a:p>
        </p:txBody>
      </p:sp>
      <p:sp>
        <p:nvSpPr>
          <p:cNvPr id="20483" name="Content Placeholder 2">
            <a:extLst>
              <a:ext uri="{FF2B5EF4-FFF2-40B4-BE49-F238E27FC236}">
                <a16:creationId xmlns:a16="http://schemas.microsoft.com/office/drawing/2014/main" id="{95BCDCA7-FDC3-F549-9123-2CA4BB86A8AB}"/>
              </a:ext>
            </a:extLst>
          </p:cNvPr>
          <p:cNvSpPr>
            <a:spLocks noGrp="1"/>
          </p:cNvSpPr>
          <p:nvPr>
            <p:ph idx="1"/>
          </p:nvPr>
        </p:nvSpPr>
        <p:spPr>
          <a:xfrm>
            <a:off x="457200" y="1407381"/>
            <a:ext cx="8229600" cy="4850544"/>
          </a:xfrm>
        </p:spPr>
        <p:txBody>
          <a:bodyPr/>
          <a:lstStyle/>
          <a:p>
            <a:pPr marL="0" indent="0">
              <a:buNone/>
            </a:pPr>
            <a:r>
              <a:rPr lang="en-CA" altLang="en-US" sz="3200" b="1" i="1" dirty="0">
                <a:solidFill>
                  <a:srgbClr val="942093"/>
                </a:solidFill>
              </a:rPr>
              <a:t>Informal meditation is when you focus your mind to which ever activity you are doing during your day. </a:t>
            </a:r>
          </a:p>
          <a:p>
            <a:r>
              <a:rPr lang="en-CA" altLang="en-US" sz="3200" dirty="0"/>
              <a:t>This could include: brushing your teeth, cooking, cleaning, etc. </a:t>
            </a:r>
          </a:p>
          <a:p>
            <a:r>
              <a:rPr lang="en-CA" altLang="en-US" sz="3200" dirty="0"/>
              <a:t>Formal meditation is when you take time out of your day to complete a meditation practise. Some practises include the body scan, mindfulness of the breath, mindful yoga, etc.</a:t>
            </a:r>
          </a:p>
          <a:p>
            <a:endParaRPr lang="en-CA" altLang="en-US" dirty="0"/>
          </a:p>
        </p:txBody>
      </p:sp>
    </p:spTree>
    <p:extLst>
      <p:ext uri="{BB962C8B-B14F-4D97-AF65-F5344CB8AC3E}">
        <p14:creationId xmlns:p14="http://schemas.microsoft.com/office/powerpoint/2010/main" val="1114069058"/>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B2A4B48B-AA8E-0940-A696-4DDA4B00D8BD}"/>
              </a:ext>
            </a:extLst>
          </p:cNvPr>
          <p:cNvSpPr>
            <a:spLocks noGrp="1"/>
          </p:cNvSpPr>
          <p:nvPr>
            <p:ph type="title"/>
          </p:nvPr>
        </p:nvSpPr>
        <p:spPr>
          <a:xfrm>
            <a:off x="395288" y="252380"/>
            <a:ext cx="8092866" cy="966788"/>
          </a:xfrm>
        </p:spPr>
        <p:txBody>
          <a:bodyPr anchor="ctr">
            <a:normAutofit/>
          </a:bodyPr>
          <a:lstStyle/>
          <a:p>
            <a:r>
              <a:rPr lang="en-CA" altLang="en-US" sz="3200" dirty="0">
                <a:solidFill>
                  <a:srgbClr val="7030A0"/>
                </a:solidFill>
              </a:rPr>
              <a:t>What can Mindfulness do for you?</a:t>
            </a:r>
          </a:p>
        </p:txBody>
      </p:sp>
      <p:sp>
        <p:nvSpPr>
          <p:cNvPr id="21507" name="Content Placeholder 2">
            <a:extLst>
              <a:ext uri="{FF2B5EF4-FFF2-40B4-BE49-F238E27FC236}">
                <a16:creationId xmlns:a16="http://schemas.microsoft.com/office/drawing/2014/main" id="{566CD52D-C9AE-D449-A2D1-2FFB347FB200}"/>
              </a:ext>
            </a:extLst>
          </p:cNvPr>
          <p:cNvSpPr>
            <a:spLocks noGrp="1"/>
          </p:cNvSpPr>
          <p:nvPr>
            <p:ph idx="1"/>
          </p:nvPr>
        </p:nvSpPr>
        <p:spPr>
          <a:xfrm>
            <a:off x="395288" y="1219168"/>
            <a:ext cx="8229600" cy="4824413"/>
          </a:xfrm>
        </p:spPr>
        <p:txBody>
          <a:bodyPr/>
          <a:lstStyle/>
          <a:p>
            <a:pPr marL="0" indent="0">
              <a:buNone/>
            </a:pPr>
            <a:r>
              <a:rPr lang="en-CA" altLang="en-US" sz="2800" b="1" i="1" dirty="0">
                <a:solidFill>
                  <a:srgbClr val="942093"/>
                </a:solidFill>
              </a:rPr>
              <a:t>Research has shown that Mindfulness can:</a:t>
            </a:r>
          </a:p>
          <a:p>
            <a:r>
              <a:rPr lang="en-CA" altLang="en-US" sz="2800" dirty="0"/>
              <a:t>Help Battle Depression</a:t>
            </a:r>
          </a:p>
          <a:p>
            <a:r>
              <a:rPr lang="en-CA" altLang="en-US" sz="2800" dirty="0"/>
              <a:t>Help Battle Anxiety</a:t>
            </a:r>
          </a:p>
          <a:p>
            <a:r>
              <a:rPr lang="en-CA" altLang="en-US" sz="2800" dirty="0"/>
              <a:t>Reduce Stress Levels</a:t>
            </a:r>
          </a:p>
          <a:p>
            <a:r>
              <a:rPr lang="en-CA" altLang="en-US" sz="2800" dirty="0"/>
              <a:t>Reduce Physical Pain</a:t>
            </a:r>
          </a:p>
          <a:p>
            <a:r>
              <a:rPr lang="en-CA" altLang="en-US" sz="2800" dirty="0"/>
              <a:t>Improve Sleep</a:t>
            </a:r>
          </a:p>
          <a:p>
            <a:r>
              <a:rPr lang="en-CA" altLang="en-US" sz="2800" dirty="0"/>
              <a:t>Increase Dopamine Levels in The Brain</a:t>
            </a:r>
          </a:p>
          <a:p>
            <a:r>
              <a:rPr lang="en-CA" altLang="en-US" sz="2800" dirty="0"/>
              <a:t>Help you become a better Leader</a:t>
            </a:r>
          </a:p>
          <a:p>
            <a:endParaRPr lang="en-CA" altLang="en-US" dirty="0"/>
          </a:p>
        </p:txBody>
      </p:sp>
      <p:pic>
        <p:nvPicPr>
          <p:cNvPr id="2" name="Picture 1">
            <a:extLst>
              <a:ext uri="{FF2B5EF4-FFF2-40B4-BE49-F238E27FC236}">
                <a16:creationId xmlns:a16="http://schemas.microsoft.com/office/drawing/2014/main" id="{A921539B-2FED-C949-ABBF-121E3CCF75EB}"/>
              </a:ext>
            </a:extLst>
          </p:cNvPr>
          <p:cNvPicPr>
            <a:picLocks noChangeAspect="1"/>
          </p:cNvPicPr>
          <p:nvPr/>
        </p:nvPicPr>
        <p:blipFill>
          <a:blip r:embed="rId2"/>
          <a:stretch>
            <a:fillRect/>
          </a:stretch>
        </p:blipFill>
        <p:spPr>
          <a:xfrm>
            <a:off x="6591631" y="5001585"/>
            <a:ext cx="2266121" cy="15497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61151465"/>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78BFA-01C6-5D4C-8739-5178F9B76970}"/>
              </a:ext>
            </a:extLst>
          </p:cNvPr>
          <p:cNvSpPr>
            <a:spLocks noGrp="1"/>
          </p:cNvSpPr>
          <p:nvPr>
            <p:ph type="title"/>
          </p:nvPr>
        </p:nvSpPr>
        <p:spPr>
          <a:xfrm>
            <a:off x="457200" y="346973"/>
            <a:ext cx="6008205" cy="966788"/>
          </a:xfrm>
        </p:spPr>
        <p:txBody>
          <a:bodyPr>
            <a:normAutofit fontScale="90000"/>
          </a:bodyPr>
          <a:lstStyle/>
          <a:p>
            <a:r>
              <a:rPr lang="en-CA" altLang="en-US" sz="4000" dirty="0">
                <a:solidFill>
                  <a:srgbClr val="7030A0"/>
                </a:solidFill>
              </a:rPr>
              <a:t>How does Mindfulness improve mental health?</a:t>
            </a:r>
          </a:p>
        </p:txBody>
      </p:sp>
      <p:sp>
        <p:nvSpPr>
          <p:cNvPr id="3" name="Content Placeholder 2">
            <a:extLst>
              <a:ext uri="{FF2B5EF4-FFF2-40B4-BE49-F238E27FC236}">
                <a16:creationId xmlns:a16="http://schemas.microsoft.com/office/drawing/2014/main" id="{11DE4685-76CB-2D43-8B88-6596B9AE67B8}"/>
              </a:ext>
            </a:extLst>
          </p:cNvPr>
          <p:cNvSpPr>
            <a:spLocks noGrp="1"/>
          </p:cNvSpPr>
          <p:nvPr>
            <p:ph idx="1"/>
          </p:nvPr>
        </p:nvSpPr>
        <p:spPr>
          <a:xfrm>
            <a:off x="457200" y="1488265"/>
            <a:ext cx="8229600" cy="4769660"/>
          </a:xfrm>
        </p:spPr>
        <p:txBody>
          <a:bodyPr>
            <a:normAutofit/>
          </a:bodyPr>
          <a:lstStyle/>
          <a:p>
            <a:pPr marL="0" indent="0">
              <a:lnSpc>
                <a:spcPct val="80000"/>
              </a:lnSpc>
              <a:buNone/>
            </a:pPr>
            <a:r>
              <a:rPr lang="en-CA" altLang="en-US" sz="3000" dirty="0">
                <a:solidFill>
                  <a:srgbClr val="942093"/>
                </a:solidFill>
              </a:rPr>
              <a:t>It is the exact opposite of “ruminative thinking” (the tendency to dwell on the same thought or theme) which allows negative emotions to persist and return.</a:t>
            </a:r>
          </a:p>
          <a:p>
            <a:pPr marL="0" indent="0">
              <a:lnSpc>
                <a:spcPct val="80000"/>
              </a:lnSpc>
              <a:buNone/>
            </a:pPr>
            <a:r>
              <a:rPr lang="en-CA" altLang="en-US" sz="3000" b="1" dirty="0"/>
              <a:t>Mindfulness teaches:</a:t>
            </a:r>
          </a:p>
          <a:p>
            <a:pPr lvl="1">
              <a:lnSpc>
                <a:spcPct val="80000"/>
              </a:lnSpc>
            </a:pPr>
            <a:r>
              <a:rPr lang="en-CA" altLang="en-US" sz="2700" dirty="0"/>
              <a:t>To attach labels to thoughts, to detach from emotions. You are experiencing an event/emotion – you are not that event/emotion. </a:t>
            </a:r>
          </a:p>
          <a:p>
            <a:pPr lvl="1">
              <a:lnSpc>
                <a:spcPct val="80000"/>
              </a:lnSpc>
            </a:pPr>
            <a:r>
              <a:rPr lang="en-CA" altLang="en-US" sz="2700" dirty="0"/>
              <a:t>That thoughts are thoughts, not facts.</a:t>
            </a:r>
          </a:p>
          <a:p>
            <a:pPr lvl="1">
              <a:lnSpc>
                <a:spcPct val="80000"/>
              </a:lnSpc>
            </a:pPr>
            <a:r>
              <a:rPr lang="en-CA" altLang="en-US" sz="2700" dirty="0"/>
              <a:t>To just be aware instead of judging.</a:t>
            </a:r>
          </a:p>
          <a:p>
            <a:pPr lvl="1">
              <a:lnSpc>
                <a:spcPct val="80000"/>
              </a:lnSpc>
            </a:pPr>
            <a:r>
              <a:rPr lang="en-CA" altLang="en-US" sz="2700" dirty="0"/>
              <a:t>Self compassion as well as compassion to experience and others.</a:t>
            </a:r>
          </a:p>
        </p:txBody>
      </p:sp>
    </p:spTree>
    <p:extLst>
      <p:ext uri="{BB962C8B-B14F-4D97-AF65-F5344CB8AC3E}">
        <p14:creationId xmlns:p14="http://schemas.microsoft.com/office/powerpoint/2010/main" val="638683666"/>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E01A583D-4394-6948-954E-E39E2C854F95}"/>
              </a:ext>
            </a:extLst>
          </p:cNvPr>
          <p:cNvSpPr>
            <a:spLocks noGrp="1"/>
          </p:cNvSpPr>
          <p:nvPr>
            <p:ph type="title"/>
          </p:nvPr>
        </p:nvSpPr>
        <p:spPr>
          <a:xfrm>
            <a:off x="457200" y="309136"/>
            <a:ext cx="8235950" cy="966788"/>
          </a:xfrm>
        </p:spPr>
        <p:txBody>
          <a:bodyPr/>
          <a:lstStyle/>
          <a:p>
            <a:r>
              <a:rPr lang="en-CA" altLang="en-US" dirty="0">
                <a:solidFill>
                  <a:srgbClr val="7030A0"/>
                </a:solidFill>
              </a:rPr>
              <a:t>How Does It Work?</a:t>
            </a:r>
          </a:p>
        </p:txBody>
      </p:sp>
      <p:sp>
        <p:nvSpPr>
          <p:cNvPr id="24579" name="Content Placeholder 2">
            <a:extLst>
              <a:ext uri="{FF2B5EF4-FFF2-40B4-BE49-F238E27FC236}">
                <a16:creationId xmlns:a16="http://schemas.microsoft.com/office/drawing/2014/main" id="{42778573-D0FD-B448-91B5-8FCD2FAB891A}"/>
              </a:ext>
            </a:extLst>
          </p:cNvPr>
          <p:cNvSpPr>
            <a:spLocks noGrp="1"/>
          </p:cNvSpPr>
          <p:nvPr>
            <p:ph idx="1"/>
          </p:nvPr>
        </p:nvSpPr>
        <p:spPr>
          <a:xfrm>
            <a:off x="463550" y="1275924"/>
            <a:ext cx="8229600" cy="4857947"/>
          </a:xfrm>
        </p:spPr>
        <p:txBody>
          <a:bodyPr>
            <a:normAutofit fontScale="92500" lnSpcReduction="10000"/>
          </a:bodyPr>
          <a:lstStyle/>
          <a:p>
            <a:pPr marL="0" indent="0">
              <a:buNone/>
            </a:pPr>
            <a:r>
              <a:rPr lang="en-CA" altLang="en-US" sz="2400" dirty="0">
                <a:solidFill>
                  <a:srgbClr val="942093"/>
                </a:solidFill>
              </a:rPr>
              <a:t>Through mindfulness practise individuals strive to maintain attention to internal and external experiences in a non-judgemental state manifesting acceptance, curiosity and openness</a:t>
            </a:r>
          </a:p>
          <a:p>
            <a:r>
              <a:rPr lang="en-CA" altLang="en-US" sz="2400" dirty="0"/>
              <a:t>Mindfulness heightens body awareness When an external stimulus triggers an emotional reaction, the attention system detects a conflict. Heightened body awareness helps to detect physiological aspects of the feelings present (e.g. body tension, rapid heartbeat, short shallow breath). This triggers the emotion regulation process to react to the stimulus differently than normal (ex: just noticing it as opposed to reacting to it) (Internal Barometer)</a:t>
            </a:r>
          </a:p>
          <a:p>
            <a:r>
              <a:rPr lang="en-CA" altLang="en-US" sz="2400" dirty="0"/>
              <a:t>Increased Dopamine Release (Cognitive Brain Research Journal)</a:t>
            </a:r>
          </a:p>
          <a:p>
            <a:r>
              <a:rPr lang="en-CA" altLang="en-US" sz="2400" dirty="0"/>
              <a:t>Breaks harmful thinking patterns which lead to depression and other mental illnesses.</a:t>
            </a:r>
          </a:p>
          <a:p>
            <a:endParaRPr lang="en-CA" altLang="en-US" sz="1600" dirty="0"/>
          </a:p>
          <a:p>
            <a:endParaRPr lang="en-CA" altLang="en-US" sz="1600" dirty="0"/>
          </a:p>
        </p:txBody>
      </p:sp>
    </p:spTree>
    <p:extLst>
      <p:ext uri="{BB962C8B-B14F-4D97-AF65-F5344CB8AC3E}">
        <p14:creationId xmlns:p14="http://schemas.microsoft.com/office/powerpoint/2010/main" val="3424679486"/>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7B0BC-2375-0845-AC36-B835212761B2}"/>
              </a:ext>
            </a:extLst>
          </p:cNvPr>
          <p:cNvSpPr>
            <a:spLocks noGrp="1"/>
          </p:cNvSpPr>
          <p:nvPr>
            <p:ph type="title"/>
          </p:nvPr>
        </p:nvSpPr>
        <p:spPr>
          <a:xfrm>
            <a:off x="523394" y="425137"/>
            <a:ext cx="6684601" cy="966788"/>
          </a:xfrm>
        </p:spPr>
        <p:txBody>
          <a:bodyPr>
            <a:normAutofit fontScale="90000"/>
          </a:bodyPr>
          <a:lstStyle/>
          <a:p>
            <a:r>
              <a:rPr lang="en-CA" altLang="en-US" sz="4000" dirty="0">
                <a:solidFill>
                  <a:srgbClr val="7030A0"/>
                </a:solidFill>
              </a:rPr>
              <a:t>Different Types of Mindfulness Practice</a:t>
            </a:r>
          </a:p>
        </p:txBody>
      </p:sp>
      <p:sp>
        <p:nvSpPr>
          <p:cNvPr id="28675" name="Content Placeholder 2">
            <a:extLst>
              <a:ext uri="{FF2B5EF4-FFF2-40B4-BE49-F238E27FC236}">
                <a16:creationId xmlns:a16="http://schemas.microsoft.com/office/drawing/2014/main" id="{7B4688B8-DA78-9749-A3E8-6AAFC556E3C5}"/>
              </a:ext>
            </a:extLst>
          </p:cNvPr>
          <p:cNvSpPr>
            <a:spLocks noGrp="1"/>
          </p:cNvSpPr>
          <p:nvPr>
            <p:ph idx="1"/>
          </p:nvPr>
        </p:nvSpPr>
        <p:spPr>
          <a:xfrm>
            <a:off x="523394" y="1665936"/>
            <a:ext cx="7889086" cy="4249286"/>
          </a:xfrm>
        </p:spPr>
        <p:txBody>
          <a:bodyPr>
            <a:normAutofit/>
          </a:bodyPr>
          <a:lstStyle/>
          <a:p>
            <a:pPr marL="0" indent="0">
              <a:buNone/>
            </a:pPr>
            <a:r>
              <a:rPr lang="en-CA" altLang="en-US" sz="3200" b="1" i="1" dirty="0">
                <a:solidFill>
                  <a:srgbClr val="942093"/>
                </a:solidFill>
              </a:rPr>
              <a:t>There are many different types of mindfulness practice, but, some of the most commonly practiced are: </a:t>
            </a:r>
          </a:p>
          <a:p>
            <a:r>
              <a:rPr lang="en-CA" altLang="en-US" sz="3200" dirty="0"/>
              <a:t>Mindful Breathing</a:t>
            </a:r>
          </a:p>
          <a:p>
            <a:r>
              <a:rPr lang="en-CA" altLang="en-US" sz="3200" dirty="0"/>
              <a:t>Mindful Walking </a:t>
            </a:r>
          </a:p>
          <a:p>
            <a:r>
              <a:rPr lang="en-CA" altLang="en-US" sz="3200" dirty="0"/>
              <a:t>Body Scan</a:t>
            </a:r>
          </a:p>
          <a:p>
            <a:r>
              <a:rPr lang="en-CA" altLang="en-US" sz="3200" dirty="0"/>
              <a:t>Mindful Eating</a:t>
            </a:r>
          </a:p>
          <a:p>
            <a:r>
              <a:rPr lang="en-CA" altLang="en-US" sz="3200" dirty="0"/>
              <a:t>Mindful Yoga</a:t>
            </a:r>
          </a:p>
          <a:p>
            <a:endParaRPr lang="en-CA" altLang="en-US" dirty="0"/>
          </a:p>
        </p:txBody>
      </p:sp>
      <p:pic>
        <p:nvPicPr>
          <p:cNvPr id="3" name="Picture 2">
            <a:extLst>
              <a:ext uri="{FF2B5EF4-FFF2-40B4-BE49-F238E27FC236}">
                <a16:creationId xmlns:a16="http://schemas.microsoft.com/office/drawing/2014/main" id="{DC86A441-6458-1C49-A238-8B3EAA6337EF}"/>
              </a:ext>
            </a:extLst>
          </p:cNvPr>
          <p:cNvPicPr>
            <a:picLocks noChangeAspect="1"/>
          </p:cNvPicPr>
          <p:nvPr/>
        </p:nvPicPr>
        <p:blipFill>
          <a:blip r:embed="rId2"/>
          <a:stretch>
            <a:fillRect/>
          </a:stretch>
        </p:blipFill>
        <p:spPr>
          <a:xfrm>
            <a:off x="5530701" y="4255320"/>
            <a:ext cx="3152788" cy="20966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37256540"/>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8A05283-817A-6343-923F-C2EA96E07A58}"/>
              </a:ext>
            </a:extLst>
          </p:cNvPr>
          <p:cNvSpPr>
            <a:spLocks noGrp="1"/>
          </p:cNvSpPr>
          <p:nvPr>
            <p:ph type="title"/>
          </p:nvPr>
        </p:nvSpPr>
        <p:spPr>
          <a:xfrm>
            <a:off x="628649" y="581276"/>
            <a:ext cx="6943725" cy="606424"/>
          </a:xfrm>
        </p:spPr>
        <p:txBody>
          <a:bodyPr>
            <a:noAutofit/>
          </a:bodyPr>
          <a:lstStyle/>
          <a:p>
            <a:r>
              <a:rPr lang="en-AU" sz="4400" b="1" dirty="0">
                <a:solidFill>
                  <a:schemeClr val="accent5"/>
                </a:solidFill>
              </a:rPr>
              <a:t>Outline for today</a:t>
            </a:r>
          </a:p>
        </p:txBody>
      </p:sp>
      <p:sp>
        <p:nvSpPr>
          <p:cNvPr id="7" name="Content Placeholder 6">
            <a:extLst>
              <a:ext uri="{FF2B5EF4-FFF2-40B4-BE49-F238E27FC236}">
                <a16:creationId xmlns:a16="http://schemas.microsoft.com/office/drawing/2014/main" id="{351D4703-FC08-3B47-94FC-9EFAA7D37FBD}"/>
              </a:ext>
            </a:extLst>
          </p:cNvPr>
          <p:cNvSpPr>
            <a:spLocks noGrp="1"/>
          </p:cNvSpPr>
          <p:nvPr>
            <p:ph sz="quarter" idx="12"/>
          </p:nvPr>
        </p:nvSpPr>
        <p:spPr>
          <a:xfrm>
            <a:off x="628649" y="1387863"/>
            <a:ext cx="7745329" cy="4465972"/>
          </a:xfrm>
        </p:spPr>
        <p:txBody>
          <a:bodyPr>
            <a:noAutofit/>
          </a:bodyPr>
          <a:lstStyle/>
          <a:p>
            <a:r>
              <a:rPr lang="en-AU" sz="3600" dirty="0"/>
              <a:t>Cognitive Flexibility </a:t>
            </a:r>
          </a:p>
          <a:p>
            <a:r>
              <a:rPr lang="en-AU" sz="3600" dirty="0"/>
              <a:t>Emotional Schemas</a:t>
            </a:r>
          </a:p>
          <a:p>
            <a:r>
              <a:rPr lang="en-US" sz="3600" dirty="0"/>
              <a:t>Measures of Cognitive Flexibility</a:t>
            </a:r>
          </a:p>
          <a:p>
            <a:r>
              <a:rPr lang="en-US" sz="3600" dirty="0"/>
              <a:t>Cognitive Flexibility Theory </a:t>
            </a:r>
          </a:p>
          <a:p>
            <a:r>
              <a:rPr lang="en-US" sz="3600" dirty="0"/>
              <a:t>Mindfulness</a:t>
            </a:r>
            <a:endParaRPr lang="en-AU" sz="3600" dirty="0"/>
          </a:p>
          <a:p>
            <a:r>
              <a:rPr lang="en-AU" sz="3600" dirty="0"/>
              <a:t>Informal vs Formal</a:t>
            </a:r>
          </a:p>
          <a:p>
            <a:r>
              <a:rPr lang="en-US" sz="3600" dirty="0"/>
              <a:t>How Mindfulness works</a:t>
            </a:r>
            <a:endParaRPr lang="en-AU" sz="3600" dirty="0"/>
          </a:p>
          <a:p>
            <a:endParaRPr lang="en-AU" sz="3300" dirty="0"/>
          </a:p>
        </p:txBody>
      </p:sp>
    </p:spTree>
    <p:custDataLst>
      <p:tags r:id="rId1"/>
    </p:custDataLst>
    <p:extLst>
      <p:ext uri="{BB962C8B-B14F-4D97-AF65-F5344CB8AC3E}">
        <p14:creationId xmlns:p14="http://schemas.microsoft.com/office/powerpoint/2010/main" val="1140869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963" y="165936"/>
            <a:ext cx="8235950" cy="966788"/>
          </a:xfrm>
        </p:spPr>
        <p:txBody>
          <a:bodyPr>
            <a:normAutofit/>
          </a:bodyPr>
          <a:lstStyle/>
          <a:p>
            <a:r>
              <a:rPr lang="en-GB" sz="4000" dirty="0">
                <a:solidFill>
                  <a:schemeClr val="accent6">
                    <a:lumMod val="75000"/>
                  </a:schemeClr>
                </a:solidFill>
              </a:rPr>
              <a:t>Summary</a:t>
            </a:r>
          </a:p>
        </p:txBody>
      </p:sp>
      <p:sp>
        <p:nvSpPr>
          <p:cNvPr id="3" name="Content Placeholder 2"/>
          <p:cNvSpPr>
            <a:spLocks noGrp="1"/>
          </p:cNvSpPr>
          <p:nvPr>
            <p:ph idx="1"/>
          </p:nvPr>
        </p:nvSpPr>
        <p:spPr>
          <a:xfrm>
            <a:off x="457200" y="1133474"/>
            <a:ext cx="7841226" cy="5544051"/>
          </a:xfrm>
        </p:spPr>
        <p:txBody>
          <a:bodyPr>
            <a:normAutofit/>
          </a:bodyPr>
          <a:lstStyle/>
          <a:p>
            <a:pPr marL="0" indent="0">
              <a:buNone/>
            </a:pPr>
            <a:r>
              <a:rPr lang="en-AU" sz="3200" b="1" i="1" dirty="0"/>
              <a:t>Today we have discussed the following topics: </a:t>
            </a:r>
          </a:p>
          <a:p>
            <a:r>
              <a:rPr lang="en-AU" sz="3200" dirty="0"/>
              <a:t>Cognitive Flexibility </a:t>
            </a:r>
          </a:p>
          <a:p>
            <a:r>
              <a:rPr lang="en-AU" sz="3200" dirty="0"/>
              <a:t>Emotional Schemas</a:t>
            </a:r>
          </a:p>
          <a:p>
            <a:r>
              <a:rPr lang="en-AU" sz="3200" dirty="0"/>
              <a:t>Measures of Cognitive Flexibility</a:t>
            </a:r>
          </a:p>
          <a:p>
            <a:r>
              <a:rPr lang="en-AU" sz="3200" dirty="0"/>
              <a:t>Cognitive Flexibility Theory </a:t>
            </a:r>
          </a:p>
          <a:p>
            <a:r>
              <a:rPr lang="en-AU" sz="3200" dirty="0"/>
              <a:t>Mindfulness</a:t>
            </a:r>
          </a:p>
          <a:p>
            <a:r>
              <a:rPr lang="en-AU" sz="3200" dirty="0"/>
              <a:t>Informal vs Formal</a:t>
            </a:r>
          </a:p>
          <a:p>
            <a:r>
              <a:rPr lang="en-AU" sz="3200" dirty="0"/>
              <a:t>How Mindfulness works</a:t>
            </a:r>
          </a:p>
          <a:p>
            <a:endParaRPr lang="en-AU" sz="3200" dirty="0"/>
          </a:p>
        </p:txBody>
      </p:sp>
    </p:spTree>
    <p:custDataLst>
      <p:tags r:id="rId1"/>
    </p:custDataLst>
    <p:extLst>
      <p:ext uri="{BB962C8B-B14F-4D97-AF65-F5344CB8AC3E}">
        <p14:creationId xmlns:p14="http://schemas.microsoft.com/office/powerpoint/2010/main" val="3923206057"/>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4350" y="2886075"/>
            <a:ext cx="8089900" cy="2559050"/>
          </a:xfrm>
        </p:spPr>
        <p:txBody>
          <a:bodyPr/>
          <a:lstStyle/>
          <a:p>
            <a:pPr algn="ctr"/>
            <a:r>
              <a:rPr lang="en-US" sz="4400" dirty="0">
                <a:solidFill>
                  <a:schemeClr val="bg1">
                    <a:lumMod val="65000"/>
                  </a:schemeClr>
                </a:solidFill>
              </a:rPr>
              <a:t>Any Questions?</a:t>
            </a:r>
          </a:p>
        </p:txBody>
      </p:sp>
    </p:spTree>
    <p:custDataLst>
      <p:tags r:id="rId1"/>
    </p:custDataLst>
    <p:extLst>
      <p:ext uri="{BB962C8B-B14F-4D97-AF65-F5344CB8AC3E}">
        <p14:creationId xmlns:p14="http://schemas.microsoft.com/office/powerpoint/2010/main" val="709117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533400" y="116664"/>
            <a:ext cx="6697579" cy="1144577"/>
          </a:xfrm>
        </p:spPr>
        <p:txBody>
          <a:bodyPr>
            <a:normAutofit fontScale="90000"/>
          </a:bodyPr>
          <a:lstStyle/>
          <a:p>
            <a:br>
              <a:rPr lang="en-US" altLang="en-US" sz="3200" b="1" dirty="0">
                <a:solidFill>
                  <a:schemeClr val="accent6">
                    <a:lumMod val="50000"/>
                  </a:schemeClr>
                </a:solidFill>
                <a:cs typeface="Times New Roman" panose="02020603050405020304" pitchFamily="18" charset="0"/>
              </a:rPr>
            </a:br>
            <a:r>
              <a:rPr lang="en-US" altLang="en-US" sz="3100" b="1" dirty="0">
                <a:solidFill>
                  <a:schemeClr val="accent6">
                    <a:lumMod val="50000"/>
                  </a:schemeClr>
                </a:solidFill>
                <a:cs typeface="Times New Roman" panose="02020603050405020304" pitchFamily="18" charset="0"/>
              </a:rPr>
              <a:t>Activity</a:t>
            </a:r>
            <a:br>
              <a:rPr lang="en-US" altLang="en-US" sz="3100" dirty="0">
                <a:solidFill>
                  <a:schemeClr val="accent6">
                    <a:lumMod val="50000"/>
                  </a:schemeClr>
                </a:solidFill>
                <a:cs typeface="Times New Roman" panose="02020603050405020304" pitchFamily="18" charset="0"/>
              </a:rPr>
            </a:br>
            <a:r>
              <a:rPr lang="en-AU" altLang="en-US" sz="3100" b="0" dirty="0">
                <a:solidFill>
                  <a:schemeClr val="accent6">
                    <a:lumMod val="50000"/>
                  </a:schemeClr>
                </a:solidFill>
                <a:cs typeface="Times New Roman" panose="02020603050405020304" pitchFamily="18" charset="0"/>
              </a:rPr>
              <a:t>The 3 Minute Breathing Space </a:t>
            </a:r>
            <a:br>
              <a:rPr lang="en-US" altLang="en-US" sz="3200" dirty="0">
                <a:solidFill>
                  <a:schemeClr val="accent6">
                    <a:lumMod val="50000"/>
                  </a:schemeClr>
                </a:solidFill>
                <a:cs typeface="Times New Roman" panose="02020603050405020304" pitchFamily="18" charset="0"/>
              </a:rPr>
            </a:br>
            <a:r>
              <a:rPr lang="en-US" altLang="en-US" sz="3200" dirty="0">
                <a:cs typeface="Times New Roman" panose="02020603050405020304" pitchFamily="18" charset="0"/>
              </a:rPr>
              <a:t> </a:t>
            </a:r>
            <a:br>
              <a:rPr lang="en-US" altLang="en-US" sz="3200" dirty="0">
                <a:cs typeface="Times New Roman" panose="02020603050405020304" pitchFamily="18" charset="0"/>
              </a:rPr>
            </a:br>
            <a:endParaRPr lang="en-US" altLang="en-US" sz="3200" dirty="0">
              <a:cs typeface="Times New Roman" panose="02020603050405020304" pitchFamily="18" charset="0"/>
            </a:endParaRPr>
          </a:p>
        </p:txBody>
      </p:sp>
      <p:sp>
        <p:nvSpPr>
          <p:cNvPr id="24578" name="Rectangle 3"/>
          <p:cNvSpPr>
            <a:spLocks noGrp="1" noChangeArrowheads="1"/>
          </p:cNvSpPr>
          <p:nvPr>
            <p:ph type="body" idx="1"/>
          </p:nvPr>
        </p:nvSpPr>
        <p:spPr>
          <a:xfrm>
            <a:off x="533400" y="1055763"/>
            <a:ext cx="8077200" cy="5490080"/>
          </a:xfrm>
        </p:spPr>
        <p:txBody>
          <a:bodyPr>
            <a:noAutofit/>
          </a:bodyPr>
          <a:lstStyle/>
          <a:p>
            <a:pPr marL="0" indent="0">
              <a:lnSpc>
                <a:spcPct val="100000"/>
              </a:lnSpc>
              <a:buNone/>
            </a:pPr>
            <a:r>
              <a:rPr lang="en-AU" altLang="en-US" sz="1500" b="1" dirty="0">
                <a:solidFill>
                  <a:srgbClr val="7030A0"/>
                </a:solidFill>
                <a:cs typeface="Times New Roman" panose="02020603050405020304" pitchFamily="18" charset="0"/>
              </a:rPr>
              <a:t>Use the three-minute breathing space in moments of stress, when you are troubled in thoughts or feelings. You can use it to step out of automatic pilot; to reconnect with the present moment and your own inner wisdom. We will have a practice now. </a:t>
            </a:r>
          </a:p>
          <a:p>
            <a:pPr marL="0" indent="0">
              <a:lnSpc>
                <a:spcPct val="100000"/>
              </a:lnSpc>
              <a:buNone/>
            </a:pPr>
            <a:r>
              <a:rPr lang="en-AU" altLang="en-US" sz="1500" b="1" u="sng" dirty="0">
                <a:cs typeface="Times New Roman" panose="02020603050405020304" pitchFamily="18" charset="0"/>
              </a:rPr>
              <a:t>1. Acknowledging </a:t>
            </a:r>
          </a:p>
          <a:p>
            <a:pPr>
              <a:lnSpc>
                <a:spcPct val="100000"/>
              </a:lnSpc>
            </a:pPr>
            <a:r>
              <a:rPr lang="en-AU" altLang="en-US" sz="1500" dirty="0">
                <a:cs typeface="Times New Roman" panose="02020603050405020304" pitchFamily="18" charset="0"/>
              </a:rPr>
              <a:t>Bring yourself into the present moment by deliberately adopting a dignified posture. Then ask: ‘What’s going on with me at this moment? What thoughts, feelings and body sensations am I experiencing right now? </a:t>
            </a:r>
          </a:p>
          <a:p>
            <a:pPr>
              <a:lnSpc>
                <a:spcPct val="100000"/>
              </a:lnSpc>
            </a:pPr>
            <a:r>
              <a:rPr lang="en-AU" altLang="en-US" sz="1500" dirty="0">
                <a:cs typeface="Times New Roman" panose="02020603050405020304" pitchFamily="18" charset="0"/>
              </a:rPr>
              <a:t>You could put your inner experience into words, for example, say in your mind, ‘A feeling of anger is arising’ or ‘self-critical thoughts are here’ or ‘my stomach is clenched and tense.’ </a:t>
            </a:r>
          </a:p>
          <a:p>
            <a:pPr marL="0" indent="0">
              <a:lnSpc>
                <a:spcPct val="100000"/>
              </a:lnSpc>
              <a:buNone/>
            </a:pPr>
            <a:r>
              <a:rPr lang="en-AU" altLang="en-US" sz="1500" b="1" u="sng" dirty="0">
                <a:cs typeface="Times New Roman" panose="02020603050405020304" pitchFamily="18" charset="0"/>
              </a:rPr>
              <a:t>2. Gathering </a:t>
            </a:r>
          </a:p>
          <a:p>
            <a:pPr>
              <a:lnSpc>
                <a:spcPct val="100000"/>
              </a:lnSpc>
            </a:pPr>
            <a:r>
              <a:rPr lang="en-AU" altLang="en-US" sz="1500" dirty="0">
                <a:cs typeface="Times New Roman" panose="02020603050405020304" pitchFamily="18" charset="0"/>
              </a:rPr>
              <a:t>Gently bring your full attention to the breathing. Experience fully each in-breath and each out-breath as they follow one after the other. It may help to note at the back of your mind ‘breathing in…breathing out’, or to count the breaths. Let the breath function as an anchor to bring you into the present and to help you tune into a state of awareness and stillness. </a:t>
            </a:r>
          </a:p>
          <a:p>
            <a:pPr marL="0" indent="0">
              <a:lnSpc>
                <a:spcPct val="100000"/>
              </a:lnSpc>
              <a:buNone/>
            </a:pPr>
            <a:r>
              <a:rPr lang="en-AU" altLang="en-US" sz="1500" b="1" u="sng" dirty="0">
                <a:cs typeface="Times New Roman" panose="02020603050405020304" pitchFamily="18" charset="0"/>
              </a:rPr>
              <a:t>3. Expanding </a:t>
            </a:r>
          </a:p>
          <a:p>
            <a:pPr>
              <a:lnSpc>
                <a:spcPct val="100000"/>
              </a:lnSpc>
            </a:pPr>
            <a:r>
              <a:rPr lang="en-AU" altLang="en-US" sz="1500" dirty="0">
                <a:cs typeface="Times New Roman" panose="02020603050405020304" pitchFamily="18" charset="0"/>
              </a:rPr>
              <a:t>Expand your awareness around the breathing to the whole body, and the space it takes up, as if your whole body is breathing. Especially take the breath to any discomfort, tension or resistance you experience, ‘breathing in’ to the sensations. While breathing out, allow a sense of softening, opening, letting go. You can also say to yourself ‘it’s ok to feel whatever I’m feeling.’ Include a sense of the space around you too. Hold everything in awareness. As best you can, bring this expanded awareness into the next moments of your day. </a:t>
            </a:r>
          </a:p>
        </p:txBody>
      </p:sp>
    </p:spTree>
    <p:custDataLst>
      <p:tags r:id="rId1"/>
    </p:custDataLst>
    <p:extLst>
      <p:ext uri="{BB962C8B-B14F-4D97-AF65-F5344CB8AC3E}">
        <p14:creationId xmlns:p14="http://schemas.microsoft.com/office/powerpoint/2010/main" val="1703639471"/>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5A1D32C-D7CB-8848-BE26-709C6099FF6F}"/>
              </a:ext>
            </a:extLst>
          </p:cNvPr>
          <p:cNvSpPr txBox="1">
            <a:spLocks/>
          </p:cNvSpPr>
          <p:nvPr/>
        </p:nvSpPr>
        <p:spPr>
          <a:xfrm>
            <a:off x="-100013" y="1100138"/>
            <a:ext cx="9244013" cy="59738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500" dirty="0">
                <a:solidFill>
                  <a:schemeClr val="bg1"/>
                </a:solidFill>
                <a:latin typeface="Arial" panose="020B0604020202020204" pitchFamily="34" charset="0"/>
                <a:cs typeface="Arial" panose="020B0604020202020204" pitchFamily="34" charset="0"/>
              </a:rPr>
              <a:t>THANK YOU</a:t>
            </a:r>
          </a:p>
        </p:txBody>
      </p:sp>
      <p:sp>
        <p:nvSpPr>
          <p:cNvPr id="6" name="Text Placeholder 2">
            <a:extLst>
              <a:ext uri="{FF2B5EF4-FFF2-40B4-BE49-F238E27FC236}">
                <a16:creationId xmlns:a16="http://schemas.microsoft.com/office/drawing/2014/main" id="{0E6C2F96-EABF-C84D-B41F-1FC0588D1211}"/>
              </a:ext>
            </a:extLst>
          </p:cNvPr>
          <p:cNvSpPr txBox="1">
            <a:spLocks/>
          </p:cNvSpPr>
          <p:nvPr/>
        </p:nvSpPr>
        <p:spPr>
          <a:xfrm>
            <a:off x="0" y="5277678"/>
            <a:ext cx="8857397" cy="1364422"/>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00" dirty="0"/>
              <a:t>Stephen Rodwell srodwell@icms.edu.au</a:t>
            </a:r>
          </a:p>
        </p:txBody>
      </p:sp>
    </p:spTree>
    <p:custDataLst>
      <p:tags r:id="rId1"/>
    </p:custDataLst>
    <p:extLst>
      <p:ext uri="{BB962C8B-B14F-4D97-AF65-F5344CB8AC3E}">
        <p14:creationId xmlns:p14="http://schemas.microsoft.com/office/powerpoint/2010/main" val="3571202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316DB5CA-75E6-6945-B4C8-7C42BD429ED6}"/>
              </a:ext>
            </a:extLst>
          </p:cNvPr>
          <p:cNvSpPr>
            <a:spLocks noGrp="1"/>
          </p:cNvSpPr>
          <p:nvPr>
            <p:ph type="title"/>
          </p:nvPr>
        </p:nvSpPr>
        <p:spPr>
          <a:xfrm>
            <a:off x="457200" y="290217"/>
            <a:ext cx="8235950" cy="966788"/>
          </a:xfrm>
        </p:spPr>
        <p:txBody>
          <a:bodyPr>
            <a:normAutofit/>
          </a:bodyPr>
          <a:lstStyle/>
          <a:p>
            <a:pPr eaLnBrk="1" hangingPunct="1"/>
            <a:r>
              <a:rPr lang="en-US" altLang="en-US" sz="4000" dirty="0">
                <a:solidFill>
                  <a:schemeClr val="accent2"/>
                </a:solidFill>
                <a:ea typeface="ＭＳ Ｐゴシック" panose="020B0600070205080204" pitchFamily="34" charset="-128"/>
              </a:rPr>
              <a:t>Cognitive Flexibility</a:t>
            </a:r>
          </a:p>
        </p:txBody>
      </p:sp>
      <p:sp>
        <p:nvSpPr>
          <p:cNvPr id="3" name="Content Placeholder 2">
            <a:extLst>
              <a:ext uri="{FF2B5EF4-FFF2-40B4-BE49-F238E27FC236}">
                <a16:creationId xmlns:a16="http://schemas.microsoft.com/office/drawing/2014/main" id="{18BC04D5-178F-B047-9227-98A28B30EEEB}"/>
              </a:ext>
            </a:extLst>
          </p:cNvPr>
          <p:cNvSpPr>
            <a:spLocks noGrp="1"/>
          </p:cNvSpPr>
          <p:nvPr>
            <p:ph idx="1"/>
          </p:nvPr>
        </p:nvSpPr>
        <p:spPr>
          <a:xfrm>
            <a:off x="457200" y="1366805"/>
            <a:ext cx="8229600" cy="4680848"/>
          </a:xfrm>
        </p:spPr>
        <p:txBody>
          <a:bodyPr>
            <a:normAutofit/>
          </a:bodyPr>
          <a:lstStyle/>
          <a:p>
            <a:pPr marL="0" indent="0" eaLnBrk="1" hangingPunct="1">
              <a:buNone/>
              <a:defRPr/>
            </a:pPr>
            <a:r>
              <a:rPr lang="en-US" sz="2400" b="1" i="1" dirty="0">
                <a:solidFill>
                  <a:srgbClr val="0070C0"/>
                </a:solidFill>
              </a:rPr>
              <a:t>Cognitive or Psychological flexibility</a:t>
            </a:r>
            <a:r>
              <a:rPr lang="en-US" sz="2400" b="1" dirty="0">
                <a:solidFill>
                  <a:srgbClr val="0070C0"/>
                </a:solidFill>
              </a:rPr>
              <a:t> </a:t>
            </a:r>
            <a:r>
              <a:rPr lang="en-US" sz="2400" dirty="0">
                <a:solidFill>
                  <a:srgbClr val="0070C0"/>
                </a:solidFill>
              </a:rPr>
              <a:t>has been defined as the ability to fully encounter an experience without gratuitous defense and, depending upon the context, continuing or changing behavior in the pursuit of goals and values.</a:t>
            </a:r>
          </a:p>
          <a:p>
            <a:pPr eaLnBrk="1" hangingPunct="1">
              <a:defRPr/>
            </a:pPr>
            <a:r>
              <a:rPr lang="en-US" sz="2400" dirty="0"/>
              <a:t>The term </a:t>
            </a:r>
            <a:r>
              <a:rPr lang="en-US" sz="2400" i="1" dirty="0"/>
              <a:t>‘cognitive flexibility</a:t>
            </a:r>
            <a:r>
              <a:rPr lang="en-US" sz="2400" dirty="0"/>
              <a:t>’ has been used as a general factor to provide a more specific description of the core processes involved in experiential avoidance and experiential acceptance. </a:t>
            </a:r>
            <a:endParaRPr lang="en-US" sz="1600" dirty="0"/>
          </a:p>
          <a:p>
            <a:pPr eaLnBrk="1" hangingPunct="1">
              <a:defRPr/>
            </a:pPr>
            <a:r>
              <a:rPr lang="en-US" sz="2400" dirty="0"/>
              <a:t>Experiential avoidance and acceptance are assumed to be included in the term </a:t>
            </a:r>
            <a:r>
              <a:rPr lang="en-US" sz="2400" i="1" dirty="0"/>
              <a:t>‘psychological flexibility’</a:t>
            </a:r>
            <a:r>
              <a:rPr lang="en-US" sz="2400" dirty="0"/>
              <a:t>,</a:t>
            </a:r>
            <a:r>
              <a:rPr lang="en-US" sz="2400" i="1" dirty="0"/>
              <a:t> </a:t>
            </a:r>
            <a:r>
              <a:rPr lang="en-US" sz="2400" dirty="0"/>
              <a:t>although they are still useful ways to describe aspects of this construct.</a:t>
            </a:r>
            <a:endParaRPr lang="en-US" sz="1600" dirty="0"/>
          </a:p>
        </p:txBody>
      </p:sp>
    </p:spTree>
    <p:extLst>
      <p:ext uri="{BB962C8B-B14F-4D97-AF65-F5344CB8AC3E}">
        <p14:creationId xmlns:p14="http://schemas.microsoft.com/office/powerpoint/2010/main" val="1225586727"/>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a:extLst>
              <a:ext uri="{FF2B5EF4-FFF2-40B4-BE49-F238E27FC236}">
                <a16:creationId xmlns:a16="http://schemas.microsoft.com/office/drawing/2014/main" id="{98462183-28F8-7F43-B160-72AFF5864DF3}"/>
              </a:ext>
            </a:extLst>
          </p:cNvPr>
          <p:cNvSpPr>
            <a:spLocks noGrp="1"/>
          </p:cNvSpPr>
          <p:nvPr>
            <p:ph idx="1"/>
          </p:nvPr>
        </p:nvSpPr>
        <p:spPr>
          <a:xfrm>
            <a:off x="457200" y="1374753"/>
            <a:ext cx="8229600" cy="4883172"/>
          </a:xfrm>
        </p:spPr>
        <p:txBody>
          <a:bodyPr>
            <a:normAutofit/>
          </a:bodyPr>
          <a:lstStyle/>
          <a:p>
            <a:pPr marL="0" indent="0" eaLnBrk="1" hangingPunct="1">
              <a:lnSpc>
                <a:spcPct val="90000"/>
              </a:lnSpc>
              <a:buNone/>
            </a:pPr>
            <a:r>
              <a:rPr lang="en-US" altLang="en-US" sz="2400" b="1" i="1" dirty="0">
                <a:solidFill>
                  <a:srgbClr val="0070C0"/>
                </a:solidFill>
                <a:ea typeface="ＭＳ Ｐゴシック" panose="020B0600070205080204" pitchFamily="34" charset="-128"/>
              </a:rPr>
              <a:t>Experiential acceptance </a:t>
            </a:r>
            <a:r>
              <a:rPr lang="en-US" altLang="en-US" sz="2400" dirty="0">
                <a:solidFill>
                  <a:srgbClr val="0070C0"/>
                </a:solidFill>
                <a:ea typeface="ＭＳ Ｐゴシック" panose="020B0600070205080204" pitchFamily="34" charset="-128"/>
              </a:rPr>
              <a:t>is the practice of just letting things be and experiencing them as they are. It involves being open to an experience and willing to remain in contact with it, even if the experience is unpleasant. </a:t>
            </a:r>
            <a:endParaRPr lang="en-US" altLang="en-US" sz="1600" dirty="0">
              <a:solidFill>
                <a:srgbClr val="0070C0"/>
              </a:solidFill>
              <a:ea typeface="ＭＳ Ｐゴシック" panose="020B0600070205080204" pitchFamily="34" charset="-128"/>
            </a:endParaRPr>
          </a:p>
          <a:p>
            <a:pPr eaLnBrk="1" hangingPunct="1">
              <a:lnSpc>
                <a:spcPct val="90000"/>
              </a:lnSpc>
            </a:pPr>
            <a:r>
              <a:rPr lang="en-US" altLang="en-US" sz="2400" dirty="0">
                <a:ea typeface="ＭＳ Ｐゴシック" panose="020B0600070205080204" pitchFamily="34" charset="-128"/>
              </a:rPr>
              <a:t>Acceptance can be described as second-order change or meta-change and is often viewed as preceding behavior or thought changes.</a:t>
            </a:r>
          </a:p>
          <a:p>
            <a:pPr eaLnBrk="1" hangingPunct="1">
              <a:lnSpc>
                <a:spcPct val="90000"/>
              </a:lnSpc>
            </a:pPr>
            <a:r>
              <a:rPr lang="en-US" altLang="en-US" sz="2400" dirty="0">
                <a:ea typeface="ＭＳ Ｐゴシック" panose="020B0600070205080204" pitchFamily="34" charset="-128"/>
              </a:rPr>
              <a:t>The focus is on changing the influence of the thoughts and emotions by shifting one’s response to them and not trying to change or struggle with the thoughts or feelings themselves.</a:t>
            </a:r>
          </a:p>
        </p:txBody>
      </p:sp>
      <p:sp>
        <p:nvSpPr>
          <p:cNvPr id="6" name="Title 1">
            <a:extLst>
              <a:ext uri="{FF2B5EF4-FFF2-40B4-BE49-F238E27FC236}">
                <a16:creationId xmlns:a16="http://schemas.microsoft.com/office/drawing/2014/main" id="{3E76F004-BB2A-7E45-A1C5-AA194BE8D98D}"/>
              </a:ext>
            </a:extLst>
          </p:cNvPr>
          <p:cNvSpPr txBox="1">
            <a:spLocks/>
          </p:cNvSpPr>
          <p:nvPr/>
        </p:nvSpPr>
        <p:spPr>
          <a:xfrm>
            <a:off x="457200" y="290217"/>
            <a:ext cx="8235950" cy="96678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b="1" kern="1200">
                <a:solidFill>
                  <a:schemeClr val="tx1"/>
                </a:solidFill>
                <a:latin typeface="Arial" panose="020B0604020202020204" pitchFamily="34" charset="0"/>
                <a:ea typeface="+mj-ea"/>
                <a:cs typeface="Arial" panose="020B0604020202020204" pitchFamily="34" charset="0"/>
              </a:defRPr>
            </a:lvl1pPr>
          </a:lstStyle>
          <a:p>
            <a:r>
              <a:rPr lang="en-US" altLang="en-US" sz="4000">
                <a:solidFill>
                  <a:schemeClr val="accent2"/>
                </a:solidFill>
                <a:ea typeface="ＭＳ Ｐゴシック" panose="020B0600070205080204" pitchFamily="34" charset="-128"/>
              </a:rPr>
              <a:t>Cognitive Flexibility</a:t>
            </a:r>
            <a:endParaRPr lang="en-US" altLang="en-US" sz="4000" dirty="0">
              <a:solidFill>
                <a:schemeClr val="accent2"/>
              </a:solidFill>
              <a:ea typeface="ＭＳ Ｐゴシック" panose="020B0600070205080204" pitchFamily="34" charset="-128"/>
            </a:endParaRPr>
          </a:p>
        </p:txBody>
      </p:sp>
    </p:spTree>
    <p:extLst>
      <p:ext uri="{BB962C8B-B14F-4D97-AF65-F5344CB8AC3E}">
        <p14:creationId xmlns:p14="http://schemas.microsoft.com/office/powerpoint/2010/main" val="3797767367"/>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a:extLst>
              <a:ext uri="{FF2B5EF4-FFF2-40B4-BE49-F238E27FC236}">
                <a16:creationId xmlns:a16="http://schemas.microsoft.com/office/drawing/2014/main" id="{E637BA76-F0A4-5540-8B6C-95C51D9E7DC0}"/>
              </a:ext>
            </a:extLst>
          </p:cNvPr>
          <p:cNvSpPr>
            <a:spLocks noGrp="1"/>
          </p:cNvSpPr>
          <p:nvPr>
            <p:ph idx="1"/>
          </p:nvPr>
        </p:nvSpPr>
        <p:spPr>
          <a:xfrm>
            <a:off x="463550" y="1149799"/>
            <a:ext cx="8229600" cy="5525190"/>
          </a:xfrm>
        </p:spPr>
        <p:txBody>
          <a:bodyPr>
            <a:normAutofit lnSpcReduction="10000"/>
          </a:bodyPr>
          <a:lstStyle/>
          <a:p>
            <a:pPr marL="0" indent="0" eaLnBrk="1" hangingPunct="1">
              <a:lnSpc>
                <a:spcPct val="80000"/>
              </a:lnSpc>
              <a:buNone/>
            </a:pPr>
            <a:r>
              <a:rPr lang="en-US" altLang="en-US" sz="2600" b="1" i="1" dirty="0">
                <a:solidFill>
                  <a:srgbClr val="0070C0"/>
                </a:solidFill>
                <a:ea typeface="ＭＳ Ｐゴシック" panose="020B0600070205080204" pitchFamily="34" charset="-128"/>
              </a:rPr>
              <a:t>Experiential avoidance </a:t>
            </a:r>
            <a:r>
              <a:rPr lang="en-US" altLang="en-US" sz="2600" dirty="0">
                <a:solidFill>
                  <a:srgbClr val="0070C0"/>
                </a:solidFill>
                <a:ea typeface="ＭＳ Ｐゴシック" panose="020B0600070205080204" pitchFamily="34" charset="-128"/>
              </a:rPr>
              <a:t>results when an individual is unwilling to remain in contact with a particular experience and attempts to alter the form or frequency of these experiences.</a:t>
            </a:r>
          </a:p>
          <a:p>
            <a:pPr eaLnBrk="1" hangingPunct="1">
              <a:lnSpc>
                <a:spcPct val="80000"/>
              </a:lnSpc>
            </a:pPr>
            <a:r>
              <a:rPr lang="en-US" altLang="en-US" sz="2600" dirty="0">
                <a:ea typeface="ＭＳ Ｐゴシック" panose="020B0600070205080204" pitchFamily="34" charset="-128"/>
              </a:rPr>
              <a:t>Avoidance can be considered a broad category or class of behaviors that attempt to escape, avoid or modify a particular internal or external stimulus.</a:t>
            </a:r>
          </a:p>
          <a:p>
            <a:pPr eaLnBrk="1" hangingPunct="1">
              <a:lnSpc>
                <a:spcPct val="80000"/>
              </a:lnSpc>
            </a:pPr>
            <a:r>
              <a:rPr lang="en-US" altLang="en-US" sz="2600" dirty="0">
                <a:ea typeface="ＭＳ Ｐゴシック" panose="020B0600070205080204" pitchFamily="34" charset="-128"/>
              </a:rPr>
              <a:t>Individuals who engage in experiential avoidance often engage in more control tactics and verbal strategies to regulate their emotions.</a:t>
            </a:r>
          </a:p>
          <a:p>
            <a:pPr eaLnBrk="1" hangingPunct="1">
              <a:lnSpc>
                <a:spcPct val="80000"/>
              </a:lnSpc>
            </a:pPr>
            <a:r>
              <a:rPr lang="en-US" altLang="en-US" sz="2600" dirty="0">
                <a:ea typeface="ＭＳ Ｐゴシック" panose="020B0600070205080204" pitchFamily="34" charset="-128"/>
              </a:rPr>
              <a:t>The negative effects of experiential avoidance result from the ineffective and often paradoxical process of attempts to avoid or alter private events.</a:t>
            </a:r>
          </a:p>
          <a:p>
            <a:pPr marL="0" indent="0" eaLnBrk="1" hangingPunct="1">
              <a:lnSpc>
                <a:spcPct val="80000"/>
              </a:lnSpc>
              <a:buNone/>
            </a:pPr>
            <a:endParaRPr lang="en-US" altLang="en-US" sz="2600" dirty="0">
              <a:ea typeface="ＭＳ Ｐゴシック" panose="020B0600070205080204" pitchFamily="34" charset="-128"/>
            </a:endParaRPr>
          </a:p>
          <a:p>
            <a:pPr marL="0" indent="0" eaLnBrk="1" hangingPunct="1">
              <a:lnSpc>
                <a:spcPct val="80000"/>
              </a:lnSpc>
              <a:buNone/>
            </a:pPr>
            <a:r>
              <a:rPr lang="en-US" altLang="en-US" sz="2000" b="1" dirty="0">
                <a:ea typeface="ＭＳ Ｐゴシック" panose="020B0600070205080204" pitchFamily="34" charset="-128"/>
              </a:rPr>
              <a:t>Susan David on Emotional Agility</a:t>
            </a:r>
          </a:p>
          <a:p>
            <a:pPr marL="0" indent="0">
              <a:lnSpc>
                <a:spcPct val="80000"/>
              </a:lnSpc>
              <a:buNone/>
            </a:pPr>
            <a:r>
              <a:rPr lang="en-US" altLang="en-US" sz="2000" dirty="0">
                <a:ea typeface="ＭＳ Ｐゴシック" panose="020B0600070205080204" pitchFamily="34" charset="-128"/>
              </a:rPr>
              <a:t>Video: </a:t>
            </a:r>
            <a:r>
              <a:rPr lang="en-US" altLang="en-US" sz="2000" dirty="0">
                <a:ea typeface="ＭＳ Ｐゴシック" panose="020B0600070205080204" pitchFamily="34" charset="-128"/>
                <a:hlinkClick r:id="rId3"/>
              </a:rPr>
              <a:t>https://youtu.be/0_6hu6JLH98</a:t>
            </a:r>
            <a:r>
              <a:rPr lang="en-US" altLang="en-US" sz="2000" dirty="0">
                <a:ea typeface="ＭＳ Ｐゴシック" panose="020B0600070205080204" pitchFamily="34" charset="-128"/>
              </a:rPr>
              <a:t> </a:t>
            </a:r>
          </a:p>
        </p:txBody>
      </p:sp>
      <p:sp>
        <p:nvSpPr>
          <p:cNvPr id="6" name="Title 1">
            <a:extLst>
              <a:ext uri="{FF2B5EF4-FFF2-40B4-BE49-F238E27FC236}">
                <a16:creationId xmlns:a16="http://schemas.microsoft.com/office/drawing/2014/main" id="{84FB696A-B047-B74F-8BAC-A0B05E7AB228}"/>
              </a:ext>
            </a:extLst>
          </p:cNvPr>
          <p:cNvSpPr>
            <a:spLocks noGrp="1"/>
          </p:cNvSpPr>
          <p:nvPr>
            <p:ph type="title"/>
          </p:nvPr>
        </p:nvSpPr>
        <p:spPr>
          <a:xfrm>
            <a:off x="457200" y="183011"/>
            <a:ext cx="8235950" cy="966788"/>
          </a:xfrm>
        </p:spPr>
        <p:txBody>
          <a:bodyPr>
            <a:normAutofit/>
          </a:bodyPr>
          <a:lstStyle/>
          <a:p>
            <a:pPr eaLnBrk="1" hangingPunct="1"/>
            <a:r>
              <a:rPr lang="en-US" altLang="en-US" sz="4000" dirty="0">
                <a:solidFill>
                  <a:schemeClr val="accent2"/>
                </a:solidFill>
                <a:ea typeface="ＭＳ Ｐゴシック" panose="020B0600070205080204" pitchFamily="34" charset="-128"/>
              </a:rPr>
              <a:t>Cognitive Flexibility</a:t>
            </a:r>
          </a:p>
        </p:txBody>
      </p:sp>
    </p:spTree>
    <p:extLst>
      <p:ext uri="{BB962C8B-B14F-4D97-AF65-F5344CB8AC3E}">
        <p14:creationId xmlns:p14="http://schemas.microsoft.com/office/powerpoint/2010/main" val="729167643"/>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D51F9B40-8BC8-2B42-9468-9019DB1BC12A}"/>
              </a:ext>
            </a:extLst>
          </p:cNvPr>
          <p:cNvSpPr>
            <a:spLocks noGrp="1"/>
          </p:cNvSpPr>
          <p:nvPr>
            <p:ph type="title"/>
          </p:nvPr>
        </p:nvSpPr>
        <p:spPr>
          <a:xfrm>
            <a:off x="457200" y="246074"/>
            <a:ext cx="8235950" cy="966788"/>
          </a:xfrm>
        </p:spPr>
        <p:txBody>
          <a:bodyPr>
            <a:normAutofit/>
          </a:bodyPr>
          <a:lstStyle/>
          <a:p>
            <a:pPr eaLnBrk="1" hangingPunct="1"/>
            <a:r>
              <a:rPr lang="en-US" altLang="en-US" sz="4000" dirty="0">
                <a:solidFill>
                  <a:srgbClr val="7030A0"/>
                </a:solidFill>
                <a:ea typeface="ＭＳ Ｐゴシック" panose="020B0600070205080204" pitchFamily="34" charset="-128"/>
              </a:rPr>
              <a:t>Emotional Schemas</a:t>
            </a:r>
          </a:p>
        </p:txBody>
      </p:sp>
      <p:sp>
        <p:nvSpPr>
          <p:cNvPr id="3" name="Content Placeholder 2">
            <a:extLst>
              <a:ext uri="{FF2B5EF4-FFF2-40B4-BE49-F238E27FC236}">
                <a16:creationId xmlns:a16="http://schemas.microsoft.com/office/drawing/2014/main" id="{9530DB28-DF8A-274C-A54A-B1E71B691602}"/>
              </a:ext>
            </a:extLst>
          </p:cNvPr>
          <p:cNvSpPr>
            <a:spLocks noGrp="1"/>
          </p:cNvSpPr>
          <p:nvPr>
            <p:ph idx="1"/>
          </p:nvPr>
        </p:nvSpPr>
        <p:spPr>
          <a:xfrm>
            <a:off x="463550" y="1212862"/>
            <a:ext cx="8229600" cy="5124450"/>
          </a:xfrm>
        </p:spPr>
        <p:txBody>
          <a:bodyPr>
            <a:normAutofit/>
          </a:bodyPr>
          <a:lstStyle/>
          <a:p>
            <a:pPr marL="0" indent="0" eaLnBrk="1" hangingPunct="1">
              <a:buNone/>
              <a:defRPr/>
            </a:pPr>
            <a:r>
              <a:rPr lang="en-US" sz="2800" b="1" i="1" dirty="0">
                <a:solidFill>
                  <a:srgbClr val="C00000"/>
                </a:solidFill>
              </a:rPr>
              <a:t>Emotional schemas </a:t>
            </a:r>
            <a:r>
              <a:rPr lang="en-US" sz="2800" dirty="0">
                <a:solidFill>
                  <a:srgbClr val="C00000"/>
                </a:solidFill>
              </a:rPr>
              <a:t>are defined as plans, concepts, and strategies that an individual utilizes in the event of a certain emotion.</a:t>
            </a:r>
          </a:p>
          <a:p>
            <a:pPr eaLnBrk="1" hangingPunct="1">
              <a:defRPr/>
            </a:pPr>
            <a:r>
              <a:rPr lang="en-US" sz="2800" dirty="0"/>
              <a:t>Similarly, emotion schemas have also been described as causal or mediating processes that involve the continual dynamic interaction of emotion, cognition and behavior.</a:t>
            </a:r>
          </a:p>
          <a:p>
            <a:pPr eaLnBrk="1" hangingPunct="1">
              <a:defRPr/>
            </a:pPr>
            <a:r>
              <a:rPr lang="en-US" sz="2800" dirty="0"/>
              <a:t>Emotional schemas can be considered complex emotion-cognition-action systems that, after a period of social and emotional development, inform emotional processing and emotion regulation strategies.</a:t>
            </a:r>
          </a:p>
        </p:txBody>
      </p:sp>
    </p:spTree>
    <p:extLst>
      <p:ext uri="{BB962C8B-B14F-4D97-AF65-F5344CB8AC3E}">
        <p14:creationId xmlns:p14="http://schemas.microsoft.com/office/powerpoint/2010/main" val="3538604950"/>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a:extLst>
              <a:ext uri="{FF2B5EF4-FFF2-40B4-BE49-F238E27FC236}">
                <a16:creationId xmlns:a16="http://schemas.microsoft.com/office/drawing/2014/main" id="{CB5D06DB-A6D7-EE4C-AE06-BA21CC9E1D7A}"/>
              </a:ext>
            </a:extLst>
          </p:cNvPr>
          <p:cNvSpPr>
            <a:spLocks noGrp="1"/>
          </p:cNvSpPr>
          <p:nvPr>
            <p:ph idx="1"/>
          </p:nvPr>
        </p:nvSpPr>
        <p:spPr>
          <a:xfrm>
            <a:off x="457200" y="1133475"/>
            <a:ext cx="8229600" cy="5406062"/>
          </a:xfrm>
        </p:spPr>
        <p:txBody>
          <a:bodyPr>
            <a:normAutofit/>
          </a:bodyPr>
          <a:lstStyle/>
          <a:p>
            <a:pPr marL="0" indent="0" eaLnBrk="1" hangingPunct="1">
              <a:lnSpc>
                <a:spcPct val="80000"/>
              </a:lnSpc>
              <a:buNone/>
            </a:pPr>
            <a:r>
              <a:rPr lang="en-US" altLang="en-US" sz="2800" dirty="0">
                <a:solidFill>
                  <a:srgbClr val="C00000"/>
                </a:solidFill>
                <a:ea typeface="ＭＳ Ｐゴシック" panose="020B0600070205080204" pitchFamily="34" charset="-128"/>
              </a:rPr>
              <a:t>Individuals vary in their perception of emotions as </a:t>
            </a:r>
            <a:r>
              <a:rPr lang="en-US" altLang="en-US" sz="2800" i="1" dirty="0">
                <a:solidFill>
                  <a:srgbClr val="C00000"/>
                </a:solidFill>
                <a:ea typeface="ＭＳ Ｐゴシック" panose="020B0600070205080204" pitchFamily="34" charset="-128"/>
              </a:rPr>
              <a:t>temporary, universal, comprehensible, complex experiences</a:t>
            </a:r>
            <a:r>
              <a:rPr lang="en-US" altLang="en-US" sz="2800" dirty="0">
                <a:solidFill>
                  <a:srgbClr val="C00000"/>
                </a:solidFill>
                <a:ea typeface="ＭＳ Ｐゴシック" panose="020B0600070205080204" pitchFamily="34" charset="-128"/>
              </a:rPr>
              <a:t> that can be subject to </a:t>
            </a:r>
            <a:r>
              <a:rPr lang="en-US" altLang="en-US" sz="2800" i="1" dirty="0">
                <a:solidFill>
                  <a:srgbClr val="C00000"/>
                </a:solidFill>
                <a:ea typeface="ＭＳ Ｐゴシック" panose="020B0600070205080204" pitchFamily="34" charset="-128"/>
              </a:rPr>
              <a:t>acceptance, validation, and expression.</a:t>
            </a:r>
          </a:p>
          <a:p>
            <a:pPr eaLnBrk="1" hangingPunct="1">
              <a:lnSpc>
                <a:spcPct val="80000"/>
              </a:lnSpc>
            </a:pPr>
            <a:r>
              <a:rPr lang="en-US" altLang="en-US" sz="2800" dirty="0">
                <a:ea typeface="ＭＳ Ｐゴシック" panose="020B0600070205080204" pitchFamily="34" charset="-128"/>
              </a:rPr>
              <a:t>Emotional schema dimensions range from flexible and adaptive to more rigid and maladaptive. </a:t>
            </a:r>
          </a:p>
          <a:p>
            <a:pPr eaLnBrk="1" hangingPunct="1">
              <a:lnSpc>
                <a:spcPct val="80000"/>
              </a:lnSpc>
            </a:pPr>
            <a:r>
              <a:rPr lang="en-US" altLang="en-US" sz="2800" dirty="0">
                <a:ea typeface="ＭＳ Ｐゴシック" panose="020B0600070205080204" pitchFamily="34" charset="-128"/>
              </a:rPr>
              <a:t>This model of emotional schemas contends that those who endorse maladaptive emotional schemas are more likely to resist certain emotions and engage in avoidant strategies.</a:t>
            </a:r>
          </a:p>
          <a:p>
            <a:pPr eaLnBrk="1" hangingPunct="1">
              <a:lnSpc>
                <a:spcPct val="80000"/>
              </a:lnSpc>
            </a:pPr>
            <a:r>
              <a:rPr lang="en-US" altLang="en-US" sz="2800" dirty="0">
                <a:ea typeface="ＭＳ Ｐゴシック" panose="020B0600070205080204" pitchFamily="34" charset="-128"/>
              </a:rPr>
              <a:t>Also emphasizes the positive implications in overcoming avoidance, increasing emotional processing, and the role of cognition in emotional experiencing.</a:t>
            </a:r>
            <a:endParaRPr lang="en-US" altLang="en-US" sz="2800" dirty="0">
              <a:solidFill>
                <a:schemeClr val="tx1"/>
              </a:solidFill>
              <a:ea typeface="ＭＳ Ｐゴシック" panose="020B0600070205080204" pitchFamily="34" charset="-128"/>
            </a:endParaRPr>
          </a:p>
        </p:txBody>
      </p:sp>
      <p:sp>
        <p:nvSpPr>
          <p:cNvPr id="6" name="Title 1">
            <a:extLst>
              <a:ext uri="{FF2B5EF4-FFF2-40B4-BE49-F238E27FC236}">
                <a16:creationId xmlns:a16="http://schemas.microsoft.com/office/drawing/2014/main" id="{79B89BCD-64E2-194B-AF5D-1E1CA44E6EEB}"/>
              </a:ext>
            </a:extLst>
          </p:cNvPr>
          <p:cNvSpPr>
            <a:spLocks noGrp="1"/>
          </p:cNvSpPr>
          <p:nvPr>
            <p:ph type="title"/>
          </p:nvPr>
        </p:nvSpPr>
        <p:spPr>
          <a:xfrm>
            <a:off x="457200" y="246074"/>
            <a:ext cx="8235950" cy="966788"/>
          </a:xfrm>
        </p:spPr>
        <p:txBody>
          <a:bodyPr>
            <a:normAutofit/>
          </a:bodyPr>
          <a:lstStyle/>
          <a:p>
            <a:pPr eaLnBrk="1" hangingPunct="1"/>
            <a:r>
              <a:rPr lang="en-US" altLang="en-US" sz="4000" dirty="0">
                <a:solidFill>
                  <a:srgbClr val="7030A0"/>
                </a:solidFill>
                <a:ea typeface="ＭＳ Ｐゴシック" panose="020B0600070205080204" pitchFamily="34" charset="-128"/>
              </a:rPr>
              <a:t>Emotional Schemas</a:t>
            </a:r>
          </a:p>
        </p:txBody>
      </p:sp>
    </p:spTree>
    <p:extLst>
      <p:ext uri="{BB962C8B-B14F-4D97-AF65-F5344CB8AC3E}">
        <p14:creationId xmlns:p14="http://schemas.microsoft.com/office/powerpoint/2010/main" val="4021176544"/>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03C70F56-2145-9341-A71E-CA87F8BEFDBC}"/>
              </a:ext>
            </a:extLst>
          </p:cNvPr>
          <p:cNvSpPr>
            <a:spLocks noGrp="1"/>
          </p:cNvSpPr>
          <p:nvPr>
            <p:ph type="title"/>
          </p:nvPr>
        </p:nvSpPr>
        <p:spPr>
          <a:xfrm>
            <a:off x="457200" y="246074"/>
            <a:ext cx="8235950" cy="966788"/>
          </a:xfrm>
        </p:spPr>
        <p:txBody>
          <a:bodyPr>
            <a:normAutofit/>
          </a:bodyPr>
          <a:lstStyle/>
          <a:p>
            <a:pPr eaLnBrk="1" hangingPunct="1"/>
            <a:r>
              <a:rPr lang="en-US" altLang="en-US" sz="4000" dirty="0">
                <a:solidFill>
                  <a:schemeClr val="accent5">
                    <a:lumMod val="60000"/>
                    <a:lumOff val="40000"/>
                  </a:schemeClr>
                </a:solidFill>
                <a:ea typeface="ＭＳ Ｐゴシック" panose="020B0600070205080204" pitchFamily="34" charset="-128"/>
              </a:rPr>
              <a:t>Measures</a:t>
            </a:r>
          </a:p>
        </p:txBody>
      </p:sp>
      <p:sp>
        <p:nvSpPr>
          <p:cNvPr id="39938" name="Content Placeholder 2">
            <a:extLst>
              <a:ext uri="{FF2B5EF4-FFF2-40B4-BE49-F238E27FC236}">
                <a16:creationId xmlns:a16="http://schemas.microsoft.com/office/drawing/2014/main" id="{E7A52AFF-F4FB-514C-9404-62D33FA6E3A6}"/>
              </a:ext>
            </a:extLst>
          </p:cNvPr>
          <p:cNvSpPr>
            <a:spLocks noGrp="1"/>
          </p:cNvSpPr>
          <p:nvPr>
            <p:ph idx="1"/>
          </p:nvPr>
        </p:nvSpPr>
        <p:spPr/>
        <p:txBody>
          <a:bodyPr>
            <a:normAutofit/>
          </a:bodyPr>
          <a:lstStyle/>
          <a:p>
            <a:pPr marL="0" indent="0" eaLnBrk="1" hangingPunct="1">
              <a:buNone/>
            </a:pPr>
            <a:r>
              <a:rPr lang="en-US" altLang="en-US" b="1" dirty="0">
                <a:solidFill>
                  <a:schemeClr val="accent5">
                    <a:lumMod val="75000"/>
                  </a:schemeClr>
                </a:solidFill>
                <a:ea typeface="ＭＳ Ｐゴシック" panose="020B0600070205080204" pitchFamily="34" charset="-128"/>
              </a:rPr>
              <a:t>Mindfulness Attention and Awareness Scale</a:t>
            </a:r>
            <a:r>
              <a:rPr lang="en-US" altLang="en-US" dirty="0">
                <a:solidFill>
                  <a:schemeClr val="accent5">
                    <a:lumMod val="75000"/>
                  </a:schemeClr>
                </a:solidFill>
                <a:ea typeface="ＭＳ Ｐゴシック" panose="020B0600070205080204" pitchFamily="34" charset="-128"/>
              </a:rPr>
              <a:t> </a:t>
            </a:r>
            <a:r>
              <a:rPr lang="en-US" altLang="en-US" sz="1600" dirty="0">
                <a:ea typeface="ＭＳ Ｐゴシック" panose="020B0600070205080204" pitchFamily="34" charset="-128"/>
              </a:rPr>
              <a:t>(MAAS; Brown &amp; Ryan, 2003)</a:t>
            </a:r>
          </a:p>
          <a:p>
            <a:pPr lvl="1"/>
            <a:r>
              <a:rPr lang="en-US" altLang="en-US" dirty="0">
                <a:ea typeface="ＭＳ Ｐゴシック" panose="020B0600070205080204" pitchFamily="34" charset="-128"/>
              </a:rPr>
              <a:t>The MAAS is a 15-item self-report scale designed to assess a core characteristic of dispositional mindfulness, namely, the general tendency for open or receptive awareness and attention in the present moment experience of daily life.</a:t>
            </a:r>
          </a:p>
          <a:p>
            <a:pPr marL="0" indent="0">
              <a:buNone/>
            </a:pPr>
            <a:r>
              <a:rPr lang="en-US" altLang="en-US" b="1" dirty="0">
                <a:solidFill>
                  <a:schemeClr val="accent5">
                    <a:lumMod val="75000"/>
                  </a:schemeClr>
                </a:solidFill>
                <a:ea typeface="ＭＳ Ｐゴシック" panose="020B0600070205080204" pitchFamily="34" charset="-128"/>
              </a:rPr>
              <a:t>Awareness and Attention Questionnaire II </a:t>
            </a:r>
            <a:r>
              <a:rPr lang="en-US" altLang="en-US" sz="1600" dirty="0">
                <a:ea typeface="ＭＳ Ｐゴシック" panose="020B0600070205080204" pitchFamily="34" charset="-128"/>
              </a:rPr>
              <a:t>(AAQ-II; Bond et al., In Press)</a:t>
            </a:r>
          </a:p>
          <a:p>
            <a:pPr lvl="1"/>
            <a:r>
              <a:rPr lang="en-US" altLang="en-US" dirty="0">
                <a:ea typeface="ＭＳ Ｐゴシック" panose="020B0600070205080204" pitchFamily="34" charset="-128"/>
              </a:rPr>
              <a:t>The AAQ-II is 10-item self-report scale designed to assess psychological flexibility in large population based studies.</a:t>
            </a:r>
          </a:p>
          <a:p>
            <a:pPr marL="0" indent="0">
              <a:buNone/>
            </a:pPr>
            <a:r>
              <a:rPr lang="en-US" altLang="en-US" dirty="0">
                <a:ea typeface="ＭＳ Ｐゴシック" panose="020B0600070205080204" pitchFamily="34" charset="-128"/>
              </a:rPr>
              <a:t>The </a:t>
            </a:r>
            <a:r>
              <a:rPr lang="en-US" altLang="en-US" b="1" dirty="0">
                <a:solidFill>
                  <a:schemeClr val="accent5">
                    <a:lumMod val="75000"/>
                  </a:schemeClr>
                </a:solidFill>
                <a:ea typeface="ＭＳ Ｐゴシック" panose="020B0600070205080204" pitchFamily="34" charset="-128"/>
              </a:rPr>
              <a:t>Leahy Emotional Schema Scale </a:t>
            </a:r>
            <a:r>
              <a:rPr lang="en-US" altLang="en-US" sz="1600" dirty="0">
                <a:ea typeface="ＭＳ Ｐゴシック" panose="020B0600070205080204" pitchFamily="34" charset="-128"/>
              </a:rPr>
              <a:t>(LESS; Leahy, 2002) </a:t>
            </a:r>
          </a:p>
          <a:p>
            <a:pPr lvl="1"/>
            <a:r>
              <a:rPr lang="en-US" altLang="en-US" dirty="0">
                <a:ea typeface="ＭＳ Ｐゴシック" panose="020B0600070205080204" pitchFamily="34" charset="-128"/>
              </a:rPr>
              <a:t>The LESS is 50-item self-report measure that asks participants to report how they have dealt with emotional experiences in the last month. </a:t>
            </a:r>
          </a:p>
          <a:p>
            <a:pPr lvl="1"/>
            <a:r>
              <a:rPr lang="en-US" altLang="en-US" dirty="0">
                <a:ea typeface="ＭＳ Ｐゴシック" panose="020B0600070205080204" pitchFamily="34" charset="-128"/>
              </a:rPr>
              <a:t>The scale shows strong psychometric properties and has been validated with psychiatric outpatient samples </a:t>
            </a:r>
            <a:r>
              <a:rPr lang="en-US" altLang="en-US" sz="1400" dirty="0">
                <a:ea typeface="ＭＳ Ｐゴシック" panose="020B0600070205080204" pitchFamily="34" charset="-128"/>
              </a:rPr>
              <a:t>(Leahy, 2002). </a:t>
            </a:r>
          </a:p>
          <a:p>
            <a:pPr lvl="1"/>
            <a:r>
              <a:rPr lang="en-US" altLang="en-US" dirty="0">
                <a:ea typeface="ＭＳ Ｐゴシック" panose="020B0600070205080204" pitchFamily="34" charset="-128"/>
              </a:rPr>
              <a:t>It was designed to assess individual’s conceptualization of their emotions and utilizes fourteen dimensions of a cognitive model of emotional processing. </a:t>
            </a:r>
          </a:p>
          <a:p>
            <a:pPr marL="0" indent="0">
              <a:buNone/>
            </a:pPr>
            <a:endParaRPr lang="en-US" altLang="en-US" dirty="0">
              <a:ea typeface="ＭＳ Ｐゴシック" panose="020B0600070205080204" pitchFamily="34" charset="-128"/>
            </a:endParaRPr>
          </a:p>
          <a:p>
            <a:pPr marL="0" indent="0">
              <a:buNone/>
            </a:pP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592889129"/>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0C789988-6498-EA44-96F4-8C11E644A0E8}"/>
              </a:ext>
            </a:extLst>
          </p:cNvPr>
          <p:cNvSpPr>
            <a:spLocks noGrp="1" noChangeArrowheads="1"/>
          </p:cNvSpPr>
          <p:nvPr>
            <p:ph type="title"/>
          </p:nvPr>
        </p:nvSpPr>
        <p:spPr>
          <a:xfrm>
            <a:off x="457200" y="365892"/>
            <a:ext cx="8235950" cy="966788"/>
          </a:xfrm>
        </p:spPr>
        <p:txBody>
          <a:bodyPr/>
          <a:lstStyle/>
          <a:p>
            <a:r>
              <a:rPr lang="en-US" altLang="en-US" sz="4000" dirty="0">
                <a:solidFill>
                  <a:schemeClr val="accent2"/>
                </a:solidFill>
                <a:latin typeface="+mj-lt"/>
              </a:rPr>
              <a:t>Cognitive Flexibility Theory</a:t>
            </a:r>
          </a:p>
        </p:txBody>
      </p:sp>
      <p:sp>
        <p:nvSpPr>
          <p:cNvPr id="83971" name="Rectangle 3">
            <a:extLst>
              <a:ext uri="{FF2B5EF4-FFF2-40B4-BE49-F238E27FC236}">
                <a16:creationId xmlns:a16="http://schemas.microsoft.com/office/drawing/2014/main" id="{3DD33B6C-D133-6B44-B4B5-501409B00FF8}"/>
              </a:ext>
            </a:extLst>
          </p:cNvPr>
          <p:cNvSpPr>
            <a:spLocks noGrp="1" noChangeArrowheads="1"/>
          </p:cNvSpPr>
          <p:nvPr>
            <p:ph type="body" idx="1"/>
          </p:nvPr>
        </p:nvSpPr>
        <p:spPr>
          <a:xfrm>
            <a:off x="457200" y="1367658"/>
            <a:ext cx="8229600" cy="5124450"/>
          </a:xfrm>
        </p:spPr>
        <p:txBody>
          <a:bodyPr/>
          <a:lstStyle/>
          <a:p>
            <a:r>
              <a:rPr lang="en-US" altLang="en-US" sz="2800" dirty="0">
                <a:latin typeface="+mn-lt"/>
              </a:rPr>
              <a:t>CFT states that learning should be focused in complex and ill-structured domains. </a:t>
            </a:r>
          </a:p>
          <a:p>
            <a:r>
              <a:rPr lang="en-US" altLang="en-US" sz="2800" i="1" dirty="0">
                <a:latin typeface="+mn-lt"/>
              </a:rPr>
              <a:t>"The theory is largely concerned with transfer of knowledge and skills beyond their initial learning situation. For this reason, emphasis is placed upon the presentation of information from multiple perspectives and use of many case studies that present diverse examples." </a:t>
            </a:r>
            <a:r>
              <a:rPr lang="en-US" altLang="en-US" sz="2800" dirty="0">
                <a:latin typeface="+mn-lt"/>
              </a:rPr>
              <a:t>(</a:t>
            </a:r>
            <a:r>
              <a:rPr lang="en-US" altLang="en-US" sz="2800" dirty="0" err="1">
                <a:latin typeface="+mn-lt"/>
              </a:rPr>
              <a:t>Kearsley</a:t>
            </a:r>
            <a:r>
              <a:rPr lang="en-US" altLang="en-US" sz="2800" dirty="0">
                <a:latin typeface="+mn-lt"/>
              </a:rPr>
              <a:t>, 1998) </a:t>
            </a:r>
          </a:p>
          <a:p>
            <a:endParaRPr lang="en-US" altLang="en-US" dirty="0"/>
          </a:p>
          <a:p>
            <a:endParaRPr lang="en-US" altLang="en-US" dirty="0"/>
          </a:p>
        </p:txBody>
      </p:sp>
      <p:pic>
        <p:nvPicPr>
          <p:cNvPr id="2" name="Picture 1">
            <a:extLst>
              <a:ext uri="{FF2B5EF4-FFF2-40B4-BE49-F238E27FC236}">
                <a16:creationId xmlns:a16="http://schemas.microsoft.com/office/drawing/2014/main" id="{31BA940C-9BD3-864A-9F1E-3675AD1EBCFE}"/>
              </a:ext>
            </a:extLst>
          </p:cNvPr>
          <p:cNvPicPr>
            <a:picLocks noChangeAspect="1"/>
          </p:cNvPicPr>
          <p:nvPr/>
        </p:nvPicPr>
        <p:blipFill>
          <a:blip r:embed="rId3"/>
          <a:stretch>
            <a:fillRect/>
          </a:stretch>
        </p:blipFill>
        <p:spPr>
          <a:xfrm>
            <a:off x="6427815" y="5049082"/>
            <a:ext cx="2368315" cy="14780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56365734"/>
      </p:ext>
    </p:extLst>
  </p:cSld>
  <p:clrMapOvr>
    <a:masterClrMapping/>
  </p:clrMapOvr>
  <p:transition>
    <p:wipe dir="r"/>
  </p:transition>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LABELS" val="1"/>
  <p:tag name="PARTLISTDEFAULT" val="0"/>
  <p:tag name="INCORRECTPOINTVALUE" val="0"/>
  <p:tag name="AUTOADJUSTPARTRANGE" val="True"/>
  <p:tag name="FIBNUMRESULTS" val="5"/>
  <p:tag name="PRRESPONSE2" val="9"/>
  <p:tag name="PRRESPONSE6" val="5"/>
  <p:tag name="PRRESPONSE10" val="1"/>
  <p:tag name="POWERPOINTVERSION" val="14.0"/>
  <p:tag name="CSVFORMAT" val="0"/>
  <p:tag name="RESPCOUNTERFORMAT" val="0"/>
  <p:tag name="ALLOWDUPLICATES" val="False"/>
  <p:tag name="REVIEWONLY" val="False"/>
  <p:tag name="RACEANIMATIONSPEED" val="3"/>
  <p:tag name="BUBBLENAMEVISIBLE" val="True"/>
  <p:tag name="CUSTOMGRIDBACKCOLOR" val="-2830136"/>
  <p:tag name="USESCHEMECOLORS" val="True"/>
  <p:tag name="GRIDROTATIONINTERVAL" val="2"/>
  <p:tag name="CHARTCOLORS" val="0"/>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INCLUDENONRESPONDERS" val="Fals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RESETCHARTS" val="True"/>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
  <p:tag name="USESECONDARYMONITOR" val="True"/>
  <p:tag name="PARTICIPANTSINLEADERBOARD" val="5"/>
  <p:tag name="MULTIRESPDIVISOR" val="1"/>
  <p:tag name="SAVECSVWITHSESSION" val="True"/>
  <p:tag name="DISPLAYNAME" val="True"/>
  <p:tag name="PRRESPONSE7" val="4"/>
  <p:tag name="POLLINGCYCLE" val="2"/>
  <p:tag name="STDCHART" val="1"/>
  <p:tag name="RESPTABLESTYLE" val="-1"/>
  <p:tag name="CUSTOMCELLBACKCOLOR1" val="-657956"/>
  <p:tag name="PRRESPONSE4" val="7"/>
  <p:tag name="ADVANCEDSETTINGSVIEW"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Custom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709477310369438C3E543C94179E2D" ma:contentTypeVersion="8" ma:contentTypeDescription="Create a new document." ma:contentTypeScope="" ma:versionID="40639e0939d655a4dc87506b01892c9e">
  <xsd:schema xmlns:xsd="http://www.w3.org/2001/XMLSchema" xmlns:xs="http://www.w3.org/2001/XMLSchema" xmlns:p="http://schemas.microsoft.com/office/2006/metadata/properties" xmlns:ns2="13c02fde-b48f-4d00-bac1-911d8ee6ee98" xmlns:ns3="6fd5926b-e52e-44d8-81d1-5e6608a23368" targetNamespace="http://schemas.microsoft.com/office/2006/metadata/properties" ma:root="true" ma:fieldsID="337014aa22b9b0ec50b4022cfab8c551" ns2:_="" ns3:_="">
    <xsd:import namespace="13c02fde-b48f-4d00-bac1-911d8ee6ee98"/>
    <xsd:import namespace="6fd5926b-e52e-44d8-81d1-5e6608a23368"/>
    <xsd:element name="properties">
      <xsd:complexType>
        <xsd:sequence>
          <xsd:element name="documentManagement">
            <xsd:complexType>
              <xsd:all>
                <xsd:element ref="ns2:Category"/>
                <xsd:element ref="ns3:SharedWithUsers" minOccurs="0"/>
                <xsd:element ref="ns3:SharedWithDetails" minOccurs="0"/>
                <xsd:element ref="ns2:MediaServiceMetadata" minOccurs="0"/>
                <xsd:element ref="ns2:MediaServiceFastMetadata" minOccurs="0"/>
                <xsd:element ref="ns2:MediaServiceDateTaken" minOccurs="0"/>
                <xsd:element ref="ns2:MediaServiceAutoTag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c02fde-b48f-4d00-bac1-911d8ee6ee98" elementFormDefault="qualified">
    <xsd:import namespace="http://schemas.microsoft.com/office/2006/documentManagement/types"/>
    <xsd:import namespace="http://schemas.microsoft.com/office/infopath/2007/PartnerControls"/>
    <xsd:element name="Category" ma:index="8" ma:displayName="Category" ma:description="Select from the pull down menu the correct category for this file type" ma:format="Dropdown" ma:internalName="Category">
      <xsd:simpleType>
        <xsd:restriction base="dms:Choice">
          <xsd:enumeration value="Meetings"/>
          <xsd:enumeration value="Purchase Order"/>
          <xsd:enumeration value="Invoice"/>
          <xsd:enumeration value="Policy"/>
          <xsd:enumeration value="Procedure"/>
          <xsd:enumeration value="Template"/>
        </xsd:restriction>
      </xsd:simpleType>
    </xsd:element>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d5926b-e52e-44d8-81d1-5e6608a23368"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y xmlns="13c02fde-b48f-4d00-bac1-911d8ee6ee98">Template</Category>
  </documentManagement>
</p:properties>
</file>

<file path=customXml/itemProps1.xml><?xml version="1.0" encoding="utf-8"?>
<ds:datastoreItem xmlns:ds="http://schemas.openxmlformats.org/officeDocument/2006/customXml" ds:itemID="{F3D502E4-D18D-4EA6-BFF6-F7B2176D18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c02fde-b48f-4d00-bac1-911d8ee6ee98"/>
    <ds:schemaRef ds:uri="6fd5926b-e52e-44d8-81d1-5e6608a233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E02B31-F34B-4E18-8C84-0623F31763EB}">
  <ds:schemaRefs>
    <ds:schemaRef ds:uri="http://schemas.microsoft.com/sharepoint/v3/contenttype/forms"/>
  </ds:schemaRefs>
</ds:datastoreItem>
</file>

<file path=customXml/itemProps3.xml><?xml version="1.0" encoding="utf-8"?>
<ds:datastoreItem xmlns:ds="http://schemas.openxmlformats.org/officeDocument/2006/customXml" ds:itemID="{28324C9D-A4D4-4EA5-B76C-8491F2658EB9}">
  <ds:schemaRefs>
    <ds:schemaRef ds:uri="http://schemas.openxmlformats.org/package/2006/metadata/core-properties"/>
    <ds:schemaRef ds:uri="http://purl.org/dc/terms/"/>
    <ds:schemaRef ds:uri="http://purl.org/dc/dcmitype/"/>
    <ds:schemaRef ds:uri="http://schemas.microsoft.com/office/2006/metadata/properties"/>
    <ds:schemaRef ds:uri="13c02fde-b48f-4d00-bac1-911d8ee6ee98"/>
    <ds:schemaRef ds:uri="6fd5926b-e52e-44d8-81d1-5e6608a23368"/>
    <ds:schemaRef ds:uri="http://schemas.microsoft.com/office/2006/documentManagement/types"/>
    <ds:schemaRef ds:uri="http://schemas.microsoft.com/office/infopath/2007/PartnerControl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10329</TotalTime>
  <Words>2023</Words>
  <Application>Microsoft Macintosh PowerPoint</Application>
  <PresentationFormat>On-screen Show (4:3)</PresentationFormat>
  <Paragraphs>137</Paragraphs>
  <Slides>23</Slides>
  <Notes>10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23</vt:i4>
      </vt:variant>
    </vt:vector>
  </HeadingPairs>
  <TitlesOfParts>
    <vt:vector size="30" baseType="lpstr">
      <vt:lpstr>Arial</vt:lpstr>
      <vt:lpstr>Calibri</vt:lpstr>
      <vt:lpstr>Calibri Light</vt:lpstr>
      <vt:lpstr>1_Custom Design</vt:lpstr>
      <vt:lpstr>2_Custom Design</vt:lpstr>
      <vt:lpstr>3_Custom Design</vt:lpstr>
      <vt:lpstr>5_Custom Design</vt:lpstr>
      <vt:lpstr>MGT 811 Contemporary Management Capabilities</vt:lpstr>
      <vt:lpstr>Outline for today</vt:lpstr>
      <vt:lpstr>Cognitive Flexibility</vt:lpstr>
      <vt:lpstr>PowerPoint Presentation</vt:lpstr>
      <vt:lpstr>Cognitive Flexibility</vt:lpstr>
      <vt:lpstr>Emotional Schemas</vt:lpstr>
      <vt:lpstr>Emotional Schemas</vt:lpstr>
      <vt:lpstr>Measures</vt:lpstr>
      <vt:lpstr>Cognitive Flexibility Theory</vt:lpstr>
      <vt:lpstr>Mindfulness</vt:lpstr>
      <vt:lpstr>Breaking it Down</vt:lpstr>
      <vt:lpstr>Breaking it Down</vt:lpstr>
      <vt:lpstr>Is mindfulness thinking about nothing?</vt:lpstr>
      <vt:lpstr>Do you meditate for the intent of relaxation?</vt:lpstr>
      <vt:lpstr>Informal vs Formal</vt:lpstr>
      <vt:lpstr>What can Mindfulness do for you?</vt:lpstr>
      <vt:lpstr>How does Mindfulness improve mental health?</vt:lpstr>
      <vt:lpstr>How Does It Work?</vt:lpstr>
      <vt:lpstr>Different Types of Mindfulness Practice</vt:lpstr>
      <vt:lpstr>Summary</vt:lpstr>
      <vt:lpstr>PowerPoint Presentation</vt:lpstr>
      <vt:lpstr> Activity The 3 Minute Breathing Space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Toniel Leung</dc:creator>
  <cp:lastModifiedBy>Stephen J. Rodwell</cp:lastModifiedBy>
  <cp:revision>284</cp:revision>
  <dcterms:created xsi:type="dcterms:W3CDTF">2017-08-16T23:55:16Z</dcterms:created>
  <dcterms:modified xsi:type="dcterms:W3CDTF">2019-04-17T06:01:08Z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0x010100E1709477310369438C3E543C94179E2D</vt:lpwstr>
  </property>
</Properties>
</file>