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83" r:id="rId5"/>
    <p:sldMasterId id="2147483685" r:id="rId6"/>
    <p:sldMasterId id="2147483706" r:id="rId7"/>
  </p:sldMasterIdLst>
  <p:notesMasterIdLst>
    <p:notesMasterId r:id="rId35"/>
  </p:notesMasterIdLst>
  <p:sldIdLst>
    <p:sldId id="281" r:id="rId8"/>
    <p:sldId id="273" r:id="rId9"/>
    <p:sldId id="417" r:id="rId10"/>
    <p:sldId id="418" r:id="rId11"/>
    <p:sldId id="419" r:id="rId12"/>
    <p:sldId id="420" r:id="rId13"/>
    <p:sldId id="421" r:id="rId14"/>
    <p:sldId id="422" r:id="rId15"/>
    <p:sldId id="423" r:id="rId16"/>
    <p:sldId id="433" r:id="rId17"/>
    <p:sldId id="434" r:id="rId18"/>
    <p:sldId id="435" r:id="rId19"/>
    <p:sldId id="436" r:id="rId20"/>
    <p:sldId id="437" r:id="rId21"/>
    <p:sldId id="438" r:id="rId22"/>
    <p:sldId id="432" r:id="rId23"/>
    <p:sldId id="439" r:id="rId24"/>
    <p:sldId id="361" r:id="rId25"/>
    <p:sldId id="414" r:id="rId26"/>
    <p:sldId id="415" r:id="rId27"/>
    <p:sldId id="440" r:id="rId28"/>
    <p:sldId id="411" r:id="rId29"/>
    <p:sldId id="412" r:id="rId30"/>
    <p:sldId id="385" r:id="rId31"/>
    <p:sldId id="332" r:id="rId32"/>
    <p:sldId id="410" r:id="rId33"/>
    <p:sldId id="355" r:id="rId34"/>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CA309BC-425A-DD42-98C2-75A72F7C624A}">
          <p14:sldIdLst>
            <p14:sldId id="281"/>
            <p14:sldId id="273"/>
            <p14:sldId id="417"/>
            <p14:sldId id="418"/>
            <p14:sldId id="419"/>
            <p14:sldId id="420"/>
            <p14:sldId id="421"/>
            <p14:sldId id="422"/>
            <p14:sldId id="423"/>
            <p14:sldId id="433"/>
            <p14:sldId id="434"/>
            <p14:sldId id="435"/>
            <p14:sldId id="436"/>
            <p14:sldId id="437"/>
            <p14:sldId id="438"/>
            <p14:sldId id="432"/>
            <p14:sldId id="439"/>
            <p14:sldId id="361"/>
            <p14:sldId id="414"/>
            <p14:sldId id="415"/>
            <p14:sldId id="440"/>
            <p14:sldId id="411"/>
            <p14:sldId id="412"/>
            <p14:sldId id="385"/>
            <p14:sldId id="332"/>
            <p14:sldId id="410"/>
            <p14:sldId id="355"/>
          </p14:sldIdLst>
        </p14:section>
      </p14:sectionLst>
    </p:ex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B8260E"/>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96" autoAdjust="0"/>
    <p:restoredTop sz="90686" autoAdjust="0"/>
  </p:normalViewPr>
  <p:slideViewPr>
    <p:cSldViewPr snapToGrid="0" snapToObjects="1">
      <p:cViewPr>
        <p:scale>
          <a:sx n="60" d="100"/>
          <a:sy n="60" d="100"/>
        </p:scale>
        <p:origin x="-594" y="-22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3" d="100"/>
          <a:sy n="83" d="100"/>
        </p:scale>
        <p:origin x="30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A2218-DD8C-4944-883E-4F222486B95A}" type="datetimeFigureOut">
              <a:rPr lang="en-US" smtClean="0"/>
              <a:t>4/9/2019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B446-6C3A-434A-9EAF-115FF2B52C71}" type="slidenum">
              <a:rPr lang="en-US" smtClean="0"/>
              <a:t>‹#›</a:t>
            </a:fld>
            <a:endParaRPr lang="en-US"/>
          </a:p>
        </p:txBody>
      </p:sp>
    </p:spTree>
    <p:extLst>
      <p:ext uri="{BB962C8B-B14F-4D97-AF65-F5344CB8AC3E}">
        <p14:creationId xmlns:p14="http://schemas.microsoft.com/office/powerpoint/2010/main" val="16379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721B446-6C3A-434A-9EAF-115FF2B52C71}" type="slidenum">
              <a:rPr lang="en-US" smtClean="0"/>
              <a:t>2</a:t>
            </a:fld>
            <a:endParaRPr lang="en-US"/>
          </a:p>
        </p:txBody>
      </p:sp>
    </p:spTree>
    <p:extLst>
      <p:ext uri="{BB962C8B-B14F-4D97-AF65-F5344CB8AC3E}">
        <p14:creationId xmlns:p14="http://schemas.microsoft.com/office/powerpoint/2010/main" val="3229198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a:t>CHAPTER 1</a:t>
            </a:r>
          </a:p>
        </p:txBody>
      </p:sp>
      <p:sp>
        <p:nvSpPr>
          <p:cNvPr id="5" name="Footer Placeholder 4"/>
          <p:cNvSpPr>
            <a:spLocks noGrp="1"/>
          </p:cNvSpPr>
          <p:nvPr>
            <p:ph type="ftr" sz="quarter" idx="11"/>
          </p:nvPr>
        </p:nvSpPr>
        <p:spPr/>
        <p:txBody>
          <a:bodyPr/>
          <a:lstStyle/>
          <a:p>
            <a:pPr>
              <a:defRPr/>
            </a:pPr>
            <a:r>
              <a:rPr lang="en-US"/>
              <a:t>INTERNATIONAL BUSINESS</a:t>
            </a:r>
          </a:p>
        </p:txBody>
      </p:sp>
      <p:sp>
        <p:nvSpPr>
          <p:cNvPr id="6" name="Slide Number Placeholder 5"/>
          <p:cNvSpPr>
            <a:spLocks noGrp="1"/>
          </p:cNvSpPr>
          <p:nvPr>
            <p:ph type="sldNum" sz="quarter" idx="12"/>
          </p:nvPr>
        </p:nvSpPr>
        <p:spPr/>
        <p:txBody>
          <a:bodyPr/>
          <a:lstStyle/>
          <a:p>
            <a:fld id="{2A33D139-2E42-49D2-8610-6BF7FB7E3B99}" type="slidenum">
              <a:rPr lang="en-US" altLang="en-US" smtClean="0"/>
              <a:pPr/>
              <a:t>18</a:t>
            </a:fld>
            <a:endParaRPr lang="en-US" altLang="en-US"/>
          </a:p>
        </p:txBody>
      </p:sp>
    </p:spTree>
    <p:extLst>
      <p:ext uri="{BB962C8B-B14F-4D97-AF65-F5344CB8AC3E}">
        <p14:creationId xmlns:p14="http://schemas.microsoft.com/office/powerpoint/2010/main" val="257012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721B446-6C3A-434A-9EAF-115FF2B52C71}" type="slidenum">
              <a:rPr lang="en-US" smtClean="0"/>
              <a:t>25</a:t>
            </a:fld>
            <a:endParaRPr lang="en-US"/>
          </a:p>
        </p:txBody>
      </p:sp>
    </p:spTree>
    <p:extLst>
      <p:ext uri="{BB962C8B-B14F-4D97-AF65-F5344CB8AC3E}">
        <p14:creationId xmlns:p14="http://schemas.microsoft.com/office/powerpoint/2010/main" val="3725065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902681" cy="1325563"/>
          </a:xfrm>
          <a:prstGeom prst="rect">
            <a:avLst/>
          </a:prstGeom>
        </p:spPr>
        <p:txBody>
          <a:bodyPr/>
          <a:lstStyle>
            <a:lvl1pPr>
              <a:defRPr b="0">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5" name="Text Placeholder 4"/>
          <p:cNvSpPr>
            <a:spLocks noGrp="1"/>
          </p:cNvSpPr>
          <p:nvPr>
            <p:ph type="body" sz="quarter" idx="10"/>
          </p:nvPr>
        </p:nvSpPr>
        <p:spPr>
          <a:xfrm>
            <a:off x="628650" y="1911351"/>
            <a:ext cx="8124825" cy="462245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6515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3523DE92-A298-4BA1-8A12-1C95D33288B5}" type="slidenum">
              <a:rPr lang="en-AU" smtClean="0"/>
              <a:pPr/>
              <a:t>‹#›</a:t>
            </a:fld>
            <a:endParaRPr lang="en-AU" dirty="0"/>
          </a:p>
        </p:txBody>
      </p:sp>
      <p:sp>
        <p:nvSpPr>
          <p:cNvPr id="4" name="Footer Placeholder 3"/>
          <p:cNvSpPr>
            <a:spLocks noGrp="1"/>
          </p:cNvSpPr>
          <p:nvPr>
            <p:ph type="ftr" sz="quarter" idx="11"/>
          </p:nvPr>
        </p:nvSpPr>
        <p:spPr>
          <a:xfrm>
            <a:off x="647700" y="6407151"/>
            <a:ext cx="3086100" cy="365125"/>
          </a:xfrm>
          <a:prstGeom prst="rect">
            <a:avLst/>
          </a:prstGeom>
        </p:spPr>
        <p:txBody>
          <a:bodyPr/>
          <a:lstStyle/>
          <a:p>
            <a:endParaRPr lang="en-US">
              <a:latin typeface="Arial" panose="020B0604020202020204" pitchFamily="34" charset="0"/>
              <a:cs typeface="Arial" panose="020B0604020202020204" pitchFamily="34" charset="0"/>
            </a:endParaRPr>
          </a:p>
          <a:p>
            <a:endParaRPr lang="en-AU" dirty="0"/>
          </a:p>
        </p:txBody>
      </p:sp>
      <p:sp>
        <p:nvSpPr>
          <p:cNvPr id="6" name="Content Placeholder 5"/>
          <p:cNvSpPr>
            <a:spLocks noGrp="1"/>
          </p:cNvSpPr>
          <p:nvPr>
            <p:ph sz="quarter" idx="12"/>
          </p:nvPr>
        </p:nvSpPr>
        <p:spPr>
          <a:xfrm>
            <a:off x="647700" y="1943100"/>
            <a:ext cx="6553200" cy="419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5039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xmlns="" id="{3D5612E1-FA55-AA4A-89EF-A9E406BE9F7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9D8DB3E6-8383-6A43-8A67-91FA8B7005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19F2E487-D2CE-B248-8141-3BA47098AC7C}"/>
              </a:ext>
            </a:extLst>
          </p:cNvPr>
          <p:cNvSpPr>
            <a:spLocks noGrp="1" noChangeArrowheads="1"/>
          </p:cNvSpPr>
          <p:nvPr>
            <p:ph type="sldNum" sz="quarter" idx="12"/>
          </p:nvPr>
        </p:nvSpPr>
        <p:spPr>
          <a:ln/>
        </p:spPr>
        <p:txBody>
          <a:bodyPr/>
          <a:lstStyle>
            <a:lvl1pPr>
              <a:defRPr/>
            </a:lvl1pPr>
          </a:lstStyle>
          <a:p>
            <a:pPr>
              <a:defRPr/>
            </a:pPr>
            <a:fld id="{C5F8C179-C322-4B81-9059-B0F6C80BD880}" type="slidenum">
              <a:rPr lang="en-US" altLang="en-US"/>
              <a:pPr>
                <a:defRPr/>
              </a:pPr>
              <a:t>‹#›</a:t>
            </a:fld>
            <a:endParaRPr lang="en-US" altLang="en-US"/>
          </a:p>
        </p:txBody>
      </p:sp>
    </p:spTree>
    <p:extLst>
      <p:ext uri="{BB962C8B-B14F-4D97-AF65-F5344CB8AC3E}">
        <p14:creationId xmlns:p14="http://schemas.microsoft.com/office/powerpoint/2010/main" val="2178931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2626" y="609600"/>
            <a:ext cx="8080375"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2625"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45025" y="1981200"/>
            <a:ext cx="3810000" cy="4114800"/>
          </a:xfrm>
        </p:spPr>
        <p:txBody>
          <a:bodyPr/>
          <a:lstStyle/>
          <a:p>
            <a:pPr lvl="0"/>
            <a:endParaRPr lang="en-GB" noProof="0"/>
          </a:p>
        </p:txBody>
      </p:sp>
      <p:sp>
        <p:nvSpPr>
          <p:cNvPr id="5" name="Date Placeholder 4">
            <a:extLst>
              <a:ext uri="{FF2B5EF4-FFF2-40B4-BE49-F238E27FC236}">
                <a16:creationId xmlns:a16="http://schemas.microsoft.com/office/drawing/2014/main" xmlns="" id="{AE16669C-BE2D-7240-B41B-CE83E3356D60}"/>
              </a:ext>
            </a:extLst>
          </p:cNvPr>
          <p:cNvSpPr>
            <a:spLocks noGrp="1"/>
          </p:cNvSpPr>
          <p:nvPr>
            <p:ph type="dt" sz="half" idx="10"/>
          </p:nvPr>
        </p:nvSpPr>
        <p:spPr>
          <a:xfrm>
            <a:off x="7215188" y="6442075"/>
            <a:ext cx="1905000" cy="3810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xmlns="" id="{10667A25-7D14-C34D-91C4-474B23D003DA}"/>
              </a:ext>
            </a:extLst>
          </p:cNvPr>
          <p:cNvSpPr>
            <a:spLocks noGrp="1"/>
          </p:cNvSpPr>
          <p:nvPr>
            <p:ph type="ftr" sz="quarter" idx="11"/>
          </p:nvPr>
        </p:nvSpPr>
        <p:spPr>
          <a:xfrm>
            <a:off x="682625" y="6365875"/>
            <a:ext cx="42672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29E2742E-451C-584B-AD77-43F161F9F2A4}"/>
              </a:ext>
            </a:extLst>
          </p:cNvPr>
          <p:cNvSpPr>
            <a:spLocks noGrp="1"/>
          </p:cNvSpPr>
          <p:nvPr>
            <p:ph type="sldNum" sz="quarter" idx="12"/>
          </p:nvPr>
        </p:nvSpPr>
        <p:spPr>
          <a:xfrm>
            <a:off x="7199313" y="6148388"/>
            <a:ext cx="1905000" cy="381000"/>
          </a:xfrm>
        </p:spPr>
        <p:txBody>
          <a:bodyPr/>
          <a:lstStyle>
            <a:lvl2pPr lvl="1" eaLnBrk="1" hangingPunct="1">
              <a:defRPr smtClean="0"/>
            </a:lvl2pPr>
          </a:lstStyle>
          <a:p>
            <a:pPr lvl="1">
              <a:defRPr/>
            </a:pPr>
            <a:fld id="{69A646CB-BE63-407F-9109-7B9360DA1D6C}" type="slidenum">
              <a:rPr lang="en-US" altLang="en-US"/>
              <a:pPr lvl="1">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54796999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xmlns="" id="{3D5612E1-FA55-AA4A-89EF-A9E406BE9F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9D8DB3E6-8383-6A43-8A67-91FA8B7005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19F2E487-D2CE-B248-8141-3BA47098AC7C}"/>
              </a:ext>
            </a:extLst>
          </p:cNvPr>
          <p:cNvSpPr>
            <a:spLocks noGrp="1" noChangeArrowheads="1"/>
          </p:cNvSpPr>
          <p:nvPr>
            <p:ph type="sldNum" sz="quarter" idx="12"/>
          </p:nvPr>
        </p:nvSpPr>
        <p:spPr>
          <a:ln/>
        </p:spPr>
        <p:txBody>
          <a:bodyPr/>
          <a:lstStyle>
            <a:lvl1pPr>
              <a:defRPr/>
            </a:lvl1pPr>
          </a:lstStyle>
          <a:p>
            <a:pPr>
              <a:defRPr/>
            </a:pPr>
            <a:fld id="{68DD9179-479C-4DE2-A1B2-213C7D05666F}" type="slidenum">
              <a:rPr lang="en-US" altLang="en-US"/>
              <a:pPr>
                <a:defRPr/>
              </a:pPr>
              <a:t>‹#›</a:t>
            </a:fld>
            <a:endParaRPr lang="en-US" altLang="en-US"/>
          </a:p>
        </p:txBody>
      </p:sp>
    </p:spTree>
    <p:extLst>
      <p:ext uri="{BB962C8B-B14F-4D97-AF65-F5344CB8AC3E}">
        <p14:creationId xmlns:p14="http://schemas.microsoft.com/office/powerpoint/2010/main" val="4258856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051624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5" name="Online Image Placeholder 4"/>
          <p:cNvSpPr>
            <a:spLocks noGrp="1"/>
          </p:cNvSpPr>
          <p:nvPr>
            <p:ph type="clipArt" sz="quarter" idx="10"/>
          </p:nvPr>
        </p:nvSpPr>
        <p:spPr>
          <a:xfrm>
            <a:off x="733425" y="2273300"/>
            <a:ext cx="2771775" cy="2641600"/>
          </a:xfrm>
          <a:prstGeom prst="rect">
            <a:avLst/>
          </a:prstGeom>
        </p:spPr>
        <p:txBody>
          <a:bodyPr/>
          <a:lstStyle/>
          <a:p>
            <a:endParaRPr lang="en-AU" dirty="0"/>
          </a:p>
        </p:txBody>
      </p:sp>
      <p:sp>
        <p:nvSpPr>
          <p:cNvPr id="7" name="Picture Placeholder 6"/>
          <p:cNvSpPr>
            <a:spLocks noGrp="1"/>
          </p:cNvSpPr>
          <p:nvPr>
            <p:ph type="pic" sz="quarter" idx="11"/>
          </p:nvPr>
        </p:nvSpPr>
        <p:spPr>
          <a:xfrm>
            <a:off x="5743575" y="2273300"/>
            <a:ext cx="2771775" cy="2641600"/>
          </a:xfrm>
          <a:prstGeom prst="rect">
            <a:avLst/>
          </a:prstGeom>
        </p:spPr>
        <p:txBody>
          <a:bodyPr/>
          <a:lstStyle/>
          <a:p>
            <a:endParaRPr lang="en-AU"/>
          </a:p>
        </p:txBody>
      </p:sp>
    </p:spTree>
    <p:extLst>
      <p:ext uri="{BB962C8B-B14F-4D97-AF65-F5344CB8AC3E}">
        <p14:creationId xmlns:p14="http://schemas.microsoft.com/office/powerpoint/2010/main" val="4053139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4" name="Text Placeholder 3"/>
          <p:cNvSpPr>
            <a:spLocks noGrp="1"/>
          </p:cNvSpPr>
          <p:nvPr>
            <p:ph type="body" sz="quarter" idx="10"/>
          </p:nvPr>
        </p:nvSpPr>
        <p:spPr>
          <a:xfrm>
            <a:off x="819150" y="5092700"/>
            <a:ext cx="7877175" cy="15494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342900" indent="0">
              <a:buNone/>
              <a:defRPr>
                <a:solidFill>
                  <a:schemeClr val="bg1"/>
                </a:solidFill>
                <a:latin typeface="Arial" panose="020B0604020202020204" pitchFamily="34" charset="0"/>
                <a:cs typeface="Arial" panose="020B0604020202020204" pitchFamily="34" charset="0"/>
              </a:defRPr>
            </a:lvl2pPr>
            <a:lvl3pPr marL="685800" indent="0">
              <a:buNone/>
              <a:defRPr>
                <a:solidFill>
                  <a:schemeClr val="bg1"/>
                </a:solidFill>
                <a:latin typeface="Arial" panose="020B0604020202020204" pitchFamily="34" charset="0"/>
                <a:cs typeface="Arial" panose="020B0604020202020204" pitchFamily="34" charset="0"/>
              </a:defRPr>
            </a:lvl3pPr>
            <a:lvl4pPr marL="1028700" indent="0">
              <a:buNone/>
              <a:defRPr>
                <a:solidFill>
                  <a:schemeClr val="bg1"/>
                </a:solidFill>
                <a:latin typeface="Arial" panose="020B0604020202020204" pitchFamily="34" charset="0"/>
                <a:cs typeface="Arial" panose="020B0604020202020204" pitchFamily="34" charset="0"/>
              </a:defRPr>
            </a:lvl4pPr>
            <a:lvl5pPr marL="1371600" indent="0">
              <a:buNone/>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1443219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3523DE92-A298-4BA1-8A12-1C95D33288B5}" type="slidenum">
              <a:rPr lang="en-AU" smtClean="0"/>
              <a:pPr/>
              <a:t>‹#›</a:t>
            </a:fld>
            <a:endParaRPr lang="en-AU" dirty="0"/>
          </a:p>
        </p:txBody>
      </p:sp>
      <p:sp>
        <p:nvSpPr>
          <p:cNvPr id="4" name="Footer Placeholder 3"/>
          <p:cNvSpPr>
            <a:spLocks noGrp="1"/>
          </p:cNvSpPr>
          <p:nvPr>
            <p:ph type="ftr" sz="quarter" idx="11"/>
          </p:nvPr>
        </p:nvSpPr>
        <p:spPr>
          <a:xfrm>
            <a:off x="647700" y="6407151"/>
            <a:ext cx="3086100" cy="365125"/>
          </a:xfrm>
          <a:prstGeom prst="rect">
            <a:avLst/>
          </a:prstGeom>
        </p:spPr>
        <p:txBody>
          <a:bodyPr/>
          <a:lstStyle/>
          <a:p>
            <a:endParaRPr lang="en-US">
              <a:latin typeface="Arial" panose="020B0604020202020204" pitchFamily="34" charset="0"/>
              <a:cs typeface="Arial" panose="020B0604020202020204" pitchFamily="34" charset="0"/>
            </a:endParaRPr>
          </a:p>
          <a:p>
            <a:endParaRPr lang="en-AU" dirty="0"/>
          </a:p>
        </p:txBody>
      </p:sp>
      <p:sp>
        <p:nvSpPr>
          <p:cNvPr id="6" name="Content Placeholder 5"/>
          <p:cNvSpPr>
            <a:spLocks noGrp="1"/>
          </p:cNvSpPr>
          <p:nvPr>
            <p:ph sz="quarter" idx="12"/>
          </p:nvPr>
        </p:nvSpPr>
        <p:spPr>
          <a:xfrm>
            <a:off x="647700" y="1943100"/>
            <a:ext cx="6553200" cy="419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32525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290054" cy="1325563"/>
          </a:xfrm>
        </p:spPr>
        <p:txBody>
          <a:bodyPr/>
          <a:lstStyle>
            <a:lvl1pPr>
              <a:defRPr b="1">
                <a:solidFill>
                  <a:schemeClr val="tx1">
                    <a:lumMod val="50000"/>
                    <a:lumOff val="50000"/>
                  </a:schemeClr>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7840" y="230189"/>
            <a:ext cx="1270159" cy="119674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038" y="5904149"/>
            <a:ext cx="500633" cy="67150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3414" y="5661255"/>
            <a:ext cx="2228850" cy="914400"/>
          </a:xfrm>
          <a:prstGeom prst="rect">
            <a:avLst/>
          </a:prstGeom>
        </p:spPr>
      </p:pic>
    </p:spTree>
    <p:extLst>
      <p:ext uri="{BB962C8B-B14F-4D97-AF65-F5344CB8AC3E}">
        <p14:creationId xmlns:p14="http://schemas.microsoft.com/office/powerpoint/2010/main" val="829928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3523DE92-A298-4BA1-8A12-1C95D33288B5}" type="slidenum">
              <a:rPr lang="en-AU" smtClean="0"/>
              <a:pPr/>
              <a:t>‹#›</a:t>
            </a:fld>
            <a:endParaRPr lang="en-AU" dirty="0"/>
          </a:p>
        </p:txBody>
      </p:sp>
      <p:sp>
        <p:nvSpPr>
          <p:cNvPr id="4" name="Footer Placeholder 3"/>
          <p:cNvSpPr>
            <a:spLocks noGrp="1"/>
          </p:cNvSpPr>
          <p:nvPr>
            <p:ph type="ftr" sz="quarter" idx="11"/>
          </p:nvPr>
        </p:nvSpPr>
        <p:spPr>
          <a:xfrm>
            <a:off x="647700" y="6407151"/>
            <a:ext cx="3086100" cy="365125"/>
          </a:xfrm>
          <a:prstGeom prst="rect">
            <a:avLst/>
          </a:prstGeom>
        </p:spPr>
        <p:txBody>
          <a:bodyPr/>
          <a:lstStyle/>
          <a:p>
            <a:endParaRPr lang="en-US">
              <a:latin typeface="Arial" panose="020B0604020202020204" pitchFamily="34" charset="0"/>
              <a:cs typeface="Arial" panose="020B0604020202020204" pitchFamily="34" charset="0"/>
            </a:endParaRPr>
          </a:p>
          <a:p>
            <a:endParaRPr lang="en-AU" dirty="0"/>
          </a:p>
        </p:txBody>
      </p:sp>
      <p:sp>
        <p:nvSpPr>
          <p:cNvPr id="6" name="Content Placeholder 5"/>
          <p:cNvSpPr>
            <a:spLocks noGrp="1"/>
          </p:cNvSpPr>
          <p:nvPr>
            <p:ph sz="quarter" idx="12"/>
          </p:nvPr>
        </p:nvSpPr>
        <p:spPr>
          <a:xfrm>
            <a:off x="647700" y="1943100"/>
            <a:ext cx="6553200" cy="419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5562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6832" y="-64549"/>
            <a:ext cx="12417893" cy="6938683"/>
          </a:xfrm>
          <a:prstGeom prst="rect">
            <a:avLst/>
          </a:prstGeom>
        </p:spPr>
      </p:pic>
      <p:sp>
        <p:nvSpPr>
          <p:cNvPr id="4" name="Title 3"/>
          <p:cNvSpPr>
            <a:spLocks noGrp="1"/>
          </p:cNvSpPr>
          <p:nvPr>
            <p:ph type="title"/>
          </p:nvPr>
        </p:nvSpPr>
        <p:spPr>
          <a:xfrm>
            <a:off x="628650" y="365126"/>
            <a:ext cx="7886700" cy="1325563"/>
          </a:xfrm>
          <a:prstGeom prst="rect">
            <a:avLst/>
          </a:prstGeom>
        </p:spPr>
        <p:txBody>
          <a:bodyPr/>
          <a:lstStyle>
            <a:lvl1pPr>
              <a:defRPr>
                <a:solidFill>
                  <a:schemeClr val="bg1"/>
                </a:solidFill>
              </a:defRPr>
            </a:lvl1pPr>
          </a:lstStyle>
          <a:p>
            <a:r>
              <a:rPr lang="en-US" dirty="0"/>
              <a:t>Click to edit Master title style</a:t>
            </a:r>
            <a:endParaRPr lang="en-AU" dirty="0"/>
          </a:p>
        </p:txBody>
      </p:sp>
      <p:sp>
        <p:nvSpPr>
          <p:cNvPr id="5" name="Date Placeholder 4"/>
          <p:cNvSpPr>
            <a:spLocks noGrp="1"/>
          </p:cNvSpPr>
          <p:nvPr>
            <p:ph type="dt" sz="half" idx="10"/>
          </p:nvPr>
        </p:nvSpPr>
        <p:spPr>
          <a:xfrm>
            <a:off x="6286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543CD403-54AC-49B0-BCE8-20FF98AC2FFD}" type="datetimeFigureOut">
              <a:rPr lang="en-AU" smtClean="0"/>
              <a:pPr/>
              <a:t>9/04/2019</a:t>
            </a:fld>
            <a:endParaRPr lang="en-AU" dirty="0"/>
          </a:p>
        </p:txBody>
      </p:sp>
      <p:sp>
        <p:nvSpPr>
          <p:cNvPr id="6" name="Slide Number Placeholder 5"/>
          <p:cNvSpPr>
            <a:spLocks noGrp="1"/>
          </p:cNvSpPr>
          <p:nvPr>
            <p:ph type="sldNum" sz="quarter" idx="11"/>
          </p:nvPr>
        </p:nvSpPr>
        <p:spPr>
          <a:xfrm>
            <a:off x="64579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7E3E055E-1006-4691-A728-C6D4B59F1965}" type="slidenum">
              <a:rPr lang="en-AU" smtClean="0"/>
              <a:pPr/>
              <a:t>‹#›</a:t>
            </a:fld>
            <a:endParaRPr lang="en-AU" dirty="0"/>
          </a:p>
        </p:txBody>
      </p:sp>
    </p:spTree>
    <p:extLst>
      <p:ext uri="{BB962C8B-B14F-4D97-AF65-F5344CB8AC3E}">
        <p14:creationId xmlns:p14="http://schemas.microsoft.com/office/powerpoint/2010/main" val="4017771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ody Copy">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95288" y="981075"/>
            <a:ext cx="8208962" cy="4464050"/>
          </a:xfrm>
          <a:prstGeom prst="rect">
            <a:avLst/>
          </a:prstGeom>
        </p:spPr>
        <p:txBody>
          <a:bodyPr vert="horz"/>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Second level</a:t>
            </a:r>
          </a:p>
          <a:p>
            <a:pPr lvl="1"/>
            <a:r>
              <a:rPr lang="en-GB" dirty="0"/>
              <a:t>Third level</a:t>
            </a:r>
          </a:p>
          <a:p>
            <a:pPr lvl="2"/>
            <a:r>
              <a:rPr lang="en-GB" dirty="0"/>
              <a:t>Fourth level</a:t>
            </a:r>
          </a:p>
          <a:p>
            <a:pPr lvl="3"/>
            <a:r>
              <a:rPr lang="en-GB" dirty="0"/>
              <a:t>Fifth level</a:t>
            </a:r>
            <a:endParaRPr lang="en-US" dirty="0"/>
          </a:p>
        </p:txBody>
      </p:sp>
      <p:sp>
        <p:nvSpPr>
          <p:cNvPr id="9" name="Title 1"/>
          <p:cNvSpPr>
            <a:spLocks noGrp="1"/>
          </p:cNvSpPr>
          <p:nvPr>
            <p:ph type="ctrTitle" hasCustomPrompt="1"/>
          </p:nvPr>
        </p:nvSpPr>
        <p:spPr>
          <a:xfrm>
            <a:off x="183976" y="188640"/>
            <a:ext cx="7772400" cy="533921"/>
          </a:xfrm>
          <a:prstGeom prst="rect">
            <a:avLst/>
          </a:prstGeom>
        </p:spPr>
        <p:txBody>
          <a:bodyPr/>
          <a:lstStyle>
            <a:lvl1pPr algn="l">
              <a:defRPr sz="2400">
                <a:solidFill>
                  <a:schemeClr val="tx1">
                    <a:lumMod val="75000"/>
                    <a:lumOff val="25000"/>
                  </a:schemeClr>
                </a:solidFill>
              </a:defRPr>
            </a:lvl1pPr>
          </a:lstStyle>
          <a:p>
            <a:r>
              <a:rPr lang="en-GB" dirty="0"/>
              <a:t>CLICK TO EDIT</a:t>
            </a:r>
            <a:endParaRPr lang="en-US" dirty="0"/>
          </a:p>
        </p:txBody>
      </p:sp>
    </p:spTree>
    <p:extLst>
      <p:ext uri="{BB962C8B-B14F-4D97-AF65-F5344CB8AC3E}">
        <p14:creationId xmlns:p14="http://schemas.microsoft.com/office/powerpoint/2010/main" val="3788970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5315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48936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2028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7540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044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0904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74931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0383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909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43CD403-54AC-49B0-BCE8-20FF98AC2FFD}" type="datetimeFigureOut">
              <a:rPr lang="en-AU" smtClean="0"/>
              <a:t>9/04/2019</a:t>
            </a:fld>
            <a:endParaRPr lang="en-AU"/>
          </a:p>
        </p:txBody>
      </p:sp>
      <p:sp>
        <p:nvSpPr>
          <p:cNvPr id="4" name="Slide Number Placeholder 3"/>
          <p:cNvSpPr>
            <a:spLocks noGrp="1"/>
          </p:cNvSpPr>
          <p:nvPr>
            <p:ph type="sldNum" sz="quarter" idx="11"/>
          </p:nvPr>
        </p:nvSpPr>
        <p:spPr/>
        <p:txBody>
          <a:bodyPr/>
          <a:lstStyle/>
          <a:p>
            <a:fld id="{7E3E055E-1006-4691-A728-C6D4B59F1965}" type="slidenum">
              <a:rPr lang="en-AU" smtClean="0"/>
              <a:t>‹#›</a:t>
            </a:fld>
            <a:endParaRPr lang="en-AU"/>
          </a:p>
        </p:txBody>
      </p:sp>
      <p:sp>
        <p:nvSpPr>
          <p:cNvPr id="6" name="Content Placeholder 5"/>
          <p:cNvSpPr>
            <a:spLocks noGrp="1"/>
          </p:cNvSpPr>
          <p:nvPr>
            <p:ph sz="quarter" idx="12"/>
          </p:nvPr>
        </p:nvSpPr>
        <p:spPr>
          <a:xfrm>
            <a:off x="628650" y="1930400"/>
            <a:ext cx="6905625" cy="3937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80956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35405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13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491201" cy="1325563"/>
          </a:xfrm>
          <a:prstGeom prst="rect">
            <a:avLst/>
          </a:prstGeom>
        </p:spPr>
        <p:txBody>
          <a:bodyPr/>
          <a:lstStyle/>
          <a:p>
            <a:r>
              <a:rPr lang="en-US" dirty="0"/>
              <a:t>Click to edit Master title style</a:t>
            </a:r>
            <a:endParaRPr lang="en-AU" dirty="0"/>
          </a:p>
        </p:txBody>
      </p:sp>
      <p:sp>
        <p:nvSpPr>
          <p:cNvPr id="4" name="Content Placeholder 3"/>
          <p:cNvSpPr>
            <a:spLocks noGrp="1"/>
          </p:cNvSpPr>
          <p:nvPr>
            <p:ph sz="quarter" idx="10"/>
          </p:nvPr>
        </p:nvSpPr>
        <p:spPr>
          <a:xfrm>
            <a:off x="628651" y="1870076"/>
            <a:ext cx="7962900" cy="44545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949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p>
            <a:r>
              <a:rPr lang="en-US"/>
              <a:t>Click to edit Master title style</a:t>
            </a:r>
            <a:endParaRPr lang="en-AU"/>
          </a:p>
        </p:txBody>
      </p:sp>
      <p:sp>
        <p:nvSpPr>
          <p:cNvPr id="4" name="Content Placeholder 3"/>
          <p:cNvSpPr>
            <a:spLocks noGrp="1"/>
          </p:cNvSpPr>
          <p:nvPr>
            <p:ph sz="quarter" idx="10"/>
          </p:nvPr>
        </p:nvSpPr>
        <p:spPr>
          <a:xfrm>
            <a:off x="628650" y="1903414"/>
            <a:ext cx="7886700" cy="462207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4166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lvl1pPr>
              <a:defRPr b="0"/>
            </a:lvl1pPr>
          </a:lstStyle>
          <a:p>
            <a:r>
              <a:rPr lang="en-US" dirty="0"/>
              <a:t>Click to edit Master title style</a:t>
            </a:r>
            <a:endParaRPr lang="en-AU" dirty="0"/>
          </a:p>
        </p:txBody>
      </p:sp>
      <p:sp>
        <p:nvSpPr>
          <p:cNvPr id="4" name="Content Placeholder 3"/>
          <p:cNvSpPr>
            <a:spLocks noGrp="1"/>
          </p:cNvSpPr>
          <p:nvPr>
            <p:ph sz="quarter" idx="10"/>
          </p:nvPr>
        </p:nvSpPr>
        <p:spPr>
          <a:xfrm>
            <a:off x="628650" y="1903414"/>
            <a:ext cx="2952750" cy="462207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4"/>
          <p:cNvSpPr>
            <a:spLocks noGrp="1"/>
          </p:cNvSpPr>
          <p:nvPr>
            <p:ph sz="quarter" idx="11"/>
          </p:nvPr>
        </p:nvSpPr>
        <p:spPr>
          <a:xfrm>
            <a:off x="4102101" y="1903413"/>
            <a:ext cx="3416697" cy="462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1185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1963" y="19050"/>
            <a:ext cx="8235950" cy="966788"/>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457200" y="1133475"/>
            <a:ext cx="8229600" cy="5124450"/>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Slide Number Placeholder 3"/>
          <p:cNvSpPr>
            <a:spLocks noGrp="1"/>
          </p:cNvSpPr>
          <p:nvPr>
            <p:ph type="sldNum" sz="quarter" idx="10"/>
          </p:nvPr>
        </p:nvSpPr>
        <p:spPr>
          <a:xfrm>
            <a:off x="8697913" y="5991225"/>
            <a:ext cx="446087" cy="266700"/>
          </a:xfrm>
          <a:prstGeom prst="rect">
            <a:avLst/>
          </a:prstGeom>
        </p:spPr>
        <p:txBody>
          <a:bodyPr/>
          <a:lstStyle>
            <a:lvl1pPr>
              <a:defRPr>
                <a:solidFill>
                  <a:schemeClr val="tx1"/>
                </a:solidFill>
              </a:defRPr>
            </a:lvl1pPr>
          </a:lstStyle>
          <a:p>
            <a:r>
              <a:rPr lang="en-US" altLang="en-US"/>
              <a:t> SLIDE </a:t>
            </a:r>
            <a:fld id="{524100D7-B183-408D-8F3B-88DB285D30B0}" type="slidenum">
              <a:rPr lang="en-US" altLang="en-US"/>
              <a:pPr/>
              <a:t>‹#›</a:t>
            </a:fld>
            <a:endParaRPr lang="en-US" altLang="en-US"/>
          </a:p>
        </p:txBody>
      </p:sp>
      <p:sp>
        <p:nvSpPr>
          <p:cNvPr id="5" name="Footer Placeholder 4"/>
          <p:cNvSpPr>
            <a:spLocks noGrp="1"/>
          </p:cNvSpPr>
          <p:nvPr>
            <p:ph type="ftr" sz="quarter" idx="11"/>
          </p:nvPr>
        </p:nvSpPr>
        <p:spPr>
          <a:xfrm>
            <a:off x="8001000" y="268288"/>
            <a:ext cx="914400" cy="1752600"/>
          </a:xfrm>
          <a:prstGeom prst="rect">
            <a:avLst/>
          </a:prstGeom>
        </p:spPr>
        <p:txBody>
          <a:bodyPr/>
          <a:lstStyle>
            <a:lvl1pPr>
              <a:defRPr>
                <a:latin typeface="Arial" pitchFamily="10" charset="0"/>
                <a:ea typeface="Arial" pitchFamily="10" charset="0"/>
                <a:cs typeface="Arial" pitchFamily="10" charset="0"/>
              </a:defRPr>
            </a:lvl1pPr>
          </a:lstStyle>
          <a:p>
            <a:pPr>
              <a:defRPr/>
            </a:pPr>
            <a:r>
              <a:rPr lang="en-US"/>
              <a:t>1</a:t>
            </a:r>
          </a:p>
        </p:txBody>
      </p:sp>
    </p:spTree>
    <p:extLst>
      <p:ext uri="{BB962C8B-B14F-4D97-AF65-F5344CB8AC3E}">
        <p14:creationId xmlns:p14="http://schemas.microsoft.com/office/powerpoint/2010/main" val="72630020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usiness_bullet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5273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itle 1"/>
          <p:cNvSpPr>
            <a:spLocks noGrp="1"/>
          </p:cNvSpPr>
          <p:nvPr>
            <p:ph type="ctrTitle"/>
          </p:nvPr>
        </p:nvSpPr>
        <p:spPr>
          <a:xfrm>
            <a:off x="183976" y="86767"/>
            <a:ext cx="7772400" cy="605929"/>
          </a:xfrm>
          <a:prstGeom prst="rect">
            <a:avLst/>
          </a:prstGeom>
        </p:spPr>
        <p:txBody>
          <a:bodyPr/>
          <a:lstStyle>
            <a:lvl1pPr algn="l">
              <a:defRPr sz="3200">
                <a:solidFill>
                  <a:srgbClr val="FFFFF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05344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ody Copy">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95288" y="981075"/>
            <a:ext cx="8208962" cy="4464050"/>
          </a:xfrm>
          <a:prstGeom prst="rect">
            <a:avLst/>
          </a:prstGeom>
        </p:spPr>
        <p:txBody>
          <a:bodyPr vert="horz"/>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Second level</a:t>
            </a:r>
          </a:p>
          <a:p>
            <a:pPr lvl="1"/>
            <a:r>
              <a:rPr lang="en-GB" dirty="0"/>
              <a:t>Third level</a:t>
            </a:r>
          </a:p>
          <a:p>
            <a:pPr lvl="2"/>
            <a:r>
              <a:rPr lang="en-GB" dirty="0"/>
              <a:t>Fourth level</a:t>
            </a:r>
          </a:p>
          <a:p>
            <a:pPr lvl="3"/>
            <a:r>
              <a:rPr lang="en-GB" dirty="0"/>
              <a:t>Fifth level</a:t>
            </a:r>
            <a:endParaRPr lang="en-US" dirty="0"/>
          </a:p>
        </p:txBody>
      </p:sp>
      <p:sp>
        <p:nvSpPr>
          <p:cNvPr id="9" name="Title 1"/>
          <p:cNvSpPr>
            <a:spLocks noGrp="1"/>
          </p:cNvSpPr>
          <p:nvPr>
            <p:ph type="ctrTitle" hasCustomPrompt="1"/>
          </p:nvPr>
        </p:nvSpPr>
        <p:spPr>
          <a:xfrm>
            <a:off x="183976" y="188640"/>
            <a:ext cx="7772400" cy="533921"/>
          </a:xfrm>
          <a:prstGeom prst="rect">
            <a:avLst/>
          </a:prstGeom>
        </p:spPr>
        <p:txBody>
          <a:bodyPr/>
          <a:lstStyle>
            <a:lvl1pPr algn="l">
              <a:defRPr sz="2400">
                <a:solidFill>
                  <a:schemeClr val="tx1">
                    <a:lumMod val="75000"/>
                    <a:lumOff val="25000"/>
                  </a:schemeClr>
                </a:solidFill>
              </a:defRPr>
            </a:lvl1pPr>
          </a:lstStyle>
          <a:p>
            <a:r>
              <a:rPr lang="en-GB" dirty="0"/>
              <a:t>CLICK TO EDIT</a:t>
            </a:r>
            <a:endParaRPr lang="en-US" dirty="0"/>
          </a:p>
        </p:txBody>
      </p:sp>
    </p:spTree>
    <p:extLst>
      <p:ext uri="{BB962C8B-B14F-4D97-AF65-F5344CB8AC3E}">
        <p14:creationId xmlns:p14="http://schemas.microsoft.com/office/powerpoint/2010/main" val="453209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jp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jp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5" cstate="email">
            <a:extLst>
              <a:ext uri="{28A0092B-C50C-407E-A947-70E740481C1C}">
                <a14:useLocalDpi xmlns:a14="http://schemas.microsoft.com/office/drawing/2010/main"/>
              </a:ext>
            </a:extLst>
          </a:blip>
          <a:srcRect l="27227"/>
          <a:stretch/>
        </p:blipFill>
        <p:spPr>
          <a:xfrm>
            <a:off x="0" y="0"/>
            <a:ext cx="9144000" cy="1102171"/>
          </a:xfrm>
          <a:prstGeom prst="rect">
            <a:avLst/>
          </a:prstGeom>
        </p:spPr>
      </p:pic>
      <p:sp>
        <p:nvSpPr>
          <p:cNvPr id="2" name="Title Placeholder 1"/>
          <p:cNvSpPr>
            <a:spLocks noGrp="1"/>
          </p:cNvSpPr>
          <p:nvPr>
            <p:ph type="title"/>
          </p:nvPr>
        </p:nvSpPr>
        <p:spPr>
          <a:xfrm>
            <a:off x="628650" y="365126"/>
            <a:ext cx="6905625"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4" name="Text Placeholder 3"/>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43CD403-54AC-49B0-BCE8-20FF98AC2FFD}" type="datetimeFigureOut">
              <a:rPr lang="en-AU" smtClean="0"/>
              <a:t>9/04/2019</a:t>
            </a:fld>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3E055E-1006-4691-A728-C6D4B59F1965}" type="slidenum">
              <a:rPr lang="en-AU" smtClean="0"/>
              <a:t>‹#›</a:t>
            </a:fld>
            <a:endParaRPr lang="en-AU"/>
          </a:p>
        </p:txBody>
      </p:sp>
    </p:spTree>
    <p:extLst>
      <p:ext uri="{BB962C8B-B14F-4D97-AF65-F5344CB8AC3E}">
        <p14:creationId xmlns:p14="http://schemas.microsoft.com/office/powerpoint/2010/main" val="3634191078"/>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86" r:id="rId3"/>
    <p:sldLayoutId id="2147483680" r:id="rId4"/>
    <p:sldLayoutId id="2147483681" r:id="rId5"/>
    <p:sldLayoutId id="2147483690" r:id="rId6"/>
    <p:sldLayoutId id="2147483719" r:id="rId7"/>
    <p:sldLayoutId id="2147483721" r:id="rId8"/>
    <p:sldLayoutId id="2147483728" r:id="rId9"/>
    <p:sldLayoutId id="2147483730" r:id="rId10"/>
    <p:sldLayoutId id="2147483734" r:id="rId11"/>
    <p:sldLayoutId id="2147483735" r:id="rId12"/>
    <p:sldLayoutId id="2147483736" r:id="rId13"/>
  </p:sldLayoutIdLst>
  <p:txStyles>
    <p:titleStyle>
      <a:lvl1pPr algn="l" defTabSz="685800" rtl="0" eaLnBrk="1" latinLnBrk="0" hangingPunct="1">
        <a:lnSpc>
          <a:spcPct val="90000"/>
        </a:lnSpc>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5">
            <a:extLst>
              <a:ext uri="{28A0092B-C50C-407E-A947-70E740481C1C}">
                <a14:useLocalDpi xmlns:a14="http://schemas.microsoft.com/office/drawing/2010/main" val="0"/>
              </a:ext>
            </a:extLst>
          </a:blip>
          <a:srcRect l="13378" r="12145"/>
          <a:stretch/>
        </p:blipFill>
        <p:spPr>
          <a:xfrm>
            <a:off x="-60960" y="-80683"/>
            <a:ext cx="9248503" cy="6938683"/>
          </a:xfrm>
          <a:prstGeom prst="rect">
            <a:avLst/>
          </a:prstGeom>
        </p:spPr>
      </p:pic>
    </p:spTree>
    <p:extLst>
      <p:ext uri="{BB962C8B-B14F-4D97-AF65-F5344CB8AC3E}">
        <p14:creationId xmlns:p14="http://schemas.microsoft.com/office/powerpoint/2010/main" val="3336646731"/>
      </p:ext>
    </p:extLst>
  </p:cSld>
  <p:clrMap bg1="lt1" tx1="dk1" bg2="lt2" tx2="dk2" accent1="accent1" accent2="accent2" accent3="accent3" accent4="accent4" accent5="accent5" accent6="accent6" hlink="hlink" folHlink="folHlink"/>
  <p:sldLayoutIdLst>
    <p:sldLayoutId id="2147483684" r:id="rId1"/>
    <p:sldLayoutId id="2147483688" r:id="rId2"/>
    <p:sldLayoutId id="214748368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l="25421" t="-1" b="81"/>
          <a:stretch/>
        </p:blipFill>
        <p:spPr>
          <a:xfrm>
            <a:off x="-60960" y="0"/>
            <a:ext cx="9204960" cy="6891251"/>
          </a:xfrm>
          <a:prstGeom prst="rect">
            <a:avLst/>
          </a:prstGeom>
        </p:spPr>
      </p:pic>
      <p:sp>
        <p:nvSpPr>
          <p:cNvPr id="2" name="Title Placeholder 1"/>
          <p:cNvSpPr>
            <a:spLocks noGrp="1"/>
          </p:cNvSpPr>
          <p:nvPr>
            <p:ph type="title"/>
          </p:nvPr>
        </p:nvSpPr>
        <p:spPr>
          <a:xfrm>
            <a:off x="628650" y="365126"/>
            <a:ext cx="6943725"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5" name="Text Placeholder 4"/>
          <p:cNvSpPr>
            <a:spLocks noGrp="1"/>
          </p:cNvSpPr>
          <p:nvPr>
            <p:ph type="body" idx="1"/>
          </p:nvPr>
        </p:nvSpPr>
        <p:spPr>
          <a:xfrm>
            <a:off x="628650" y="1825625"/>
            <a:ext cx="69437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5353050" y="6389775"/>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523DE92-A298-4BA1-8A12-1C95D33288B5}" type="slidenum">
              <a:rPr lang="en-AU" smtClean="0"/>
              <a:pPr/>
              <a:t>‹#›</a:t>
            </a:fld>
            <a:endParaRPr lang="en-AU" dirty="0"/>
          </a:p>
        </p:txBody>
      </p:sp>
      <p:sp>
        <p:nvSpPr>
          <p:cNvPr id="8" name="Date Placeholder 7"/>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812649-D2F1-495C-A6D7-F9BEBEA50CD3}" type="datetimeFigureOut">
              <a:rPr lang="en-AU" smtClean="0"/>
              <a:t>9/04/2019</a:t>
            </a:fld>
            <a:endParaRPr lang="en-AU"/>
          </a:p>
        </p:txBody>
      </p:sp>
    </p:spTree>
    <p:extLst>
      <p:ext uri="{BB962C8B-B14F-4D97-AF65-F5344CB8AC3E}">
        <p14:creationId xmlns:p14="http://schemas.microsoft.com/office/powerpoint/2010/main" val="2996132542"/>
      </p:ext>
    </p:extLst>
  </p:cSld>
  <p:clrMap bg1="lt1" tx1="dk1" bg2="lt2" tx2="dk2" accent1="accent1" accent2="accent2" accent3="accent3" accent4="accent4" accent5="accent5" accent6="accent6" hlink="hlink" folHlink="folHlink"/>
  <p:sldLayoutIdLst>
    <p:sldLayoutId id="2147483687" r:id="rId1"/>
    <p:sldLayoutId id="2147483729" r:id="rId2"/>
    <p:sldLayoutId id="2147483731" r:id="rId3"/>
    <p:sldLayoutId id="2147483732" r:id="rId4"/>
  </p:sldLayoutIdLst>
  <p:txStyles>
    <p:titleStyle>
      <a:lvl1pPr algn="l" defTabSz="685800" rtl="0" eaLnBrk="1" latinLnBrk="0" hangingPunct="1">
        <a:lnSpc>
          <a:spcPct val="90000"/>
        </a:lnSpc>
        <a:spcBef>
          <a:spcPct val="0"/>
        </a:spcBef>
        <a:buNone/>
        <a:defRPr sz="3300" b="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l="12481" r="13112"/>
          <a:stretch/>
        </p:blipFill>
        <p:spPr>
          <a:xfrm>
            <a:off x="-87086" y="-13357"/>
            <a:ext cx="9239795" cy="6938683"/>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CD403-54AC-49B0-BCE8-20FF98AC2FFD}" type="datetimeFigureOut">
              <a:rPr lang="en-AU" smtClean="0"/>
              <a:t>9/04/2019</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E055E-1006-4691-A728-C6D4B59F1965}" type="slidenum">
              <a:rPr lang="en-AU" smtClean="0"/>
              <a:t>‹#›</a:t>
            </a:fld>
            <a:endParaRPr lang="en-AU"/>
          </a:p>
        </p:txBody>
      </p:sp>
    </p:spTree>
    <p:extLst>
      <p:ext uri="{BB962C8B-B14F-4D97-AF65-F5344CB8AC3E}">
        <p14:creationId xmlns:p14="http://schemas.microsoft.com/office/powerpoint/2010/main" val="243959240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hyperlink" Target="https://youtu.be/uqXVAo7dVRU"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r_Y3utIeTPg" TargetMode="External"/><Relationship Id="rId2" Type="http://schemas.openxmlformats.org/officeDocument/2006/relationships/slideLayout" Target="../slideLayouts/slideLayout1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93751"/>
            <a:ext cx="8857397" cy="1325563"/>
          </a:xfrm>
        </p:spPr>
        <p:txBody>
          <a:bodyPr/>
          <a:lstStyle/>
          <a:p>
            <a:pPr algn="ctr"/>
            <a:r>
              <a:rPr lang="en-US" sz="4400" b="1" dirty="0">
                <a:solidFill>
                  <a:schemeClr val="accent1">
                    <a:lumMod val="60000"/>
                    <a:lumOff val="40000"/>
                  </a:schemeClr>
                </a:solidFill>
              </a:rPr>
              <a:t>MGT 811</a:t>
            </a:r>
            <a:r>
              <a:rPr lang="en-US" dirty="0"/>
              <a:t/>
            </a:r>
            <a:br>
              <a:rPr lang="en-US" dirty="0"/>
            </a:br>
            <a:r>
              <a:rPr lang="en-US" dirty="0"/>
              <a:t>Contemporary Management Capabilities</a:t>
            </a:r>
          </a:p>
        </p:txBody>
      </p:sp>
      <p:sp>
        <p:nvSpPr>
          <p:cNvPr id="3" name="Text Placeholder 2"/>
          <p:cNvSpPr>
            <a:spLocks noGrp="1"/>
          </p:cNvSpPr>
          <p:nvPr>
            <p:ph type="body" sz="quarter" idx="10"/>
          </p:nvPr>
        </p:nvSpPr>
        <p:spPr>
          <a:xfrm>
            <a:off x="0" y="5277678"/>
            <a:ext cx="8857397" cy="1364422"/>
          </a:xfrm>
        </p:spPr>
        <p:txBody>
          <a:bodyPr/>
          <a:lstStyle/>
          <a:p>
            <a:pPr algn="ctr"/>
            <a:r>
              <a:rPr lang="en-US" sz="2500" dirty="0"/>
              <a:t>Week </a:t>
            </a:r>
            <a:r>
              <a:rPr lang="en-US" sz="2500" dirty="0" smtClean="0"/>
              <a:t>Eight, Critical Thinking</a:t>
            </a:r>
            <a:endParaRPr lang="en-US" sz="2500" dirty="0"/>
          </a:p>
          <a:p>
            <a:pPr algn="ctr"/>
            <a:r>
              <a:rPr lang="en-US" sz="2500" dirty="0"/>
              <a:t>Stephen Rodwell </a:t>
            </a:r>
            <a:r>
              <a:rPr lang="en-US" sz="2500" dirty="0" err="1"/>
              <a:t>srodwell@icms.edu.au</a:t>
            </a:r>
            <a:endParaRPr lang="en-US" sz="2500" dirty="0"/>
          </a:p>
        </p:txBody>
      </p:sp>
    </p:spTree>
    <p:custDataLst>
      <p:tags r:id="rId1"/>
    </p:custDataLst>
    <p:extLst>
      <p:ext uri="{BB962C8B-B14F-4D97-AF65-F5344CB8AC3E}">
        <p14:creationId xmlns:p14="http://schemas.microsoft.com/office/powerpoint/2010/main" val="2163984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F77D6191-E69B-9448-A934-7C13830717FD}"/>
              </a:ext>
            </a:extLst>
          </p:cNvPr>
          <p:cNvSpPr>
            <a:spLocks noGrp="1" noChangeArrowheads="1"/>
          </p:cNvSpPr>
          <p:nvPr>
            <p:ph type="title"/>
          </p:nvPr>
        </p:nvSpPr>
        <p:spPr>
          <a:xfrm>
            <a:off x="682625" y="609600"/>
            <a:ext cx="8080375" cy="685800"/>
          </a:xfrm>
        </p:spPr>
        <p:txBody>
          <a:bodyPr>
            <a:normAutofit/>
          </a:bodyPr>
          <a:lstStyle/>
          <a:p>
            <a:pPr eaLnBrk="1" hangingPunct="1">
              <a:defRPr/>
            </a:pPr>
            <a:r>
              <a:rPr lang="en-US" sz="4000" dirty="0">
                <a:solidFill>
                  <a:schemeClr val="accent6">
                    <a:lumMod val="75000"/>
                  </a:schemeClr>
                </a:solidFill>
              </a:rPr>
              <a:t>D</a:t>
            </a:r>
            <a:r>
              <a:rPr lang="en-US" sz="4000" dirty="0" smtClean="0">
                <a:solidFill>
                  <a:schemeClr val="accent6">
                    <a:lumMod val="75000"/>
                  </a:schemeClr>
                </a:solidFill>
              </a:rPr>
              <a:t>efinitions</a:t>
            </a:r>
            <a:endParaRPr lang="en-US" sz="4000" dirty="0">
              <a:solidFill>
                <a:schemeClr val="accent6">
                  <a:lumMod val="75000"/>
                </a:schemeClr>
              </a:solidFill>
            </a:endParaRPr>
          </a:p>
        </p:txBody>
      </p:sp>
      <p:sp>
        <p:nvSpPr>
          <p:cNvPr id="37891" name="Rectangle 3">
            <a:extLst>
              <a:ext uri="{FF2B5EF4-FFF2-40B4-BE49-F238E27FC236}">
                <a16:creationId xmlns:a16="http://schemas.microsoft.com/office/drawing/2014/main" xmlns="" id="{0F236E8A-4669-6641-8FCF-41EB8D45E19B}"/>
              </a:ext>
            </a:extLst>
          </p:cNvPr>
          <p:cNvSpPr>
            <a:spLocks noGrp="1" noChangeArrowheads="1"/>
          </p:cNvSpPr>
          <p:nvPr>
            <p:ph type="body" sz="half" idx="1"/>
          </p:nvPr>
        </p:nvSpPr>
        <p:spPr>
          <a:xfrm>
            <a:off x="682625" y="1600200"/>
            <a:ext cx="7350329" cy="4800600"/>
          </a:xfrm>
        </p:spPr>
        <p:txBody>
          <a:bodyPr>
            <a:normAutofit/>
          </a:bodyPr>
          <a:lstStyle/>
          <a:p>
            <a:pPr marL="0" indent="0">
              <a:buNone/>
              <a:defRPr/>
            </a:pPr>
            <a:r>
              <a:rPr lang="en-US" sz="3500" b="1" i="1" dirty="0" smtClean="0"/>
              <a:t>In accordance with…</a:t>
            </a:r>
            <a:endParaRPr lang="en-US" sz="3500" b="1" i="1" dirty="0"/>
          </a:p>
          <a:p>
            <a:pPr lvl="1">
              <a:defRPr/>
            </a:pPr>
            <a:r>
              <a:rPr lang="en-AU" sz="2700" dirty="0"/>
              <a:t>Evaluating</a:t>
            </a:r>
          </a:p>
          <a:p>
            <a:pPr lvl="1">
              <a:defRPr/>
            </a:pPr>
            <a:r>
              <a:rPr lang="en-AU" sz="2700" dirty="0" err="1"/>
              <a:t>Analyzing</a:t>
            </a:r>
            <a:endParaRPr lang="en-AU" sz="2700" dirty="0"/>
          </a:p>
          <a:p>
            <a:pPr lvl="1">
              <a:defRPr/>
            </a:pPr>
            <a:r>
              <a:rPr lang="en-AU" sz="2700" dirty="0"/>
              <a:t>Synthesizing</a:t>
            </a:r>
          </a:p>
          <a:p>
            <a:pPr lvl="1">
              <a:defRPr/>
            </a:pPr>
            <a:r>
              <a:rPr lang="en-AU" sz="2700" dirty="0"/>
              <a:t>Forming opinions</a:t>
            </a:r>
          </a:p>
          <a:p>
            <a:pPr lvl="1">
              <a:defRPr/>
            </a:pPr>
            <a:r>
              <a:rPr lang="en-AU" sz="2700" dirty="0"/>
              <a:t>Assessing</a:t>
            </a:r>
          </a:p>
          <a:p>
            <a:pPr lvl="1">
              <a:defRPr/>
            </a:pPr>
            <a:r>
              <a:rPr lang="en-AU" sz="2700" dirty="0"/>
              <a:t>Rating</a:t>
            </a:r>
          </a:p>
          <a:p>
            <a:pPr lvl="1">
              <a:defRPr/>
            </a:pPr>
            <a:r>
              <a:rPr lang="en-AU" sz="2700" dirty="0"/>
              <a:t>Making inferences</a:t>
            </a:r>
          </a:p>
          <a:p>
            <a:pPr lvl="1">
              <a:defRPr/>
            </a:pPr>
            <a:r>
              <a:rPr lang="en-AU" sz="2700" dirty="0"/>
              <a:t>Drawing conclusions</a:t>
            </a:r>
          </a:p>
          <a:p>
            <a:pPr lvl="1">
              <a:defRPr/>
            </a:pPr>
            <a:r>
              <a:rPr lang="en-AU" sz="2700" dirty="0"/>
              <a:t>Critiquing</a:t>
            </a:r>
          </a:p>
        </p:txBody>
      </p:sp>
      <p:sp>
        <p:nvSpPr>
          <p:cNvPr id="24580" name="Slide Number Placeholder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spcBef>
                <a:spcPct val="0"/>
              </a:spcBef>
              <a:buFontTx/>
              <a:buNone/>
            </a:pPr>
            <a:fld id="{EDFDE80C-2B9A-493D-AC51-AF3C5E5038A7}" type="slidenum">
              <a:rPr lang="en-US" altLang="en-US" sz="1400">
                <a:latin typeface="+mn-lt"/>
              </a:rPr>
              <a:pPr lvl="1">
                <a:spcBef>
                  <a:spcPct val="0"/>
                </a:spcBef>
                <a:buFontTx/>
                <a:buNone/>
              </a:pPr>
              <a:t>10</a:t>
            </a:fld>
            <a:endParaRPr lang="en-US" altLang="en-US" sz="1400" dirty="0">
              <a:latin typeface="+mn-lt"/>
            </a:endParaRPr>
          </a:p>
        </p:txBody>
      </p:sp>
    </p:spTree>
    <p:custDataLst>
      <p:tags r:id="rId1"/>
    </p:custDataLst>
    <p:extLst>
      <p:ext uri="{BB962C8B-B14F-4D97-AF65-F5344CB8AC3E}">
        <p14:creationId xmlns:p14="http://schemas.microsoft.com/office/powerpoint/2010/main" val="97434684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F77D6191-E69B-9448-A934-7C13830717FD}"/>
              </a:ext>
            </a:extLst>
          </p:cNvPr>
          <p:cNvSpPr>
            <a:spLocks noGrp="1" noChangeArrowheads="1"/>
          </p:cNvSpPr>
          <p:nvPr>
            <p:ph type="title"/>
          </p:nvPr>
        </p:nvSpPr>
        <p:spPr>
          <a:xfrm>
            <a:off x="682625" y="609600"/>
            <a:ext cx="8080375" cy="685800"/>
          </a:xfrm>
        </p:spPr>
        <p:txBody>
          <a:bodyPr>
            <a:normAutofit/>
          </a:bodyPr>
          <a:lstStyle/>
          <a:p>
            <a:pPr eaLnBrk="1" hangingPunct="1">
              <a:defRPr/>
            </a:pPr>
            <a:r>
              <a:rPr lang="en-US" sz="4000" dirty="0" smtClean="0">
                <a:solidFill>
                  <a:schemeClr val="accent6">
                    <a:lumMod val="75000"/>
                  </a:schemeClr>
                </a:solidFill>
              </a:rPr>
              <a:t>Blooms Taxonomy </a:t>
            </a:r>
            <a:endParaRPr lang="en-US" sz="4000" dirty="0">
              <a:solidFill>
                <a:schemeClr val="accent6">
                  <a:lumMod val="75000"/>
                </a:schemeClr>
              </a:solidFill>
            </a:endParaRPr>
          </a:p>
        </p:txBody>
      </p:sp>
      <p:sp>
        <p:nvSpPr>
          <p:cNvPr id="24580" name="Slide Number Placeholder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spcBef>
                <a:spcPct val="0"/>
              </a:spcBef>
              <a:buFontTx/>
              <a:buNone/>
            </a:pPr>
            <a:fld id="{EDFDE80C-2B9A-493D-AC51-AF3C5E5038A7}" type="slidenum">
              <a:rPr lang="en-US" altLang="en-US" sz="1400">
                <a:latin typeface="+mn-lt"/>
              </a:rPr>
              <a:pPr lvl="1">
                <a:spcBef>
                  <a:spcPct val="0"/>
                </a:spcBef>
                <a:buFontTx/>
                <a:buNone/>
              </a:pPr>
              <a:t>11</a:t>
            </a:fld>
            <a:endParaRPr lang="en-US" altLang="en-US" sz="1400" dirty="0">
              <a:latin typeface="+mn-l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754"/>
          <a:stretch/>
        </p:blipFill>
        <p:spPr>
          <a:xfrm>
            <a:off x="439508" y="1876926"/>
            <a:ext cx="8323492" cy="3910264"/>
          </a:xfrm>
          <a:prstGeom prst="rect">
            <a:avLst/>
          </a:prstGeom>
        </p:spPr>
      </p:pic>
    </p:spTree>
    <p:custDataLst>
      <p:tags r:id="rId1"/>
    </p:custDataLst>
    <p:extLst>
      <p:ext uri="{BB962C8B-B14F-4D97-AF65-F5344CB8AC3E}">
        <p14:creationId xmlns:p14="http://schemas.microsoft.com/office/powerpoint/2010/main" val="149506748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F77D6191-E69B-9448-A934-7C13830717FD}"/>
              </a:ext>
            </a:extLst>
          </p:cNvPr>
          <p:cNvSpPr>
            <a:spLocks noGrp="1" noChangeArrowheads="1"/>
          </p:cNvSpPr>
          <p:nvPr>
            <p:ph type="title"/>
          </p:nvPr>
        </p:nvSpPr>
        <p:spPr>
          <a:xfrm>
            <a:off x="682625" y="609600"/>
            <a:ext cx="8080375" cy="685800"/>
          </a:xfrm>
        </p:spPr>
        <p:txBody>
          <a:bodyPr>
            <a:normAutofit fontScale="90000"/>
          </a:bodyPr>
          <a:lstStyle/>
          <a:p>
            <a:pPr>
              <a:defRPr/>
            </a:pPr>
            <a:r>
              <a:rPr lang="en-US" sz="4000" dirty="0">
                <a:solidFill>
                  <a:schemeClr val="accent6">
                    <a:lumMod val="75000"/>
                  </a:schemeClr>
                </a:solidFill>
              </a:rPr>
              <a:t>Understanding Bloom’s Taxonomy</a:t>
            </a:r>
          </a:p>
        </p:txBody>
      </p:sp>
      <p:sp>
        <p:nvSpPr>
          <p:cNvPr id="37891" name="Rectangle 3">
            <a:extLst>
              <a:ext uri="{FF2B5EF4-FFF2-40B4-BE49-F238E27FC236}">
                <a16:creationId xmlns:a16="http://schemas.microsoft.com/office/drawing/2014/main" xmlns="" id="{0F236E8A-4669-6641-8FCF-41EB8D45E19B}"/>
              </a:ext>
            </a:extLst>
          </p:cNvPr>
          <p:cNvSpPr>
            <a:spLocks noGrp="1" noChangeArrowheads="1"/>
          </p:cNvSpPr>
          <p:nvPr>
            <p:ph type="body" sz="half" idx="1"/>
          </p:nvPr>
        </p:nvSpPr>
        <p:spPr>
          <a:xfrm>
            <a:off x="682626" y="1538288"/>
            <a:ext cx="7679322" cy="4800600"/>
          </a:xfrm>
        </p:spPr>
        <p:txBody>
          <a:bodyPr>
            <a:normAutofit/>
          </a:bodyPr>
          <a:lstStyle/>
          <a:p>
            <a:pPr marL="342900" lvl="2" indent="-342900">
              <a:lnSpc>
                <a:spcPct val="80000"/>
              </a:lnSpc>
              <a:buSzPct val="100000"/>
              <a:defRPr/>
            </a:pPr>
            <a:r>
              <a:rPr lang="en-US" sz="2400" dirty="0"/>
              <a:t>A</a:t>
            </a:r>
            <a:r>
              <a:rPr lang="en-US" sz="2400" dirty="0" smtClean="0"/>
              <a:t> </a:t>
            </a:r>
            <a:r>
              <a:rPr lang="en-US" sz="2400" i="1" dirty="0">
                <a:solidFill>
                  <a:srgbClr val="FF0000"/>
                </a:solidFill>
              </a:rPr>
              <a:t>hierarchy</a:t>
            </a:r>
            <a:r>
              <a:rPr lang="en-US" sz="2400" dirty="0">
                <a:solidFill>
                  <a:srgbClr val="FFFF00"/>
                </a:solidFill>
              </a:rPr>
              <a:t> </a:t>
            </a:r>
            <a:r>
              <a:rPr lang="en-US" sz="2400" dirty="0"/>
              <a:t>is a sequential organization</a:t>
            </a:r>
          </a:p>
          <a:p>
            <a:pPr marL="342900" lvl="2" indent="-342900">
              <a:lnSpc>
                <a:spcPct val="80000"/>
              </a:lnSpc>
              <a:buSzPct val="100000"/>
              <a:defRPr/>
            </a:pPr>
            <a:r>
              <a:rPr lang="en-US" sz="2400" dirty="0"/>
              <a:t>I</a:t>
            </a:r>
            <a:r>
              <a:rPr lang="en-US" sz="2400" dirty="0" smtClean="0"/>
              <a:t>t </a:t>
            </a:r>
            <a:r>
              <a:rPr lang="en-US" sz="2400" dirty="0"/>
              <a:t>progresses upward </a:t>
            </a:r>
            <a:r>
              <a:rPr lang="en-US" sz="2400" i="1" dirty="0">
                <a:solidFill>
                  <a:srgbClr val="FF0000"/>
                </a:solidFill>
              </a:rPr>
              <a:t>from simple to complex</a:t>
            </a:r>
            <a:endParaRPr lang="en-US" sz="2400" dirty="0">
              <a:solidFill>
                <a:srgbClr val="FFFF00"/>
              </a:solidFill>
            </a:endParaRPr>
          </a:p>
          <a:p>
            <a:pPr marL="342900" lvl="2" indent="-342900">
              <a:lnSpc>
                <a:spcPct val="80000"/>
              </a:lnSpc>
              <a:buSzPct val="100000"/>
              <a:defRPr/>
            </a:pPr>
            <a:r>
              <a:rPr lang="en-US" sz="2400" dirty="0"/>
              <a:t>E</a:t>
            </a:r>
            <a:r>
              <a:rPr lang="en-US" sz="2400" dirty="0" smtClean="0"/>
              <a:t>ach </a:t>
            </a:r>
            <a:r>
              <a:rPr lang="en-US" sz="2400" dirty="0"/>
              <a:t>level </a:t>
            </a:r>
            <a:r>
              <a:rPr lang="en-US" sz="2400" i="1" dirty="0"/>
              <a:t>builds upon </a:t>
            </a:r>
            <a:r>
              <a:rPr lang="en-US" sz="2400" i="1" dirty="0">
                <a:solidFill>
                  <a:srgbClr val="FF0000"/>
                </a:solidFill>
              </a:rPr>
              <a:t>the preceding level(s)</a:t>
            </a:r>
            <a:endParaRPr lang="en-US" sz="2400" i="1" dirty="0"/>
          </a:p>
          <a:p>
            <a:pPr marL="342900" lvl="2" indent="-342900">
              <a:lnSpc>
                <a:spcPct val="80000"/>
              </a:lnSpc>
              <a:buSzPct val="100000"/>
              <a:defRPr/>
            </a:pPr>
            <a:r>
              <a:rPr lang="en-US" sz="2400" dirty="0"/>
              <a:t>A</a:t>
            </a:r>
            <a:r>
              <a:rPr lang="en-US" sz="2400" dirty="0" smtClean="0"/>
              <a:t>n </a:t>
            </a:r>
            <a:r>
              <a:rPr lang="en-US" sz="2400" dirty="0"/>
              <a:t>appropriate concept map of Bloom’s Taxonomy is </a:t>
            </a:r>
            <a:r>
              <a:rPr lang="en-US" sz="2400" i="1" dirty="0">
                <a:solidFill>
                  <a:srgbClr val="FF0000"/>
                </a:solidFill>
              </a:rPr>
              <a:t>pyramidal</a:t>
            </a:r>
            <a:r>
              <a:rPr lang="en-US" sz="2400" i="1" dirty="0">
                <a:solidFill>
                  <a:srgbClr val="FFFF00"/>
                </a:solidFill>
              </a:rPr>
              <a:t> </a:t>
            </a:r>
            <a:r>
              <a:rPr lang="en-US" sz="2400" dirty="0"/>
              <a:t>in shape, beginning at the base with knowledge and progressing upward</a:t>
            </a:r>
          </a:p>
          <a:p>
            <a:pPr marL="342900" lvl="2" indent="-342900">
              <a:lnSpc>
                <a:spcPct val="80000"/>
              </a:lnSpc>
              <a:buClr>
                <a:schemeClr val="tx1"/>
              </a:buClr>
              <a:buSzPct val="100000"/>
              <a:defRPr/>
            </a:pPr>
            <a:r>
              <a:rPr lang="en-US" sz="2400" dirty="0">
                <a:solidFill>
                  <a:srgbClr val="FF0000"/>
                </a:solidFill>
              </a:rPr>
              <a:t>A</a:t>
            </a:r>
            <a:r>
              <a:rPr lang="en-US" sz="2400" i="1" dirty="0" smtClean="0">
                <a:solidFill>
                  <a:srgbClr val="FF0000"/>
                </a:solidFill>
              </a:rPr>
              <a:t>t </a:t>
            </a:r>
            <a:r>
              <a:rPr lang="en-US" sz="2400" i="1" dirty="0">
                <a:solidFill>
                  <a:srgbClr val="FF0000"/>
                </a:solidFill>
              </a:rPr>
              <a:t>the highest levels there is no 1 “right” answer</a:t>
            </a:r>
          </a:p>
          <a:p>
            <a:pPr marL="0" indent="0">
              <a:lnSpc>
                <a:spcPct val="80000"/>
              </a:lnSpc>
              <a:defRPr/>
            </a:pPr>
            <a:endParaRPr lang="en-US" sz="2400" b="1" i="1" dirty="0"/>
          </a:p>
          <a:p>
            <a:pPr marL="0" indent="0">
              <a:lnSpc>
                <a:spcPct val="80000"/>
              </a:lnSpc>
              <a:buNone/>
              <a:defRPr/>
            </a:pPr>
            <a:r>
              <a:rPr lang="en-US" sz="2800" b="1" i="1" dirty="0"/>
              <a:t>Examples:</a:t>
            </a:r>
          </a:p>
          <a:p>
            <a:pPr>
              <a:lnSpc>
                <a:spcPct val="80000"/>
              </a:lnSpc>
              <a:buFont typeface="Courier New" panose="02070309020205020404" pitchFamily="49" charset="0"/>
              <a:buChar char="o"/>
              <a:defRPr/>
            </a:pPr>
            <a:r>
              <a:rPr lang="en-US" sz="2000" dirty="0"/>
              <a:t>What is </a:t>
            </a:r>
            <a:r>
              <a:rPr lang="en-US" sz="2000" u="sng" dirty="0"/>
              <a:t>your opinion</a:t>
            </a:r>
            <a:r>
              <a:rPr lang="en-US" sz="2000" dirty="0"/>
              <a:t> of . . .? </a:t>
            </a:r>
          </a:p>
          <a:p>
            <a:pPr>
              <a:lnSpc>
                <a:spcPct val="80000"/>
              </a:lnSpc>
              <a:buFont typeface="Courier New" panose="02070309020205020404" pitchFamily="49" charset="0"/>
              <a:buChar char="o"/>
              <a:defRPr/>
            </a:pPr>
            <a:r>
              <a:rPr lang="en-US" sz="2000" dirty="0"/>
              <a:t>What conclusions </a:t>
            </a:r>
            <a:r>
              <a:rPr lang="en-US" sz="2000" u="sng" dirty="0"/>
              <a:t>can you draw</a:t>
            </a:r>
            <a:r>
              <a:rPr lang="en-US" sz="2000" dirty="0"/>
              <a:t> from . . .? </a:t>
            </a:r>
          </a:p>
          <a:p>
            <a:pPr>
              <a:lnSpc>
                <a:spcPct val="80000"/>
              </a:lnSpc>
              <a:buFont typeface="Courier New" panose="02070309020205020404" pitchFamily="49" charset="0"/>
              <a:buChar char="o"/>
              <a:defRPr/>
            </a:pPr>
            <a:r>
              <a:rPr lang="en-US" sz="2000" dirty="0"/>
              <a:t>How </a:t>
            </a:r>
            <a:r>
              <a:rPr lang="en-US" sz="2000" u="sng" dirty="0"/>
              <a:t>would you rate</a:t>
            </a:r>
            <a:r>
              <a:rPr lang="en-US" sz="2000" dirty="0"/>
              <a:t> the movie . . .?</a:t>
            </a:r>
            <a:r>
              <a:rPr lang="en-US" sz="2400" dirty="0"/>
              <a:t> </a:t>
            </a:r>
          </a:p>
        </p:txBody>
      </p:sp>
      <p:sp>
        <p:nvSpPr>
          <p:cNvPr id="24580" name="Slide Number Placeholder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spcBef>
                <a:spcPct val="0"/>
              </a:spcBef>
              <a:buFontTx/>
              <a:buNone/>
            </a:pPr>
            <a:fld id="{EDFDE80C-2B9A-493D-AC51-AF3C5E5038A7}" type="slidenum">
              <a:rPr lang="en-US" altLang="en-US" sz="1400">
                <a:latin typeface="+mn-lt"/>
              </a:rPr>
              <a:pPr lvl="1">
                <a:spcBef>
                  <a:spcPct val="0"/>
                </a:spcBef>
                <a:buFontTx/>
                <a:buNone/>
              </a:pPr>
              <a:t>12</a:t>
            </a:fld>
            <a:endParaRPr lang="en-US" altLang="en-US" sz="1400" dirty="0">
              <a:latin typeface="+mn-lt"/>
            </a:endParaRPr>
          </a:p>
        </p:txBody>
      </p:sp>
    </p:spTree>
    <p:custDataLst>
      <p:tags r:id="rId1"/>
    </p:custDataLst>
    <p:extLst>
      <p:ext uri="{BB962C8B-B14F-4D97-AF65-F5344CB8AC3E}">
        <p14:creationId xmlns:p14="http://schemas.microsoft.com/office/powerpoint/2010/main" val="21914535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F77D6191-E69B-9448-A934-7C13830717FD}"/>
              </a:ext>
            </a:extLst>
          </p:cNvPr>
          <p:cNvSpPr>
            <a:spLocks noGrp="1" noChangeArrowheads="1"/>
          </p:cNvSpPr>
          <p:nvPr>
            <p:ph type="title"/>
          </p:nvPr>
        </p:nvSpPr>
        <p:spPr>
          <a:xfrm>
            <a:off x="682625" y="814137"/>
            <a:ext cx="8080375" cy="685800"/>
          </a:xfrm>
        </p:spPr>
        <p:txBody>
          <a:bodyPr>
            <a:normAutofit/>
          </a:bodyPr>
          <a:lstStyle/>
          <a:p>
            <a:pPr>
              <a:defRPr/>
            </a:pPr>
            <a:r>
              <a:rPr lang="en-US" altLang="en-US" sz="4000" dirty="0">
                <a:solidFill>
                  <a:schemeClr val="accent6">
                    <a:lumMod val="75000"/>
                  </a:schemeClr>
                </a:solidFill>
              </a:rPr>
              <a:t>Critical Thinking Application</a:t>
            </a:r>
            <a:endParaRPr lang="en-US" sz="4000" dirty="0">
              <a:solidFill>
                <a:schemeClr val="accent6">
                  <a:lumMod val="75000"/>
                </a:schemeClr>
              </a:solidFill>
            </a:endParaRPr>
          </a:p>
        </p:txBody>
      </p:sp>
      <p:sp>
        <p:nvSpPr>
          <p:cNvPr id="24580" name="Slide Number Placeholder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spcBef>
                <a:spcPct val="0"/>
              </a:spcBef>
              <a:buFontTx/>
              <a:buNone/>
            </a:pPr>
            <a:fld id="{EDFDE80C-2B9A-493D-AC51-AF3C5E5038A7}" type="slidenum">
              <a:rPr lang="en-US" altLang="en-US" sz="1400">
                <a:latin typeface="+mn-lt"/>
              </a:rPr>
              <a:pPr lvl="1">
                <a:spcBef>
                  <a:spcPct val="0"/>
                </a:spcBef>
                <a:buFontTx/>
                <a:buNone/>
              </a:pPr>
              <a:t>13</a:t>
            </a:fld>
            <a:endParaRPr lang="en-US" altLang="en-US" sz="1400" dirty="0">
              <a:latin typeface="+mn-lt"/>
            </a:endParaRPr>
          </a:p>
        </p:txBody>
      </p:sp>
      <p:sp>
        <p:nvSpPr>
          <p:cNvPr id="6" name="Rectangle 3">
            <a:extLst>
              <a:ext uri="{FF2B5EF4-FFF2-40B4-BE49-F238E27FC236}">
                <a16:creationId xmlns:a16="http://schemas.microsoft.com/office/drawing/2014/main" xmlns="" id="{B051BEAE-0043-4B42-A647-CC350AAC6BC9}"/>
              </a:ext>
            </a:extLst>
          </p:cNvPr>
          <p:cNvSpPr txBox="1">
            <a:spLocks noChangeArrowheads="1"/>
          </p:cNvSpPr>
          <p:nvPr/>
        </p:nvSpPr>
        <p:spPr>
          <a:xfrm>
            <a:off x="682625" y="976562"/>
            <a:ext cx="7924800" cy="555282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2">
              <a:buFont typeface="Wingdings" pitchFamily="2" charset="2"/>
              <a:buNone/>
              <a:defRPr/>
            </a:pPr>
            <a:endParaRPr lang="en-US" sz="1800" b="1" dirty="0" smtClean="0">
              <a:latin typeface="+mj-lt"/>
            </a:endParaRPr>
          </a:p>
          <a:p>
            <a:pPr lvl="2">
              <a:buFont typeface="Wingdings" pitchFamily="2" charset="2"/>
              <a:buNone/>
              <a:defRPr/>
            </a:pPr>
            <a:endParaRPr lang="en-US" sz="1800" b="1" dirty="0" smtClean="0">
              <a:latin typeface="+mj-lt"/>
            </a:endParaRPr>
          </a:p>
          <a:p>
            <a:pPr lvl="2">
              <a:buFont typeface="Wingdings" pitchFamily="2" charset="2"/>
              <a:buNone/>
              <a:defRPr/>
            </a:pPr>
            <a:r>
              <a:rPr lang="en-US" sz="1800" b="1" dirty="0" smtClean="0">
                <a:latin typeface="+mj-lt"/>
              </a:rPr>
              <a:t>		</a:t>
            </a:r>
            <a:r>
              <a:rPr lang="en-US" sz="3600" b="1" dirty="0" smtClean="0">
                <a:solidFill>
                  <a:srgbClr val="FF0000"/>
                </a:solidFill>
                <a:latin typeface="+mj-lt"/>
              </a:rPr>
              <a:t>	.		.		.</a:t>
            </a:r>
          </a:p>
          <a:p>
            <a:pPr lvl="2">
              <a:buFont typeface="Wingdings" pitchFamily="2" charset="2"/>
              <a:buNone/>
              <a:defRPr/>
            </a:pPr>
            <a:endParaRPr lang="en-US" sz="3600" b="1" dirty="0" smtClean="0">
              <a:solidFill>
                <a:srgbClr val="FF0000"/>
              </a:solidFill>
              <a:latin typeface="+mj-lt"/>
            </a:endParaRPr>
          </a:p>
          <a:p>
            <a:pPr lvl="1">
              <a:buFont typeface="Wingdings" pitchFamily="2" charset="2"/>
              <a:buNone/>
              <a:defRPr/>
            </a:pPr>
            <a:r>
              <a:rPr lang="en-US" sz="3600" b="1" dirty="0" smtClean="0">
                <a:solidFill>
                  <a:srgbClr val="FF0000"/>
                </a:solidFill>
                <a:latin typeface="+mj-lt"/>
              </a:rPr>
              <a:t>		 		.		.		.</a:t>
            </a:r>
          </a:p>
          <a:p>
            <a:pPr lvl="1">
              <a:buFont typeface="Wingdings" pitchFamily="2" charset="2"/>
              <a:buNone/>
              <a:defRPr/>
            </a:pPr>
            <a:endParaRPr lang="en-US" sz="3600" b="1" dirty="0" smtClean="0">
              <a:solidFill>
                <a:srgbClr val="FF0000"/>
              </a:solidFill>
              <a:latin typeface="+mj-lt"/>
            </a:endParaRPr>
          </a:p>
          <a:p>
            <a:pPr lvl="1">
              <a:buFont typeface="Wingdings" pitchFamily="2" charset="2"/>
              <a:buNone/>
              <a:defRPr/>
            </a:pPr>
            <a:r>
              <a:rPr lang="en-US" sz="3600" b="1" dirty="0" smtClean="0">
                <a:solidFill>
                  <a:srgbClr val="FF0000"/>
                </a:solidFill>
                <a:latin typeface="+mj-lt"/>
              </a:rPr>
              <a:t>		 		.		.		.</a:t>
            </a:r>
            <a:endParaRPr lang="en-US" sz="2800" b="1" dirty="0" smtClean="0">
              <a:latin typeface="+mj-lt"/>
            </a:endParaRPr>
          </a:p>
          <a:p>
            <a:pPr marL="0" indent="0">
              <a:buFont typeface="Wingdings" pitchFamily="2" charset="2"/>
              <a:buNone/>
              <a:defRPr/>
            </a:pPr>
            <a:endParaRPr lang="en-US" sz="2000" dirty="0" smtClean="0">
              <a:latin typeface="+mj-lt"/>
            </a:endParaRPr>
          </a:p>
          <a:p>
            <a:pPr marL="0" indent="0">
              <a:buFont typeface="Wingdings" pitchFamily="2" charset="2"/>
              <a:buNone/>
              <a:defRPr/>
            </a:pPr>
            <a:r>
              <a:rPr lang="en-US" sz="2000" dirty="0" smtClean="0">
                <a:latin typeface="+mj-lt"/>
              </a:rPr>
              <a:t>How can the definition of critical thinking help you solve this problem? Connect the 9</a:t>
            </a:r>
            <a:r>
              <a:rPr lang="en-US" sz="2400" dirty="0" smtClean="0">
                <a:latin typeface="+mj-lt"/>
              </a:rPr>
              <a:t> </a:t>
            </a:r>
            <a:r>
              <a:rPr lang="en-US" sz="2000" dirty="0" smtClean="0">
                <a:latin typeface="+mj-lt"/>
              </a:rPr>
              <a:t>dots using 4 straight lines. Once you start drawing the lines, do not stop until all 9 dots have been connected.</a:t>
            </a:r>
            <a:r>
              <a:rPr lang="en-US" sz="2400" dirty="0" smtClean="0">
                <a:latin typeface="+mj-lt"/>
              </a:rPr>
              <a:t>  </a:t>
            </a:r>
          </a:p>
          <a:p>
            <a:pPr>
              <a:buFont typeface="Wingdings" pitchFamily="2" charset="2"/>
              <a:buNone/>
              <a:defRPr/>
            </a:pPr>
            <a:r>
              <a:rPr lang="en-US" sz="2400" b="1" dirty="0" smtClean="0">
                <a:latin typeface="+mj-lt"/>
              </a:rPr>
              <a:t>HINT: </a:t>
            </a:r>
            <a:r>
              <a:rPr lang="en-US" sz="2000" b="1" dirty="0" smtClean="0">
                <a:latin typeface="+mj-lt"/>
              </a:rPr>
              <a:t>Lines may be vertical, horizontal and/or diagonal.</a:t>
            </a:r>
            <a:endParaRPr lang="en-US" sz="2000" b="1" dirty="0">
              <a:latin typeface="+mj-lt"/>
            </a:endParaRPr>
          </a:p>
        </p:txBody>
      </p:sp>
    </p:spTree>
    <p:custDataLst>
      <p:tags r:id="rId1"/>
    </p:custDataLst>
    <p:extLst>
      <p:ext uri="{BB962C8B-B14F-4D97-AF65-F5344CB8AC3E}">
        <p14:creationId xmlns:p14="http://schemas.microsoft.com/office/powerpoint/2010/main" val="330966709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F77D6191-E69B-9448-A934-7C13830717FD}"/>
              </a:ext>
            </a:extLst>
          </p:cNvPr>
          <p:cNvSpPr>
            <a:spLocks noGrp="1" noChangeArrowheads="1"/>
          </p:cNvSpPr>
          <p:nvPr>
            <p:ph type="title"/>
          </p:nvPr>
        </p:nvSpPr>
        <p:spPr>
          <a:xfrm>
            <a:off x="405899" y="930761"/>
            <a:ext cx="8738101" cy="685800"/>
          </a:xfrm>
        </p:spPr>
        <p:txBody>
          <a:bodyPr>
            <a:normAutofit fontScale="90000"/>
          </a:bodyPr>
          <a:lstStyle/>
          <a:p>
            <a:pPr>
              <a:defRPr/>
            </a:pPr>
            <a:r>
              <a:rPr lang="en-US" altLang="en-US" sz="4000" dirty="0">
                <a:solidFill>
                  <a:schemeClr val="accent6">
                    <a:lumMod val="75000"/>
                  </a:schemeClr>
                </a:solidFill>
              </a:rPr>
              <a:t>Solution — Critical Thinking Exercise</a:t>
            </a:r>
            <a:endParaRPr lang="en-US" sz="4000" dirty="0">
              <a:solidFill>
                <a:schemeClr val="accent6">
                  <a:lumMod val="75000"/>
                </a:schemeClr>
              </a:solidFill>
            </a:endParaRPr>
          </a:p>
        </p:txBody>
      </p:sp>
      <p:sp>
        <p:nvSpPr>
          <p:cNvPr id="24580" name="Slide Number Placeholder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spcBef>
                <a:spcPct val="0"/>
              </a:spcBef>
              <a:buFontTx/>
              <a:buNone/>
            </a:pPr>
            <a:fld id="{EDFDE80C-2B9A-493D-AC51-AF3C5E5038A7}" type="slidenum">
              <a:rPr lang="en-US" altLang="en-US" sz="1400">
                <a:latin typeface="+mn-lt"/>
              </a:rPr>
              <a:pPr lvl="1">
                <a:spcBef>
                  <a:spcPct val="0"/>
                </a:spcBef>
                <a:buFontTx/>
                <a:buNone/>
              </a:pPr>
              <a:t>14</a:t>
            </a:fld>
            <a:endParaRPr lang="en-US" altLang="en-US" sz="1400" dirty="0">
              <a:latin typeface="+mn-lt"/>
            </a:endParaRPr>
          </a:p>
        </p:txBody>
      </p:sp>
      <p:sp>
        <p:nvSpPr>
          <p:cNvPr id="5" name="Line 4"/>
          <p:cNvSpPr>
            <a:spLocks noChangeShapeType="1"/>
          </p:cNvSpPr>
          <p:nvPr/>
        </p:nvSpPr>
        <p:spPr bwMode="auto">
          <a:xfrm flipH="1" flipV="1">
            <a:off x="2120665" y="1745540"/>
            <a:ext cx="0" cy="435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7" name="Line 16"/>
          <p:cNvSpPr>
            <a:spLocks noChangeShapeType="1"/>
          </p:cNvSpPr>
          <p:nvPr/>
        </p:nvSpPr>
        <p:spPr bwMode="auto">
          <a:xfrm>
            <a:off x="2109601" y="1757831"/>
            <a:ext cx="4649623" cy="43421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8" name="Line 5"/>
          <p:cNvSpPr>
            <a:spLocks noChangeShapeType="1"/>
          </p:cNvSpPr>
          <p:nvPr/>
        </p:nvSpPr>
        <p:spPr bwMode="auto">
          <a:xfrm flipV="1">
            <a:off x="2109600" y="6081563"/>
            <a:ext cx="4638558" cy="122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9" name="Line 17"/>
          <p:cNvSpPr>
            <a:spLocks noChangeShapeType="1"/>
          </p:cNvSpPr>
          <p:nvPr/>
        </p:nvSpPr>
        <p:spPr bwMode="auto">
          <a:xfrm flipV="1">
            <a:off x="2098534" y="3104147"/>
            <a:ext cx="3062045" cy="29774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 name="Rectangle 3">
            <a:extLst>
              <a:ext uri="{FF2B5EF4-FFF2-40B4-BE49-F238E27FC236}">
                <a16:creationId xmlns:a16="http://schemas.microsoft.com/office/drawing/2014/main" xmlns="" id="{6BDCF29E-1CB3-0944-9810-811B11538A27}"/>
              </a:ext>
            </a:extLst>
          </p:cNvPr>
          <p:cNvSpPr txBox="1">
            <a:spLocks noChangeArrowheads="1"/>
          </p:cNvSpPr>
          <p:nvPr/>
        </p:nvSpPr>
        <p:spPr>
          <a:xfrm>
            <a:off x="601579" y="2438642"/>
            <a:ext cx="7772400" cy="4114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itchFamily="2" charset="2"/>
              <a:buNone/>
              <a:defRPr/>
            </a:pPr>
            <a:endParaRPr lang="en-US" dirty="0" smtClean="0">
              <a:latin typeface="+mj-lt"/>
            </a:endParaRPr>
          </a:p>
          <a:p>
            <a:pPr>
              <a:buFont typeface="Wingdings" pitchFamily="2" charset="2"/>
              <a:buNone/>
              <a:defRPr/>
            </a:pPr>
            <a:r>
              <a:rPr lang="en-US" dirty="0" smtClean="0">
                <a:latin typeface="+mj-lt"/>
              </a:rPr>
              <a:t>	</a:t>
            </a:r>
            <a:r>
              <a:rPr lang="en-US" sz="2800" b="1" dirty="0" smtClean="0">
                <a:solidFill>
                  <a:srgbClr val="FF0000"/>
                </a:solidFill>
                <a:latin typeface="+mj-lt"/>
              </a:rPr>
              <a:t>		.              .               .</a:t>
            </a:r>
          </a:p>
          <a:p>
            <a:pPr>
              <a:buFont typeface="Wingdings" pitchFamily="2" charset="2"/>
              <a:buNone/>
              <a:defRPr/>
            </a:pPr>
            <a:endParaRPr lang="en-US" sz="2800" b="1" dirty="0" smtClean="0">
              <a:solidFill>
                <a:srgbClr val="FF0000"/>
              </a:solidFill>
              <a:latin typeface="+mj-lt"/>
            </a:endParaRPr>
          </a:p>
          <a:p>
            <a:pPr>
              <a:buFont typeface="Wingdings" pitchFamily="2" charset="2"/>
              <a:buNone/>
              <a:defRPr/>
            </a:pPr>
            <a:endParaRPr lang="en-US" sz="2800" b="1" dirty="0" smtClean="0">
              <a:solidFill>
                <a:srgbClr val="FF0000"/>
              </a:solidFill>
              <a:latin typeface="+mj-lt"/>
            </a:endParaRPr>
          </a:p>
          <a:p>
            <a:pPr>
              <a:buFont typeface="Wingdings" pitchFamily="2" charset="2"/>
              <a:buNone/>
              <a:defRPr/>
            </a:pPr>
            <a:r>
              <a:rPr lang="en-US" sz="2800" b="1" dirty="0" smtClean="0">
                <a:solidFill>
                  <a:srgbClr val="FF0000"/>
                </a:solidFill>
                <a:latin typeface="+mj-lt"/>
              </a:rPr>
              <a:t>			.	        .               .</a:t>
            </a:r>
          </a:p>
          <a:p>
            <a:pPr>
              <a:buFont typeface="Wingdings" pitchFamily="2" charset="2"/>
              <a:buNone/>
              <a:defRPr/>
            </a:pPr>
            <a:endParaRPr lang="en-US" sz="2800" b="1" dirty="0" smtClean="0">
              <a:solidFill>
                <a:srgbClr val="FF0000"/>
              </a:solidFill>
              <a:latin typeface="+mj-lt"/>
            </a:endParaRPr>
          </a:p>
          <a:p>
            <a:pPr>
              <a:buFont typeface="Wingdings" pitchFamily="2" charset="2"/>
              <a:buNone/>
              <a:defRPr/>
            </a:pPr>
            <a:endParaRPr lang="en-US" sz="2800" b="1" dirty="0" smtClean="0">
              <a:solidFill>
                <a:srgbClr val="FF0000"/>
              </a:solidFill>
              <a:latin typeface="+mj-lt"/>
            </a:endParaRPr>
          </a:p>
          <a:p>
            <a:pPr>
              <a:buFont typeface="Wingdings" pitchFamily="2" charset="2"/>
              <a:buNone/>
              <a:defRPr/>
            </a:pPr>
            <a:r>
              <a:rPr lang="en-US" sz="2800" b="1" dirty="0" smtClean="0">
                <a:solidFill>
                  <a:srgbClr val="FF0000"/>
                </a:solidFill>
                <a:latin typeface="+mj-lt"/>
              </a:rPr>
              <a:t>			.              .               .</a:t>
            </a:r>
            <a:endParaRPr lang="en-US" sz="2800" b="1" dirty="0">
              <a:solidFill>
                <a:srgbClr val="FF0000"/>
              </a:solidFill>
              <a:latin typeface="+mj-lt"/>
            </a:endParaRPr>
          </a:p>
        </p:txBody>
      </p:sp>
    </p:spTree>
    <p:custDataLst>
      <p:tags r:id="rId1"/>
    </p:custDataLst>
    <p:extLst>
      <p:ext uri="{BB962C8B-B14F-4D97-AF65-F5344CB8AC3E}">
        <p14:creationId xmlns:p14="http://schemas.microsoft.com/office/powerpoint/2010/main" val="3233641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F77D6191-E69B-9448-A934-7C13830717FD}"/>
              </a:ext>
            </a:extLst>
          </p:cNvPr>
          <p:cNvSpPr>
            <a:spLocks noGrp="1" noChangeArrowheads="1"/>
          </p:cNvSpPr>
          <p:nvPr>
            <p:ph type="title"/>
          </p:nvPr>
        </p:nvSpPr>
        <p:spPr>
          <a:xfrm>
            <a:off x="682625" y="952500"/>
            <a:ext cx="8080375" cy="685800"/>
          </a:xfrm>
        </p:spPr>
        <p:txBody>
          <a:bodyPr>
            <a:normAutofit fontScale="90000"/>
          </a:bodyPr>
          <a:lstStyle/>
          <a:p>
            <a:pPr>
              <a:defRPr/>
            </a:pPr>
            <a:r>
              <a:rPr lang="en-AU" sz="4000" dirty="0">
                <a:solidFill>
                  <a:schemeClr val="accent6">
                    <a:lumMod val="75000"/>
                  </a:schemeClr>
                </a:solidFill>
              </a:rPr>
              <a:t>Why Is Critical Thinking Important?</a:t>
            </a:r>
            <a:endParaRPr lang="en-US" sz="4000" dirty="0">
              <a:solidFill>
                <a:schemeClr val="accent6">
                  <a:lumMod val="75000"/>
                </a:schemeClr>
              </a:solidFill>
            </a:endParaRPr>
          </a:p>
        </p:txBody>
      </p:sp>
      <p:sp>
        <p:nvSpPr>
          <p:cNvPr id="24580" name="Slide Number Placeholder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spcBef>
                <a:spcPct val="0"/>
              </a:spcBef>
              <a:buFontTx/>
              <a:buNone/>
            </a:pPr>
            <a:fld id="{EDFDE80C-2B9A-493D-AC51-AF3C5E5038A7}" type="slidenum">
              <a:rPr lang="en-US" altLang="en-US" sz="1400">
                <a:latin typeface="+mn-lt"/>
              </a:rPr>
              <a:pPr lvl="1">
                <a:spcBef>
                  <a:spcPct val="0"/>
                </a:spcBef>
                <a:buFontTx/>
                <a:buNone/>
              </a:pPr>
              <a:t>15</a:t>
            </a:fld>
            <a:endParaRPr lang="en-US" altLang="en-US" sz="1400" dirty="0">
              <a:latin typeface="+mn-lt"/>
            </a:endParaRPr>
          </a:p>
        </p:txBody>
      </p:sp>
      <p:sp>
        <p:nvSpPr>
          <p:cNvPr id="6" name="Rectangle 3">
            <a:extLst>
              <a:ext uri="{FF2B5EF4-FFF2-40B4-BE49-F238E27FC236}">
                <a16:creationId xmlns:a16="http://schemas.microsoft.com/office/drawing/2014/main" xmlns="" id="{91C419DF-4DD5-CF4C-96FA-B01098259CD0}"/>
              </a:ext>
            </a:extLst>
          </p:cNvPr>
          <p:cNvSpPr txBox="1">
            <a:spLocks noChangeArrowheads="1"/>
          </p:cNvSpPr>
          <p:nvPr/>
        </p:nvSpPr>
        <p:spPr>
          <a:xfrm>
            <a:off x="762000" y="1828800"/>
            <a:ext cx="7924800" cy="475932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itchFamily="2" charset="2"/>
              <a:buNone/>
              <a:defRPr/>
            </a:pPr>
            <a:r>
              <a:rPr lang="en-US" sz="3200" b="1" i="1" dirty="0" smtClean="0">
                <a:latin typeface="+mj-lt"/>
              </a:rPr>
              <a:t>It . . .</a:t>
            </a:r>
          </a:p>
          <a:p>
            <a:pPr>
              <a:buSzPct val="100000"/>
              <a:defRPr/>
            </a:pPr>
            <a:r>
              <a:rPr lang="en-US" sz="2200" dirty="0" smtClean="0">
                <a:latin typeface="+mj-lt"/>
              </a:rPr>
              <a:t>underlies reading, writing, listening and speaking—basic elements of communication</a:t>
            </a:r>
          </a:p>
          <a:p>
            <a:pPr>
              <a:buSzPct val="100000"/>
              <a:defRPr/>
            </a:pPr>
            <a:r>
              <a:rPr lang="en-US" sz="2200" dirty="0" smtClean="0">
                <a:latin typeface="+mj-lt"/>
              </a:rPr>
              <a:t>plays an important part in social change. . .</a:t>
            </a:r>
          </a:p>
          <a:p>
            <a:pPr>
              <a:buSzPct val="100000"/>
              <a:defRPr/>
            </a:pPr>
            <a:r>
              <a:rPr lang="en-US" sz="2200" dirty="0" smtClean="0">
                <a:latin typeface="+mj-lt"/>
              </a:rPr>
              <a:t>institutions in any society—courts, governments, schools, businesses—are the products of critical thinking</a:t>
            </a:r>
          </a:p>
          <a:p>
            <a:pPr>
              <a:buSzPct val="100000"/>
              <a:defRPr/>
            </a:pPr>
            <a:r>
              <a:rPr lang="en-US" sz="2200" dirty="0" smtClean="0">
                <a:latin typeface="+mj-lt"/>
              </a:rPr>
              <a:t>plays a major role in technological advances</a:t>
            </a:r>
          </a:p>
          <a:p>
            <a:pPr>
              <a:buSzPct val="100000"/>
              <a:defRPr/>
            </a:pPr>
            <a:r>
              <a:rPr lang="en-US" sz="2200" dirty="0" smtClean="0">
                <a:latin typeface="+mj-lt"/>
              </a:rPr>
              <a:t>blazes a path to freedom from half-truths and deceptions</a:t>
            </a:r>
            <a:endParaRPr lang="en-US" sz="2200" dirty="0">
              <a:latin typeface="+mj-lt"/>
            </a:endParaRPr>
          </a:p>
        </p:txBody>
      </p:sp>
    </p:spTree>
    <p:custDataLst>
      <p:tags r:id="rId1"/>
    </p:custDataLst>
    <p:extLst>
      <p:ext uri="{BB962C8B-B14F-4D97-AF65-F5344CB8AC3E}">
        <p14:creationId xmlns:p14="http://schemas.microsoft.com/office/powerpoint/2010/main" val="146150137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96110E96-D427-8B4B-872E-3B5A6E7AFA2C}"/>
              </a:ext>
            </a:extLst>
          </p:cNvPr>
          <p:cNvSpPr>
            <a:spLocks noGrp="1" noChangeArrowheads="1"/>
          </p:cNvSpPr>
          <p:nvPr>
            <p:ph type="title"/>
          </p:nvPr>
        </p:nvSpPr>
        <p:spPr>
          <a:xfrm>
            <a:off x="533400" y="212724"/>
            <a:ext cx="6312568" cy="1279192"/>
          </a:xfrm>
        </p:spPr>
        <p:txBody>
          <a:bodyPr>
            <a:normAutofit/>
          </a:bodyPr>
          <a:lstStyle/>
          <a:p>
            <a:pPr eaLnBrk="1" hangingPunct="1">
              <a:defRPr/>
            </a:pPr>
            <a:r>
              <a:rPr lang="en-US" sz="3200" dirty="0">
                <a:solidFill>
                  <a:schemeClr val="accent6">
                    <a:lumMod val="75000"/>
                  </a:schemeClr>
                </a:solidFill>
              </a:rPr>
              <a:t>How Can One Become a Critical Thinker</a:t>
            </a:r>
            <a:r>
              <a:rPr lang="en-US" sz="3200" dirty="0" smtClean="0">
                <a:solidFill>
                  <a:schemeClr val="accent6">
                    <a:lumMod val="75000"/>
                  </a:schemeClr>
                </a:solidFill>
              </a:rPr>
              <a:t>? (part 1)</a:t>
            </a:r>
            <a:endParaRPr lang="en-US" sz="3200" dirty="0">
              <a:solidFill>
                <a:schemeClr val="accent6">
                  <a:lumMod val="75000"/>
                </a:schemeClr>
              </a:solidFill>
            </a:endParaRPr>
          </a:p>
        </p:txBody>
      </p:sp>
      <p:sp>
        <p:nvSpPr>
          <p:cNvPr id="12291" name="Rectangle 3">
            <a:extLst>
              <a:ext uri="{FF2B5EF4-FFF2-40B4-BE49-F238E27FC236}">
                <a16:creationId xmlns:a16="http://schemas.microsoft.com/office/drawing/2014/main" xmlns="" id="{18926FB5-C115-9E4D-8988-7ED754ED0589}"/>
              </a:ext>
            </a:extLst>
          </p:cNvPr>
          <p:cNvSpPr>
            <a:spLocks noGrp="1" noChangeArrowheads="1"/>
          </p:cNvSpPr>
          <p:nvPr>
            <p:ph sz="half" idx="1"/>
          </p:nvPr>
        </p:nvSpPr>
        <p:spPr>
          <a:xfrm>
            <a:off x="533400" y="1403685"/>
            <a:ext cx="7981950" cy="4864768"/>
          </a:xfrm>
        </p:spPr>
        <p:txBody>
          <a:bodyPr>
            <a:noAutofit/>
          </a:bodyPr>
          <a:lstStyle/>
          <a:p>
            <a:pPr eaLnBrk="1" hangingPunct="1">
              <a:lnSpc>
                <a:spcPct val="100000"/>
              </a:lnSpc>
              <a:buSzPct val="100000"/>
              <a:defRPr/>
            </a:pPr>
            <a:r>
              <a:rPr lang="en-US" dirty="0">
                <a:latin typeface="+mj-lt"/>
              </a:rPr>
              <a:t>By asking pertinent questions (of self as well as others</a:t>
            </a:r>
            <a:r>
              <a:rPr lang="en-US" dirty="0" smtClean="0">
                <a:latin typeface="+mj-lt"/>
              </a:rPr>
              <a:t>);</a:t>
            </a:r>
            <a:endParaRPr lang="en-US" dirty="0">
              <a:latin typeface="+mj-lt"/>
            </a:endParaRPr>
          </a:p>
          <a:p>
            <a:pPr eaLnBrk="1" hangingPunct="1">
              <a:lnSpc>
                <a:spcPct val="100000"/>
              </a:lnSpc>
              <a:buSzPct val="100000"/>
              <a:defRPr/>
            </a:pPr>
            <a:r>
              <a:rPr lang="en-US" dirty="0">
                <a:latin typeface="+mj-lt"/>
              </a:rPr>
              <a:t>By assessing statements and arguments</a:t>
            </a:r>
            <a:r>
              <a:rPr lang="en-US" dirty="0" smtClean="0">
                <a:latin typeface="+mj-lt"/>
              </a:rPr>
              <a:t>;</a:t>
            </a:r>
            <a:endParaRPr lang="en-US" dirty="0">
              <a:latin typeface="+mj-lt"/>
            </a:endParaRPr>
          </a:p>
          <a:p>
            <a:pPr eaLnBrk="1" hangingPunct="1">
              <a:lnSpc>
                <a:spcPct val="100000"/>
              </a:lnSpc>
              <a:buSzPct val="100000"/>
              <a:defRPr/>
            </a:pPr>
            <a:r>
              <a:rPr lang="en-US" dirty="0">
                <a:latin typeface="+mj-lt"/>
              </a:rPr>
              <a:t>By developing a sense of observation and curiosity; </a:t>
            </a:r>
          </a:p>
          <a:p>
            <a:pPr eaLnBrk="1" hangingPunct="1">
              <a:lnSpc>
                <a:spcPct val="100000"/>
              </a:lnSpc>
              <a:buSzPct val="100000"/>
              <a:defRPr/>
            </a:pPr>
            <a:r>
              <a:rPr lang="en-US" dirty="0">
                <a:latin typeface="+mj-lt"/>
              </a:rPr>
              <a:t>By becoming interested in finding new solutions</a:t>
            </a:r>
            <a:r>
              <a:rPr lang="en-US" dirty="0" smtClean="0">
                <a:latin typeface="+mj-lt"/>
              </a:rPr>
              <a:t>;</a:t>
            </a:r>
            <a:endParaRPr lang="en-US" dirty="0">
              <a:latin typeface="+mj-lt"/>
            </a:endParaRPr>
          </a:p>
          <a:p>
            <a:pPr eaLnBrk="1" hangingPunct="1">
              <a:lnSpc>
                <a:spcPct val="100000"/>
              </a:lnSpc>
              <a:buSzPct val="100000"/>
              <a:defRPr/>
            </a:pPr>
            <a:r>
              <a:rPr lang="en-US" dirty="0">
                <a:latin typeface="+mj-lt"/>
              </a:rPr>
              <a:t>By examining beliefs, assumptions, and opinions and weighing them against truth.</a:t>
            </a:r>
          </a:p>
          <a:p>
            <a:pPr eaLnBrk="1" hangingPunct="1">
              <a:lnSpc>
                <a:spcPct val="100000"/>
              </a:lnSpc>
              <a:buSzPct val="100000"/>
              <a:defRPr/>
            </a:pPr>
            <a:r>
              <a:rPr lang="en-US" dirty="0">
                <a:latin typeface="+mj-lt"/>
              </a:rPr>
              <a:t>By developing a “</a:t>
            </a:r>
            <a:r>
              <a:rPr lang="en-US" dirty="0" smtClean="0">
                <a:latin typeface="+mj-lt"/>
              </a:rPr>
              <a:t>thinker’s vocabulary”</a:t>
            </a:r>
            <a:endParaRPr lang="en-US" dirty="0">
              <a:latin typeface="+mj-lt"/>
            </a:endParaRPr>
          </a:p>
        </p:txBody>
      </p:sp>
      <p:sp>
        <p:nvSpPr>
          <p:cNvPr id="34820" name="Slide Number Placeholder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ED03476-E680-4432-B308-20DE40A0B271}" type="slidenum">
              <a:rPr lang="en-US" altLang="en-US" sz="1400"/>
              <a:pPr>
                <a:spcBef>
                  <a:spcPct val="0"/>
                </a:spcBef>
                <a:buFontTx/>
                <a:buNone/>
              </a:pPr>
              <a:t>16</a:t>
            </a:fld>
            <a:endParaRPr lang="en-US" altLang="en-US" sz="1400"/>
          </a:p>
        </p:txBody>
      </p:sp>
    </p:spTree>
    <p:custDataLst>
      <p:tags r:id="rId1"/>
    </p:custDataLst>
    <p:extLst>
      <p:ext uri="{BB962C8B-B14F-4D97-AF65-F5344CB8AC3E}">
        <p14:creationId xmlns:p14="http://schemas.microsoft.com/office/powerpoint/2010/main" val="298355130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96110E96-D427-8B4B-872E-3B5A6E7AFA2C}"/>
              </a:ext>
            </a:extLst>
          </p:cNvPr>
          <p:cNvSpPr>
            <a:spLocks noGrp="1" noChangeArrowheads="1"/>
          </p:cNvSpPr>
          <p:nvPr>
            <p:ph type="title"/>
          </p:nvPr>
        </p:nvSpPr>
        <p:spPr>
          <a:xfrm>
            <a:off x="533400" y="212724"/>
            <a:ext cx="6312568" cy="1279192"/>
          </a:xfrm>
        </p:spPr>
        <p:txBody>
          <a:bodyPr>
            <a:normAutofit/>
          </a:bodyPr>
          <a:lstStyle/>
          <a:p>
            <a:pPr eaLnBrk="1" hangingPunct="1">
              <a:defRPr/>
            </a:pPr>
            <a:r>
              <a:rPr lang="en-US" sz="3200" dirty="0">
                <a:solidFill>
                  <a:schemeClr val="accent6">
                    <a:lumMod val="75000"/>
                  </a:schemeClr>
                </a:solidFill>
              </a:rPr>
              <a:t>How Can One Become a Critical Thinker</a:t>
            </a:r>
            <a:r>
              <a:rPr lang="en-US" sz="3200" dirty="0" smtClean="0">
                <a:solidFill>
                  <a:schemeClr val="accent6">
                    <a:lumMod val="75000"/>
                  </a:schemeClr>
                </a:solidFill>
              </a:rPr>
              <a:t>? (part 2)</a:t>
            </a:r>
            <a:endParaRPr lang="en-US" sz="3200" dirty="0">
              <a:solidFill>
                <a:schemeClr val="accent6">
                  <a:lumMod val="75000"/>
                </a:schemeClr>
              </a:solidFill>
            </a:endParaRPr>
          </a:p>
        </p:txBody>
      </p:sp>
      <p:sp>
        <p:nvSpPr>
          <p:cNvPr id="12291" name="Rectangle 3">
            <a:extLst>
              <a:ext uri="{FF2B5EF4-FFF2-40B4-BE49-F238E27FC236}">
                <a16:creationId xmlns:a16="http://schemas.microsoft.com/office/drawing/2014/main" xmlns="" id="{18926FB5-C115-9E4D-8988-7ED754ED0589}"/>
              </a:ext>
            </a:extLst>
          </p:cNvPr>
          <p:cNvSpPr>
            <a:spLocks noGrp="1" noChangeArrowheads="1"/>
          </p:cNvSpPr>
          <p:nvPr>
            <p:ph sz="half" idx="1"/>
          </p:nvPr>
        </p:nvSpPr>
        <p:spPr>
          <a:xfrm>
            <a:off x="533400" y="1403685"/>
            <a:ext cx="7981950" cy="4864768"/>
          </a:xfrm>
        </p:spPr>
        <p:txBody>
          <a:bodyPr>
            <a:noAutofit/>
          </a:bodyPr>
          <a:lstStyle/>
          <a:p>
            <a:pPr>
              <a:lnSpc>
                <a:spcPct val="100000"/>
              </a:lnSpc>
              <a:buSzPct val="100000"/>
              <a:tabLst>
                <a:tab pos="901700" algn="l"/>
              </a:tabLst>
              <a:defRPr/>
            </a:pPr>
            <a:r>
              <a:rPr lang="en-US" dirty="0" smtClean="0"/>
              <a:t>By </a:t>
            </a:r>
            <a:r>
              <a:rPr lang="en-US" dirty="0"/>
              <a:t>listening carefully to others, thinking about what they say, and giving feedback</a:t>
            </a:r>
            <a:r>
              <a:rPr lang="en-US" dirty="0" smtClean="0"/>
              <a:t>;</a:t>
            </a:r>
            <a:endParaRPr lang="en-US" dirty="0"/>
          </a:p>
          <a:p>
            <a:pPr>
              <a:lnSpc>
                <a:spcPct val="100000"/>
              </a:lnSpc>
              <a:buSzPct val="100000"/>
              <a:tabLst>
                <a:tab pos="901700" algn="l"/>
              </a:tabLst>
              <a:defRPr/>
            </a:pPr>
            <a:r>
              <a:rPr lang="en-US" dirty="0"/>
              <a:t>By observing with an open mind</a:t>
            </a:r>
            <a:r>
              <a:rPr lang="en-US" dirty="0" smtClean="0"/>
              <a:t>;</a:t>
            </a:r>
            <a:endParaRPr lang="en-US" dirty="0"/>
          </a:p>
          <a:p>
            <a:pPr>
              <a:lnSpc>
                <a:spcPct val="100000"/>
              </a:lnSpc>
              <a:buSzPct val="100000"/>
              <a:tabLst>
                <a:tab pos="901700" algn="l"/>
              </a:tabLst>
              <a:defRPr/>
            </a:pPr>
            <a:r>
              <a:rPr lang="en-US" dirty="0"/>
              <a:t>By making assertions based on sound logic and solid evidence</a:t>
            </a:r>
            <a:r>
              <a:rPr lang="en-US" dirty="0" smtClean="0"/>
              <a:t>;</a:t>
            </a:r>
            <a:endParaRPr lang="en-US" dirty="0"/>
          </a:p>
          <a:p>
            <a:pPr>
              <a:lnSpc>
                <a:spcPct val="100000"/>
              </a:lnSpc>
              <a:buSzPct val="100000"/>
              <a:tabLst>
                <a:tab pos="901700" algn="l"/>
              </a:tabLst>
              <a:defRPr/>
            </a:pPr>
            <a:r>
              <a:rPr lang="en-US" dirty="0"/>
              <a:t>By sharing ideas with others</a:t>
            </a:r>
            <a:r>
              <a:rPr lang="en-US" dirty="0" smtClean="0"/>
              <a:t>;</a:t>
            </a:r>
            <a:endParaRPr lang="en-US" dirty="0"/>
          </a:p>
          <a:p>
            <a:pPr>
              <a:lnSpc>
                <a:spcPct val="100000"/>
              </a:lnSpc>
              <a:buSzPct val="100000"/>
              <a:tabLst>
                <a:tab pos="901700" algn="l"/>
              </a:tabLst>
              <a:defRPr/>
            </a:pPr>
            <a:r>
              <a:rPr lang="en-US" dirty="0"/>
              <a:t>By becoming an open-minded listener and reader</a:t>
            </a:r>
            <a:r>
              <a:rPr lang="en-US" dirty="0" smtClean="0"/>
              <a:t>;</a:t>
            </a:r>
            <a:endParaRPr lang="en-US" dirty="0"/>
          </a:p>
          <a:p>
            <a:pPr>
              <a:lnSpc>
                <a:spcPct val="100000"/>
              </a:lnSpc>
              <a:buSzPct val="100000"/>
              <a:tabLst>
                <a:tab pos="901700" algn="l"/>
              </a:tabLst>
              <a:defRPr/>
            </a:pPr>
            <a:r>
              <a:rPr lang="en-US" dirty="0"/>
              <a:t>By engaging in active reading and active listening</a:t>
            </a:r>
            <a:r>
              <a:rPr lang="en-US" dirty="0" smtClean="0"/>
              <a:t>!</a:t>
            </a:r>
            <a:endParaRPr lang="en-US" dirty="0"/>
          </a:p>
        </p:txBody>
      </p:sp>
      <p:sp>
        <p:nvSpPr>
          <p:cNvPr id="34820" name="Slide Number Placeholder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ED03476-E680-4432-B308-20DE40A0B271}" type="slidenum">
              <a:rPr lang="en-US" altLang="en-US" sz="1400"/>
              <a:pPr>
                <a:spcBef>
                  <a:spcPct val="0"/>
                </a:spcBef>
                <a:buFontTx/>
                <a:buNone/>
              </a:pPr>
              <a:t>17</a:t>
            </a:fld>
            <a:endParaRPr lang="en-US" altLang="en-US" sz="1400"/>
          </a:p>
        </p:txBody>
      </p:sp>
    </p:spTree>
    <p:custDataLst>
      <p:tags r:id="rId1"/>
    </p:custDataLst>
    <p:extLst>
      <p:ext uri="{BB962C8B-B14F-4D97-AF65-F5344CB8AC3E}">
        <p14:creationId xmlns:p14="http://schemas.microsoft.com/office/powerpoint/2010/main" val="42263827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a:xfrm>
            <a:off x="450850" y="218148"/>
            <a:ext cx="5925887" cy="966788"/>
          </a:xfrm>
        </p:spPr>
        <p:txBody>
          <a:bodyPr>
            <a:noAutofit/>
          </a:bodyPr>
          <a:lstStyle/>
          <a:p>
            <a:r>
              <a:rPr lang="en-AU" altLang="en-US" sz="3200" dirty="0" smtClean="0">
                <a:solidFill>
                  <a:schemeClr val="accent6">
                    <a:lumMod val="50000"/>
                  </a:schemeClr>
                </a:solidFill>
              </a:rPr>
              <a:t>Activity 1: </a:t>
            </a:r>
            <a:br>
              <a:rPr lang="en-AU" altLang="en-US" sz="3200" dirty="0" smtClean="0">
                <a:solidFill>
                  <a:schemeClr val="accent6">
                    <a:lumMod val="50000"/>
                  </a:schemeClr>
                </a:solidFill>
              </a:rPr>
            </a:br>
            <a:r>
              <a:rPr lang="en-AU" altLang="en-US" sz="3200" b="0" dirty="0" smtClean="0">
                <a:solidFill>
                  <a:schemeClr val="accent6">
                    <a:lumMod val="50000"/>
                  </a:schemeClr>
                </a:solidFill>
              </a:rPr>
              <a:t>What </a:t>
            </a:r>
            <a:r>
              <a:rPr lang="en-AU" altLang="en-US" sz="3200" b="0" dirty="0">
                <a:solidFill>
                  <a:schemeClr val="accent6">
                    <a:lumMod val="50000"/>
                  </a:schemeClr>
                </a:solidFill>
              </a:rPr>
              <a:t>is Critical Thinking?</a:t>
            </a:r>
          </a:p>
        </p:txBody>
      </p:sp>
      <p:sp>
        <p:nvSpPr>
          <p:cNvPr id="12291" name="Rectangle 7"/>
          <p:cNvSpPr>
            <a:spLocks noGrp="1" noChangeArrowheads="1"/>
          </p:cNvSpPr>
          <p:nvPr>
            <p:ph idx="1"/>
          </p:nvPr>
        </p:nvSpPr>
        <p:spPr>
          <a:xfrm>
            <a:off x="457200" y="1371599"/>
            <a:ext cx="8358188" cy="5013409"/>
          </a:xfrm>
        </p:spPr>
        <p:txBody>
          <a:bodyPr>
            <a:noAutofit/>
          </a:bodyPr>
          <a:lstStyle/>
          <a:p>
            <a:pPr>
              <a:buNone/>
            </a:pPr>
            <a:r>
              <a:rPr lang="en-US" altLang="en-US" sz="3200" b="1" i="1" dirty="0">
                <a:cs typeface="Times New Roman" panose="02020603050405020304" pitchFamily="18" charset="0"/>
              </a:rPr>
              <a:t>To be clear in writing:</a:t>
            </a:r>
          </a:p>
          <a:p>
            <a:pPr marL="800100" lvl="1" indent="-457200">
              <a:buFont typeface="+mj-lt"/>
              <a:buAutoNum type="arabicPeriod"/>
            </a:pPr>
            <a:r>
              <a:rPr lang="en-US" altLang="en-US" sz="2800" dirty="0" smtClean="0">
                <a:cs typeface="Times New Roman" panose="02020603050405020304" pitchFamily="18" charset="0"/>
              </a:rPr>
              <a:t>State</a:t>
            </a:r>
          </a:p>
          <a:p>
            <a:pPr marL="800100" lvl="1" indent="-457200">
              <a:buFont typeface="+mj-lt"/>
              <a:buAutoNum type="arabicPeriod"/>
            </a:pPr>
            <a:r>
              <a:rPr lang="en-US" altLang="en-US" sz="2800" dirty="0" smtClean="0">
                <a:cs typeface="Times New Roman" panose="02020603050405020304" pitchFamily="18" charset="0"/>
              </a:rPr>
              <a:t>Elaborate (in other words…)</a:t>
            </a:r>
          </a:p>
          <a:p>
            <a:pPr marL="800100" lvl="1" indent="-457200">
              <a:buFont typeface="+mj-lt"/>
              <a:buAutoNum type="arabicPeriod"/>
            </a:pPr>
            <a:r>
              <a:rPr lang="en-US" altLang="en-US" sz="2800" dirty="0" smtClean="0">
                <a:cs typeface="Times New Roman" panose="02020603050405020304" pitchFamily="18" charset="0"/>
              </a:rPr>
              <a:t>Exemplify and/or illustrate</a:t>
            </a:r>
          </a:p>
          <a:p>
            <a:pPr>
              <a:buNone/>
            </a:pPr>
            <a:endParaRPr lang="en-US" altLang="en-US" sz="2400" dirty="0">
              <a:cs typeface="Times New Roman" panose="02020603050405020304" pitchFamily="18" charset="0"/>
            </a:endParaRPr>
          </a:p>
          <a:p>
            <a:pPr marL="0" indent="0">
              <a:buNone/>
            </a:pPr>
            <a:r>
              <a:rPr lang="en-US" altLang="en-US" sz="2800" b="1" i="1" dirty="0">
                <a:cs typeface="Times New Roman" panose="02020603050405020304" pitchFamily="18" charset="0"/>
              </a:rPr>
              <a:t>Write out the most important thing you know about critical thinking, in this form</a:t>
            </a:r>
            <a:r>
              <a:rPr lang="en-US" altLang="en-US" sz="2800" b="1" i="1" dirty="0" smtClean="0">
                <a:cs typeface="Times New Roman" panose="02020603050405020304" pitchFamily="18" charset="0"/>
              </a:rPr>
              <a:t>:</a:t>
            </a:r>
            <a:endParaRPr lang="en-US" altLang="en-US" sz="2800" dirty="0">
              <a:cs typeface="Times New Roman" panose="02020603050405020304" pitchFamily="18" charset="0"/>
            </a:endParaRPr>
          </a:p>
          <a:p>
            <a:pPr marL="800100" lvl="1" indent="-457200">
              <a:buFont typeface="+mj-lt"/>
              <a:buAutoNum type="arabicPeriod"/>
            </a:pPr>
            <a:r>
              <a:rPr lang="en-US" altLang="en-US" sz="2800" dirty="0" smtClean="0">
                <a:cs typeface="Times New Roman" panose="02020603050405020304" pitchFamily="18" charset="0"/>
              </a:rPr>
              <a:t>Critical </a:t>
            </a:r>
            <a:r>
              <a:rPr lang="en-US" altLang="en-US" sz="2800" dirty="0">
                <a:cs typeface="Times New Roman" panose="02020603050405020304" pitchFamily="18" charset="0"/>
              </a:rPr>
              <a:t>thinking is …..</a:t>
            </a:r>
          </a:p>
          <a:p>
            <a:pPr marL="800100" lvl="1" indent="-457200">
              <a:buFont typeface="+mj-lt"/>
              <a:buAutoNum type="arabicPeriod"/>
            </a:pPr>
            <a:r>
              <a:rPr lang="en-US" altLang="en-US" sz="2800" dirty="0" smtClean="0">
                <a:cs typeface="Times New Roman" panose="02020603050405020304" pitchFamily="18" charset="0"/>
              </a:rPr>
              <a:t>In </a:t>
            </a:r>
            <a:r>
              <a:rPr lang="en-US" altLang="en-US" sz="2800" dirty="0">
                <a:cs typeface="Times New Roman" panose="02020603050405020304" pitchFamily="18" charset="0"/>
              </a:rPr>
              <a:t>other words…</a:t>
            </a:r>
          </a:p>
          <a:p>
            <a:pPr marL="800100" lvl="1" indent="-457200">
              <a:buFont typeface="+mj-lt"/>
              <a:buAutoNum type="arabicPeriod"/>
            </a:pPr>
            <a:r>
              <a:rPr lang="en-US" altLang="en-US" sz="2800" dirty="0" smtClean="0">
                <a:cs typeface="Times New Roman" panose="02020603050405020304" pitchFamily="18" charset="0"/>
              </a:rPr>
              <a:t>For </a:t>
            </a:r>
            <a:r>
              <a:rPr lang="en-US" altLang="en-US" sz="2800" dirty="0">
                <a:cs typeface="Times New Roman" panose="02020603050405020304" pitchFamily="18" charset="0"/>
              </a:rPr>
              <a:t>example of…</a:t>
            </a:r>
          </a:p>
        </p:txBody>
      </p:sp>
    </p:spTree>
    <p:custDataLst>
      <p:tags r:id="rId1"/>
    </p:custDataLst>
    <p:extLst>
      <p:ext uri="{BB962C8B-B14F-4D97-AF65-F5344CB8AC3E}">
        <p14:creationId xmlns:p14="http://schemas.microsoft.com/office/powerpoint/2010/main" val="3377573188"/>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3"/>
          <p:cNvSpPr>
            <a:spLocks noGrp="1" noChangeArrowheads="1"/>
          </p:cNvSpPr>
          <p:nvPr>
            <p:ph type="body" idx="1"/>
          </p:nvPr>
        </p:nvSpPr>
        <p:spPr>
          <a:xfrm>
            <a:off x="609600" y="1491917"/>
            <a:ext cx="8197516" cy="3705726"/>
          </a:xfrm>
        </p:spPr>
        <p:txBody>
          <a:bodyPr numCol="2">
            <a:normAutofit fontScale="77500" lnSpcReduction="20000"/>
          </a:bodyPr>
          <a:lstStyle/>
          <a:p>
            <a:pPr>
              <a:lnSpc>
                <a:spcPct val="100000"/>
              </a:lnSpc>
            </a:pPr>
            <a:r>
              <a:rPr lang="en-US" altLang="en-US" sz="3800" dirty="0" smtClean="0">
                <a:cs typeface="Times New Roman" panose="02020603050405020304" pitchFamily="18" charset="0"/>
              </a:rPr>
              <a:t>What there is</a:t>
            </a:r>
          </a:p>
          <a:p>
            <a:pPr>
              <a:lnSpc>
                <a:spcPct val="100000"/>
              </a:lnSpc>
            </a:pPr>
            <a:r>
              <a:rPr lang="en-US" altLang="en-US" sz="3800" dirty="0" smtClean="0">
                <a:cs typeface="Times New Roman" panose="02020603050405020304" pitchFamily="18" charset="0"/>
              </a:rPr>
              <a:t>What is happening</a:t>
            </a:r>
          </a:p>
          <a:p>
            <a:pPr>
              <a:lnSpc>
                <a:spcPct val="100000"/>
              </a:lnSpc>
            </a:pPr>
            <a:r>
              <a:rPr lang="en-US" altLang="en-US" sz="3800" dirty="0" smtClean="0">
                <a:cs typeface="Times New Roman" panose="02020603050405020304" pitchFamily="18" charset="0"/>
              </a:rPr>
              <a:t>What our problems are</a:t>
            </a:r>
          </a:p>
          <a:p>
            <a:pPr>
              <a:lnSpc>
                <a:spcPct val="100000"/>
              </a:lnSpc>
            </a:pPr>
            <a:r>
              <a:rPr lang="en-US" altLang="en-US" sz="3800" dirty="0" smtClean="0">
                <a:cs typeface="Times New Roman" panose="02020603050405020304" pitchFamily="18" charset="0"/>
              </a:rPr>
              <a:t>What our options are</a:t>
            </a:r>
          </a:p>
          <a:p>
            <a:pPr>
              <a:lnSpc>
                <a:spcPct val="100000"/>
              </a:lnSpc>
            </a:pPr>
            <a:r>
              <a:rPr lang="en-US" altLang="en-US" sz="3800" dirty="0" smtClean="0">
                <a:cs typeface="Times New Roman" panose="02020603050405020304" pitchFamily="18" charset="0"/>
              </a:rPr>
              <a:t>What threatens us</a:t>
            </a:r>
          </a:p>
          <a:p>
            <a:pPr>
              <a:lnSpc>
                <a:spcPct val="100000"/>
              </a:lnSpc>
            </a:pPr>
            <a:r>
              <a:rPr lang="en-US" altLang="en-US" sz="3800" dirty="0" smtClean="0">
                <a:cs typeface="Times New Roman" panose="02020603050405020304" pitchFamily="18" charset="0"/>
              </a:rPr>
              <a:t>What is important</a:t>
            </a:r>
          </a:p>
          <a:p>
            <a:pPr>
              <a:lnSpc>
                <a:spcPct val="100000"/>
              </a:lnSpc>
            </a:pPr>
            <a:endParaRPr lang="en-US" altLang="en-US" sz="3800" dirty="0">
              <a:cs typeface="Times New Roman" panose="02020603050405020304" pitchFamily="18" charset="0"/>
            </a:endParaRPr>
          </a:p>
          <a:p>
            <a:pPr>
              <a:lnSpc>
                <a:spcPct val="100000"/>
              </a:lnSpc>
            </a:pPr>
            <a:endParaRPr lang="en-US" altLang="en-US" sz="3800" dirty="0" smtClean="0">
              <a:cs typeface="Times New Roman" panose="02020603050405020304" pitchFamily="18" charset="0"/>
            </a:endParaRPr>
          </a:p>
          <a:p>
            <a:pPr>
              <a:lnSpc>
                <a:spcPct val="100000"/>
              </a:lnSpc>
            </a:pPr>
            <a:r>
              <a:rPr lang="en-US" altLang="en-US" sz="3800" dirty="0" smtClean="0">
                <a:cs typeface="Times New Roman" panose="02020603050405020304" pitchFamily="18" charset="0"/>
              </a:rPr>
              <a:t>What is unimportant</a:t>
            </a:r>
          </a:p>
          <a:p>
            <a:pPr>
              <a:lnSpc>
                <a:spcPct val="100000"/>
              </a:lnSpc>
            </a:pPr>
            <a:r>
              <a:rPr lang="en-US" altLang="en-US" sz="3800" dirty="0" smtClean="0">
                <a:cs typeface="Times New Roman" panose="02020603050405020304" pitchFamily="18" charset="0"/>
              </a:rPr>
              <a:t>Who our friends are</a:t>
            </a:r>
          </a:p>
          <a:p>
            <a:pPr>
              <a:lnSpc>
                <a:spcPct val="100000"/>
              </a:lnSpc>
            </a:pPr>
            <a:r>
              <a:rPr lang="en-US" altLang="en-US" sz="3800" dirty="0" smtClean="0">
                <a:cs typeface="Times New Roman" panose="02020603050405020304" pitchFamily="18" charset="0"/>
              </a:rPr>
              <a:t>Who our enemies are</a:t>
            </a:r>
          </a:p>
          <a:p>
            <a:pPr>
              <a:lnSpc>
                <a:spcPct val="100000"/>
              </a:lnSpc>
            </a:pPr>
            <a:r>
              <a:rPr lang="en-US" altLang="en-US" sz="3800" dirty="0" smtClean="0">
                <a:cs typeface="Times New Roman" panose="02020603050405020304" pitchFamily="18" charset="0"/>
              </a:rPr>
              <a:t>What our “history” is</a:t>
            </a:r>
          </a:p>
          <a:p>
            <a:pPr>
              <a:lnSpc>
                <a:spcPct val="100000"/>
              </a:lnSpc>
            </a:pPr>
            <a:r>
              <a:rPr lang="en-US" altLang="en-US" sz="3800" dirty="0" smtClean="0">
                <a:cs typeface="Times New Roman" panose="02020603050405020304" pitchFamily="18" charset="0"/>
              </a:rPr>
              <a:t>Who we are</a:t>
            </a:r>
          </a:p>
          <a:p>
            <a:pPr>
              <a:lnSpc>
                <a:spcPct val="100000"/>
              </a:lnSpc>
            </a:pPr>
            <a:r>
              <a:rPr lang="en-US" altLang="en-US" sz="3800" dirty="0" smtClean="0">
                <a:cs typeface="Times New Roman" panose="02020603050405020304" pitchFamily="18" charset="0"/>
              </a:rPr>
              <a:t>Who loves us</a:t>
            </a:r>
          </a:p>
          <a:p>
            <a:pPr eaLnBrk="1" hangingPunct="1">
              <a:lnSpc>
                <a:spcPct val="90000"/>
              </a:lnSpc>
            </a:pPr>
            <a:endParaRPr lang="en-US" altLang="en-US" sz="2400" dirty="0" smtClean="0">
              <a:cs typeface="Times New Roman" panose="02020603050405020304" pitchFamily="18" charset="0"/>
            </a:endParaRPr>
          </a:p>
          <a:p>
            <a:pPr eaLnBrk="1" hangingPunct="1">
              <a:lnSpc>
                <a:spcPct val="90000"/>
              </a:lnSpc>
            </a:pPr>
            <a:endParaRPr lang="en-US" altLang="en-US" sz="2400" dirty="0" smtClean="0"/>
          </a:p>
        </p:txBody>
      </p:sp>
      <p:sp>
        <p:nvSpPr>
          <p:cNvPr id="10242" name="Rectangle 4"/>
          <p:cNvSpPr>
            <a:spLocks noChangeArrowheads="1"/>
          </p:cNvSpPr>
          <p:nvPr/>
        </p:nvSpPr>
        <p:spPr bwMode="auto">
          <a:xfrm>
            <a:off x="609600" y="609600"/>
            <a:ext cx="4495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Clr>
                <a:schemeClr val="accent1"/>
              </a:buClr>
            </a:pPr>
            <a:r>
              <a:rPr lang="en-US" altLang="en-US" sz="4000" b="1" dirty="0">
                <a:solidFill>
                  <a:schemeClr val="accent6">
                    <a:lumMod val="75000"/>
                  </a:schemeClr>
                </a:solidFill>
                <a:latin typeface="+mn-lt"/>
                <a:cs typeface="Times New Roman" panose="02020603050405020304" pitchFamily="18" charset="0"/>
              </a:rPr>
              <a:t>Thinking tells us: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580" t="6726" r="16198"/>
          <a:stretch/>
        </p:blipFill>
        <p:spPr>
          <a:xfrm>
            <a:off x="6542192" y="4497488"/>
            <a:ext cx="2264924" cy="1872282"/>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09600" y="4693604"/>
            <a:ext cx="5460124" cy="954107"/>
          </a:xfrm>
          <a:prstGeom prst="rect">
            <a:avLst/>
          </a:prstGeom>
          <a:noFill/>
        </p:spPr>
        <p:txBody>
          <a:bodyPr wrap="square" rtlCol="0">
            <a:spAutoFit/>
          </a:bodyPr>
          <a:lstStyle/>
          <a:p>
            <a:r>
              <a:rPr lang="en-AU" sz="2800" dirty="0" smtClean="0"/>
              <a:t>Thinking fast </a:t>
            </a:r>
            <a:r>
              <a:rPr lang="en-AU" sz="2800" dirty="0"/>
              <a:t>and slow: </a:t>
            </a:r>
            <a:r>
              <a:rPr lang="en-AU" sz="2800" dirty="0">
                <a:hlinkClick r:id="rId4"/>
              </a:rPr>
              <a:t>https://</a:t>
            </a:r>
            <a:r>
              <a:rPr lang="en-AU" sz="2800" dirty="0" smtClean="0">
                <a:hlinkClick r:id="rId4"/>
              </a:rPr>
              <a:t>youtu.be/uqXVAo7dVRU</a:t>
            </a:r>
            <a:r>
              <a:rPr lang="en-AU" sz="2800" dirty="0" smtClean="0"/>
              <a:t> </a:t>
            </a:r>
            <a:endParaRPr lang="en-AU" sz="2800" dirty="0"/>
          </a:p>
        </p:txBody>
      </p:sp>
    </p:spTree>
    <p:custDataLst>
      <p:tags r:id="rId1"/>
    </p:custDataLst>
    <p:extLst>
      <p:ext uri="{BB962C8B-B14F-4D97-AF65-F5344CB8AC3E}">
        <p14:creationId xmlns:p14="http://schemas.microsoft.com/office/powerpoint/2010/main" val="214146502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8A05283-817A-6343-923F-C2EA96E07A58}"/>
              </a:ext>
            </a:extLst>
          </p:cNvPr>
          <p:cNvSpPr>
            <a:spLocks noGrp="1"/>
          </p:cNvSpPr>
          <p:nvPr>
            <p:ph type="title"/>
          </p:nvPr>
        </p:nvSpPr>
        <p:spPr>
          <a:xfrm>
            <a:off x="628650" y="965954"/>
            <a:ext cx="6943725" cy="606424"/>
          </a:xfrm>
        </p:spPr>
        <p:txBody>
          <a:bodyPr>
            <a:noAutofit/>
          </a:bodyPr>
          <a:lstStyle/>
          <a:p>
            <a:r>
              <a:rPr lang="en-AU" sz="4400" b="1" dirty="0">
                <a:solidFill>
                  <a:schemeClr val="accent5"/>
                </a:solidFill>
              </a:rPr>
              <a:t>Outline for today</a:t>
            </a:r>
          </a:p>
        </p:txBody>
      </p:sp>
      <p:sp>
        <p:nvSpPr>
          <p:cNvPr id="7" name="Content Placeholder 6">
            <a:extLst>
              <a:ext uri="{FF2B5EF4-FFF2-40B4-BE49-F238E27FC236}">
                <a16:creationId xmlns:a16="http://schemas.microsoft.com/office/drawing/2014/main" xmlns="" id="{351D4703-FC08-3B47-94FC-9EFAA7D37FBD}"/>
              </a:ext>
            </a:extLst>
          </p:cNvPr>
          <p:cNvSpPr>
            <a:spLocks noGrp="1"/>
          </p:cNvSpPr>
          <p:nvPr>
            <p:ph sz="quarter" idx="12"/>
          </p:nvPr>
        </p:nvSpPr>
        <p:spPr>
          <a:xfrm>
            <a:off x="628649" y="1949116"/>
            <a:ext cx="7745329" cy="4465972"/>
          </a:xfrm>
        </p:spPr>
        <p:txBody>
          <a:bodyPr>
            <a:noAutofit/>
          </a:bodyPr>
          <a:lstStyle/>
          <a:p>
            <a:r>
              <a:rPr lang="en-AU" sz="3600" dirty="0" smtClean="0"/>
              <a:t>What is critical thinking</a:t>
            </a:r>
            <a:endParaRPr lang="en-AU" sz="3600" dirty="0"/>
          </a:p>
          <a:p>
            <a:r>
              <a:rPr lang="en-AU" sz="3600" dirty="0" smtClean="0"/>
              <a:t>Benefits of critical thinking</a:t>
            </a:r>
          </a:p>
          <a:p>
            <a:r>
              <a:rPr lang="en-US" sz="3600" dirty="0" smtClean="0"/>
              <a:t>Exploring critical thinking</a:t>
            </a:r>
          </a:p>
          <a:p>
            <a:r>
              <a:rPr lang="en-US" sz="3600" dirty="0" smtClean="0"/>
              <a:t>Blooms Taxonomy</a:t>
            </a:r>
          </a:p>
          <a:p>
            <a:r>
              <a:rPr lang="en-US" sz="3600" dirty="0" smtClean="0"/>
              <a:t>Becoming a critical thinker</a:t>
            </a:r>
            <a:endParaRPr lang="en-AU" sz="3600" dirty="0"/>
          </a:p>
          <a:p>
            <a:r>
              <a:rPr lang="en-AU" sz="3600" dirty="0" smtClean="0"/>
              <a:t>Green and Red thinking</a:t>
            </a:r>
          </a:p>
          <a:p>
            <a:r>
              <a:rPr lang="en-US" sz="3600" dirty="0" smtClean="0"/>
              <a:t>Activity</a:t>
            </a:r>
            <a:endParaRPr lang="en-AU" sz="3600" dirty="0"/>
          </a:p>
          <a:p>
            <a:endParaRPr lang="en-AU" sz="3300" dirty="0"/>
          </a:p>
        </p:txBody>
      </p:sp>
    </p:spTree>
    <p:custDataLst>
      <p:tags r:id="rId1"/>
    </p:custDataLst>
    <p:extLst>
      <p:ext uri="{BB962C8B-B14F-4D97-AF65-F5344CB8AC3E}">
        <p14:creationId xmlns:p14="http://schemas.microsoft.com/office/powerpoint/2010/main" val="1140869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601579" y="589296"/>
            <a:ext cx="8235950" cy="966788"/>
          </a:xfrm>
        </p:spPr>
        <p:txBody>
          <a:bodyPr>
            <a:normAutofit fontScale="90000"/>
          </a:bodyPr>
          <a:lstStyle/>
          <a:p>
            <a:pPr eaLnBrk="1" hangingPunct="1"/>
            <a:r>
              <a:rPr lang="en-US" altLang="en-US" sz="4400" b="1" dirty="0" smtClean="0">
                <a:solidFill>
                  <a:schemeClr val="accent6">
                    <a:lumMod val="75000"/>
                  </a:schemeClr>
                </a:solidFill>
                <a:cs typeface="Times New Roman" panose="02020603050405020304" pitchFamily="18" charset="0"/>
              </a:rPr>
              <a:t>Thinking determines:</a:t>
            </a:r>
            <a:r>
              <a:rPr lang="en-US" altLang="en-US" dirty="0" smtClean="0">
                <a:cs typeface="Times New Roman" panose="02020603050405020304" pitchFamily="18" charset="0"/>
              </a:rPr>
              <a:t/>
            </a:r>
            <a:br>
              <a:rPr lang="en-US" altLang="en-US" dirty="0" smtClean="0">
                <a:cs typeface="Times New Roman" panose="02020603050405020304" pitchFamily="18" charset="0"/>
              </a:rPr>
            </a:br>
            <a:endParaRPr lang="en-US" altLang="en-US" dirty="0" smtClean="0">
              <a:cs typeface="Times New Roman" panose="02020603050405020304" pitchFamily="18" charset="0"/>
            </a:endParaRPr>
          </a:p>
        </p:txBody>
      </p:sp>
      <p:sp>
        <p:nvSpPr>
          <p:cNvPr id="11266" name="Rectangle 3"/>
          <p:cNvSpPr>
            <a:spLocks noGrp="1" noChangeArrowheads="1"/>
          </p:cNvSpPr>
          <p:nvPr>
            <p:ph type="body" idx="1"/>
          </p:nvPr>
        </p:nvSpPr>
        <p:spPr>
          <a:xfrm>
            <a:off x="601579" y="1387642"/>
            <a:ext cx="7772400" cy="3400926"/>
          </a:xfrm>
        </p:spPr>
        <p:txBody>
          <a:bodyPr>
            <a:normAutofit fontScale="70000" lnSpcReduction="20000"/>
          </a:bodyPr>
          <a:lstStyle/>
          <a:p>
            <a:pPr>
              <a:lnSpc>
                <a:spcPct val="100000"/>
              </a:lnSpc>
            </a:pPr>
            <a:r>
              <a:rPr lang="en-US" altLang="en-US" sz="3100" dirty="0" smtClean="0">
                <a:cs typeface="Times New Roman" panose="02020603050405020304" pitchFamily="18" charset="0"/>
              </a:rPr>
              <a:t>What we learn</a:t>
            </a:r>
          </a:p>
          <a:p>
            <a:pPr>
              <a:lnSpc>
                <a:spcPct val="100000"/>
              </a:lnSpc>
            </a:pPr>
            <a:r>
              <a:rPr lang="en-US" altLang="en-US" sz="3100" dirty="0" smtClean="0">
                <a:cs typeface="Times New Roman" panose="02020603050405020304" pitchFamily="18" charset="0"/>
              </a:rPr>
              <a:t>How we learn</a:t>
            </a:r>
          </a:p>
          <a:p>
            <a:pPr>
              <a:lnSpc>
                <a:spcPct val="100000"/>
              </a:lnSpc>
            </a:pPr>
            <a:r>
              <a:rPr lang="en-US" altLang="en-US" sz="3100" dirty="0" smtClean="0">
                <a:cs typeface="Times New Roman" panose="02020603050405020304" pitchFamily="18" charset="0"/>
              </a:rPr>
              <a:t>What we think is important to learn</a:t>
            </a:r>
          </a:p>
          <a:p>
            <a:pPr>
              <a:lnSpc>
                <a:spcPct val="100000"/>
              </a:lnSpc>
            </a:pPr>
            <a:r>
              <a:rPr lang="en-US" altLang="en-US" sz="3100" dirty="0" smtClean="0">
                <a:cs typeface="Times New Roman" panose="02020603050405020304" pitchFamily="18" charset="0"/>
              </a:rPr>
              <a:t>What effort we should expend</a:t>
            </a:r>
          </a:p>
          <a:p>
            <a:pPr>
              <a:lnSpc>
                <a:spcPct val="100000"/>
              </a:lnSpc>
            </a:pPr>
            <a:r>
              <a:rPr lang="en-US" altLang="en-US" sz="3100" dirty="0" smtClean="0">
                <a:cs typeface="Times New Roman" panose="02020603050405020304" pitchFamily="18" charset="0"/>
              </a:rPr>
              <a:t>What we think is true</a:t>
            </a:r>
          </a:p>
          <a:p>
            <a:pPr>
              <a:lnSpc>
                <a:spcPct val="100000"/>
              </a:lnSpc>
            </a:pPr>
            <a:r>
              <a:rPr lang="en-US" altLang="en-US" sz="3100" dirty="0" smtClean="0">
                <a:cs typeface="Times New Roman" panose="02020603050405020304" pitchFamily="18" charset="0"/>
              </a:rPr>
              <a:t>What we think is false</a:t>
            </a:r>
          </a:p>
          <a:p>
            <a:pPr>
              <a:lnSpc>
                <a:spcPct val="100000"/>
              </a:lnSpc>
            </a:pPr>
            <a:r>
              <a:rPr lang="en-US" altLang="en-US" sz="3100" dirty="0" smtClean="0">
                <a:cs typeface="Times New Roman" panose="02020603050405020304" pitchFamily="18" charset="0"/>
              </a:rPr>
              <a:t>How things should be viewed</a:t>
            </a:r>
          </a:p>
          <a:p>
            <a:pPr>
              <a:lnSpc>
                <a:spcPct val="100000"/>
              </a:lnSpc>
            </a:pPr>
            <a:r>
              <a:rPr lang="en-US" altLang="en-US" sz="3100" dirty="0" smtClean="0">
                <a:cs typeface="Times New Roman" panose="02020603050405020304" pitchFamily="18" charset="0"/>
              </a:rPr>
              <a:t>Whether our learning is of high or low quality</a:t>
            </a:r>
          </a:p>
          <a:p>
            <a:pPr>
              <a:lnSpc>
                <a:spcPct val="100000"/>
              </a:lnSpc>
            </a:pPr>
            <a:r>
              <a:rPr lang="en-US" altLang="en-US" sz="3100" dirty="0" smtClean="0">
                <a:cs typeface="Times New Roman" panose="02020603050405020304" pitchFamily="18" charset="0"/>
              </a:rPr>
              <a:t>Whether our learning is deep or superficial</a:t>
            </a:r>
          </a:p>
          <a:p>
            <a:pPr eaLnBrk="1" hangingPunct="1">
              <a:lnSpc>
                <a:spcPct val="90000"/>
              </a:lnSpc>
            </a:pPr>
            <a:endParaRPr lang="en-US" altLang="en-US" sz="28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829" y="4982076"/>
            <a:ext cx="2933700" cy="15621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75934412"/>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p:cNvSpPr/>
          <p:nvPr/>
        </p:nvSpPr>
        <p:spPr>
          <a:xfrm>
            <a:off x="1302585" y="1750595"/>
            <a:ext cx="6833937" cy="1852864"/>
          </a:xfrm>
          <a:prstGeom prst="parallelogram">
            <a:avLst/>
          </a:prstGeom>
          <a:solidFill>
            <a:srgbClr val="FF3300">
              <a:alpha val="47059"/>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65" name="Rectangle 2"/>
          <p:cNvSpPr>
            <a:spLocks noGrp="1" noChangeArrowheads="1"/>
          </p:cNvSpPr>
          <p:nvPr>
            <p:ph type="title"/>
          </p:nvPr>
        </p:nvSpPr>
        <p:spPr>
          <a:xfrm>
            <a:off x="601579" y="589296"/>
            <a:ext cx="8235950" cy="966788"/>
          </a:xfrm>
        </p:spPr>
        <p:txBody>
          <a:bodyPr>
            <a:normAutofit/>
          </a:bodyPr>
          <a:lstStyle/>
          <a:p>
            <a:pPr eaLnBrk="1" hangingPunct="1"/>
            <a:r>
              <a:rPr lang="en-US" altLang="en-US" sz="4400" b="1" dirty="0" smtClean="0">
                <a:solidFill>
                  <a:schemeClr val="accent6">
                    <a:lumMod val="75000"/>
                  </a:schemeClr>
                </a:solidFill>
                <a:cs typeface="Times New Roman" panose="02020603050405020304" pitchFamily="18" charset="0"/>
              </a:rPr>
              <a:t>Green &amp; </a:t>
            </a:r>
            <a:r>
              <a:rPr lang="en-US" altLang="en-US" sz="4400" b="1" dirty="0" smtClean="0">
                <a:solidFill>
                  <a:srgbClr val="FF0000"/>
                </a:solidFill>
                <a:cs typeface="Times New Roman" panose="02020603050405020304" pitchFamily="18" charset="0"/>
              </a:rPr>
              <a:t>Red </a:t>
            </a:r>
            <a:r>
              <a:rPr lang="en-US" altLang="en-US" sz="4400" b="1" dirty="0" smtClean="0">
                <a:solidFill>
                  <a:schemeClr val="accent6">
                    <a:lumMod val="75000"/>
                  </a:schemeClr>
                </a:solidFill>
                <a:cs typeface="Times New Roman" panose="02020603050405020304" pitchFamily="18" charset="0"/>
              </a:rPr>
              <a:t>Thinking </a:t>
            </a:r>
            <a:endParaRPr lang="en-US" altLang="en-US" dirty="0" smtClean="0">
              <a:cs typeface="Times New Roman" panose="02020603050405020304" pitchFamily="18" charset="0"/>
            </a:endParaRPr>
          </a:p>
        </p:txBody>
      </p:sp>
      <p:sp>
        <p:nvSpPr>
          <p:cNvPr id="11266" name="Rectangle 3"/>
          <p:cNvSpPr>
            <a:spLocks noGrp="1" noChangeArrowheads="1"/>
          </p:cNvSpPr>
          <p:nvPr>
            <p:ph type="body" idx="1"/>
          </p:nvPr>
        </p:nvSpPr>
        <p:spPr>
          <a:xfrm>
            <a:off x="1792707" y="1879936"/>
            <a:ext cx="6148136" cy="1852864"/>
          </a:xfrm>
        </p:spPr>
        <p:txBody>
          <a:bodyPr>
            <a:normAutofit fontScale="92500" lnSpcReduction="20000"/>
          </a:bodyPr>
          <a:lstStyle/>
          <a:p>
            <a:pPr marL="0" indent="0">
              <a:lnSpc>
                <a:spcPct val="100000"/>
              </a:lnSpc>
              <a:buNone/>
            </a:pPr>
            <a:r>
              <a:rPr lang="en-US" altLang="en-US" sz="3100" b="1" dirty="0" smtClean="0">
                <a:ln w="6600">
                  <a:solidFill>
                    <a:schemeClr val="accent2">
                      <a:lumMod val="50000"/>
                    </a:schemeClr>
                  </a:solidFill>
                  <a:prstDash val="solid"/>
                </a:ln>
                <a:solidFill>
                  <a:srgbClr val="FF0000"/>
                </a:solidFill>
                <a:effectLst>
                  <a:outerShdw dist="38100" dir="2700000" algn="tl" rotWithShape="0">
                    <a:schemeClr val="accent2"/>
                  </a:outerShdw>
                </a:effectLst>
                <a:cs typeface="Times New Roman" panose="02020603050405020304" pitchFamily="18" charset="0"/>
              </a:rPr>
              <a:t>Red Thinking </a:t>
            </a:r>
          </a:p>
          <a:p>
            <a:pPr>
              <a:lnSpc>
                <a:spcPct val="100000"/>
              </a:lnSpc>
            </a:pPr>
            <a:r>
              <a:rPr lang="en-US" altLang="en-US" sz="3100" dirty="0" smtClean="0">
                <a:ln w="6600">
                  <a:solidFill>
                    <a:schemeClr val="accent2">
                      <a:lumMod val="50000"/>
                    </a:schemeClr>
                  </a:solidFill>
                  <a:prstDash val="solid"/>
                </a:ln>
                <a:solidFill>
                  <a:srgbClr val="FF0000"/>
                </a:solidFill>
                <a:effectLst>
                  <a:outerShdw dist="38100" dir="2700000" algn="tl" rotWithShape="0">
                    <a:schemeClr val="accent2"/>
                  </a:outerShdw>
                </a:effectLst>
                <a:cs typeface="Times New Roman" panose="02020603050405020304" pitchFamily="18" charset="0"/>
              </a:rPr>
              <a:t>Higher order executive functioning </a:t>
            </a:r>
          </a:p>
          <a:p>
            <a:pPr>
              <a:lnSpc>
                <a:spcPct val="100000"/>
              </a:lnSpc>
            </a:pPr>
            <a:r>
              <a:rPr lang="en-US" altLang="en-US" sz="3100" dirty="0" smtClean="0">
                <a:ln w="6600">
                  <a:solidFill>
                    <a:schemeClr val="accent2">
                      <a:lumMod val="50000"/>
                    </a:schemeClr>
                  </a:solidFill>
                  <a:prstDash val="solid"/>
                </a:ln>
                <a:solidFill>
                  <a:srgbClr val="FF0000"/>
                </a:solidFill>
                <a:effectLst>
                  <a:outerShdw dist="38100" dir="2700000" algn="tl" rotWithShape="0">
                    <a:schemeClr val="accent2"/>
                  </a:outerShdw>
                </a:effectLst>
                <a:cs typeface="Times New Roman" panose="02020603050405020304" pitchFamily="18" charset="0"/>
              </a:rPr>
              <a:t>Thinking that analyses, assesses and improves Green Thinking</a:t>
            </a:r>
          </a:p>
          <a:p>
            <a:pPr eaLnBrk="1" hangingPunct="1">
              <a:lnSpc>
                <a:spcPct val="90000"/>
              </a:lnSpc>
            </a:pPr>
            <a:endParaRPr lang="en-US" altLang="en-US" sz="2800" b="1" dirty="0" smtClean="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Parallelogram 5"/>
          <p:cNvSpPr/>
          <p:nvPr/>
        </p:nvSpPr>
        <p:spPr>
          <a:xfrm>
            <a:off x="721058" y="4116806"/>
            <a:ext cx="6833937" cy="1852864"/>
          </a:xfrm>
          <a:prstGeom prst="parallelogram">
            <a:avLst/>
          </a:prstGeom>
          <a:solidFill>
            <a:schemeClr val="accent6">
              <a:lumMod val="75000"/>
              <a:alpha val="47059"/>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3"/>
          <p:cNvSpPr txBox="1">
            <a:spLocks noChangeArrowheads="1"/>
          </p:cNvSpPr>
          <p:nvPr/>
        </p:nvSpPr>
        <p:spPr>
          <a:xfrm>
            <a:off x="1792707" y="4212059"/>
            <a:ext cx="5516898" cy="1852864"/>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en-US" sz="3100" b="1" spc="50" dirty="0" smtClean="0">
                <a:ln w="9525" cmpd="sng">
                  <a:solidFill>
                    <a:schemeClr val="accent6">
                      <a:lumMod val="50000"/>
                    </a:schemeClr>
                  </a:solidFill>
                  <a:prstDash val="solid"/>
                </a:ln>
                <a:solidFill>
                  <a:schemeClr val="accent6">
                    <a:lumMod val="50000"/>
                  </a:schemeClr>
                </a:solidFill>
                <a:effectLst>
                  <a:glow rad="38100">
                    <a:schemeClr val="accent1">
                      <a:alpha val="40000"/>
                    </a:schemeClr>
                  </a:glow>
                </a:effectLst>
                <a:cs typeface="Times New Roman" panose="02020603050405020304" pitchFamily="18" charset="0"/>
              </a:rPr>
              <a:t>Green Thinking </a:t>
            </a:r>
          </a:p>
          <a:p>
            <a:pPr>
              <a:lnSpc>
                <a:spcPct val="100000"/>
              </a:lnSpc>
            </a:pPr>
            <a:r>
              <a:rPr lang="en-US" altLang="en-US" sz="3100" spc="50" dirty="0" smtClean="0">
                <a:ln w="9525" cmpd="sng">
                  <a:solidFill>
                    <a:schemeClr val="accent6">
                      <a:lumMod val="50000"/>
                    </a:schemeClr>
                  </a:solidFill>
                  <a:prstDash val="solid"/>
                </a:ln>
                <a:solidFill>
                  <a:schemeClr val="accent6">
                    <a:lumMod val="50000"/>
                  </a:schemeClr>
                </a:solidFill>
                <a:effectLst>
                  <a:glow rad="38100">
                    <a:schemeClr val="accent1">
                      <a:alpha val="40000"/>
                    </a:schemeClr>
                  </a:glow>
                </a:effectLst>
                <a:cs typeface="Times New Roman" panose="02020603050405020304" pitchFamily="18" charset="0"/>
              </a:rPr>
              <a:t>Instinctive, automatic, spontaneous thinking</a:t>
            </a:r>
          </a:p>
          <a:p>
            <a:pPr>
              <a:lnSpc>
                <a:spcPct val="100000"/>
              </a:lnSpc>
            </a:pPr>
            <a:r>
              <a:rPr lang="en-US" altLang="en-US" sz="3100" spc="50" dirty="0" smtClean="0">
                <a:ln w="9525" cmpd="sng">
                  <a:solidFill>
                    <a:schemeClr val="accent6">
                      <a:lumMod val="50000"/>
                    </a:schemeClr>
                  </a:solidFill>
                  <a:prstDash val="solid"/>
                </a:ln>
                <a:solidFill>
                  <a:schemeClr val="accent6">
                    <a:lumMod val="50000"/>
                  </a:schemeClr>
                </a:solidFill>
                <a:effectLst>
                  <a:glow rad="38100">
                    <a:schemeClr val="accent1">
                      <a:alpha val="40000"/>
                    </a:schemeClr>
                  </a:glow>
                </a:effectLst>
                <a:cs typeface="Times New Roman" panose="02020603050405020304" pitchFamily="18" charset="0"/>
              </a:rPr>
              <a:t>Unconsciously guided</a:t>
            </a:r>
          </a:p>
          <a:p>
            <a:endParaRPr lang="en-US" altLang="en-US" sz="2800" b="1" spc="50" dirty="0" smtClean="0">
              <a:ln w="9525" cmpd="sng">
                <a:solidFill>
                  <a:schemeClr val="accent6">
                    <a:lumMod val="50000"/>
                  </a:schemeClr>
                </a:solidFill>
                <a:prstDash val="solid"/>
              </a:ln>
              <a:solidFill>
                <a:schemeClr val="accent6">
                  <a:lumMod val="50000"/>
                </a:schemeClr>
              </a:solidFill>
              <a:effectLst>
                <a:glow rad="38100">
                  <a:schemeClr val="accent1">
                    <a:alpha val="40000"/>
                  </a:schemeClr>
                </a:glow>
              </a:effectLst>
            </a:endParaRPr>
          </a:p>
        </p:txBody>
      </p:sp>
    </p:spTree>
    <p:custDataLst>
      <p:tags r:id="rId1"/>
    </p:custDataLst>
    <p:extLst>
      <p:ext uri="{BB962C8B-B14F-4D97-AF65-F5344CB8AC3E}">
        <p14:creationId xmlns:p14="http://schemas.microsoft.com/office/powerpoint/2010/main" val="266037513"/>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85800" y="609600"/>
            <a:ext cx="7772400" cy="871537"/>
          </a:xfrm>
          <a:solidFill>
            <a:schemeClr val="bg1"/>
          </a:solidFill>
        </p:spPr>
        <p:txBody>
          <a:bodyPr>
            <a:normAutofit/>
          </a:bodyPr>
          <a:lstStyle/>
          <a:p>
            <a:pPr eaLnBrk="1" hangingPunct="1"/>
            <a:r>
              <a:rPr lang="en-US" altLang="en-US" sz="4400" dirty="0" smtClean="0">
                <a:solidFill>
                  <a:schemeClr val="accent6">
                    <a:lumMod val="75000"/>
                  </a:schemeClr>
                </a:solidFill>
              </a:rPr>
              <a:t>Green Thinking</a:t>
            </a:r>
          </a:p>
        </p:txBody>
      </p:sp>
      <p:sp>
        <p:nvSpPr>
          <p:cNvPr id="18434" name="Text Box 4"/>
          <p:cNvSpPr>
            <a:spLocks noGrp="1" noChangeArrowheads="1"/>
          </p:cNvSpPr>
          <p:nvPr>
            <p:ph type="body" idx="1"/>
          </p:nvPr>
        </p:nvSpPr>
        <p:spPr>
          <a:xfrm>
            <a:off x="762000" y="1502610"/>
            <a:ext cx="7772400" cy="4191000"/>
          </a:xfrm>
          <a:noFill/>
        </p:spPr>
        <p:txBody>
          <a:bodyPr/>
          <a:lstStyle/>
          <a:p>
            <a:pPr eaLnBrk="1" hangingPunct="1">
              <a:lnSpc>
                <a:spcPct val="100000"/>
              </a:lnSpc>
              <a:spcBef>
                <a:spcPts val="0"/>
              </a:spcBef>
              <a:buClrTx/>
              <a:buFontTx/>
              <a:buNone/>
            </a:pPr>
            <a:r>
              <a:rPr lang="en-US" altLang="en-US" sz="2400" b="1" i="1" dirty="0" smtClean="0">
                <a:solidFill>
                  <a:schemeClr val="accent6">
                    <a:lumMod val="60000"/>
                    <a:lumOff val="40000"/>
                  </a:schemeClr>
                </a:solidFill>
              </a:rPr>
              <a:t>Unconscious Mixture Of High Quality </a:t>
            </a:r>
          </a:p>
          <a:p>
            <a:pPr eaLnBrk="1" hangingPunct="1">
              <a:lnSpc>
                <a:spcPct val="100000"/>
              </a:lnSpc>
              <a:spcBef>
                <a:spcPts val="0"/>
              </a:spcBef>
              <a:buClrTx/>
              <a:buFontTx/>
              <a:buNone/>
            </a:pPr>
            <a:r>
              <a:rPr lang="en-US" altLang="en-US" sz="2400" b="1" i="1" dirty="0" smtClean="0">
                <a:solidFill>
                  <a:schemeClr val="accent6">
                    <a:lumMod val="60000"/>
                    <a:lumOff val="40000"/>
                  </a:schemeClr>
                </a:solidFill>
              </a:rPr>
              <a:t>And Low Quality Thinking</a:t>
            </a:r>
          </a:p>
        </p:txBody>
      </p:sp>
      <p:sp>
        <p:nvSpPr>
          <p:cNvPr id="18435" name="Text Box 5"/>
          <p:cNvSpPr txBox="1">
            <a:spLocks noChangeArrowheads="1"/>
          </p:cNvSpPr>
          <p:nvPr/>
        </p:nvSpPr>
        <p:spPr bwMode="auto">
          <a:xfrm>
            <a:off x="762000" y="2474495"/>
            <a:ext cx="7467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dirty="0">
                <a:solidFill>
                  <a:schemeClr val="accent6">
                    <a:lumMod val="50000"/>
                  </a:schemeClr>
                </a:solidFill>
                <a:latin typeface="+mn-lt"/>
              </a:rPr>
              <a:t>Spontaneous		Subconscious	</a:t>
            </a:r>
            <a:r>
              <a:rPr lang="en-US" altLang="en-US" sz="2000" dirty="0" smtClean="0">
                <a:solidFill>
                  <a:schemeClr val="accent6">
                    <a:lumMod val="50000"/>
                  </a:schemeClr>
                </a:solidFill>
                <a:latin typeface="+mn-lt"/>
              </a:rPr>
              <a:t>	Uncontrolled</a:t>
            </a:r>
            <a:endParaRPr lang="en-US" altLang="en-US" sz="2000" dirty="0">
              <a:solidFill>
                <a:schemeClr val="accent6">
                  <a:lumMod val="50000"/>
                </a:schemeClr>
              </a:solidFill>
              <a:latin typeface="+mn-lt"/>
            </a:endParaRPr>
          </a:p>
          <a:p>
            <a:pPr eaLnBrk="1" hangingPunct="1">
              <a:spcBef>
                <a:spcPct val="50000"/>
              </a:spcBef>
            </a:pPr>
            <a:r>
              <a:rPr lang="en-US" altLang="en-US" sz="2000" dirty="0">
                <a:solidFill>
                  <a:schemeClr val="accent6">
                    <a:lumMod val="50000"/>
                  </a:schemeClr>
                </a:solidFill>
                <a:latin typeface="+mn-lt"/>
              </a:rPr>
              <a:t>Impulsive		Self protecting	           </a:t>
            </a:r>
            <a:r>
              <a:rPr lang="en-US" altLang="en-US" sz="2000" dirty="0" smtClean="0">
                <a:solidFill>
                  <a:schemeClr val="accent6">
                    <a:lumMod val="50000"/>
                  </a:schemeClr>
                </a:solidFill>
                <a:latin typeface="+mn-lt"/>
              </a:rPr>
              <a:t>	Unanalyzed</a:t>
            </a:r>
            <a:endParaRPr lang="en-US" altLang="en-US" sz="2000" dirty="0">
              <a:solidFill>
                <a:schemeClr val="accent6">
                  <a:lumMod val="50000"/>
                </a:schemeClr>
              </a:solidFill>
              <a:latin typeface="+mn-lt"/>
            </a:endParaRPr>
          </a:p>
          <a:p>
            <a:pPr eaLnBrk="1" hangingPunct="1">
              <a:spcBef>
                <a:spcPct val="50000"/>
              </a:spcBef>
            </a:pPr>
            <a:r>
              <a:rPr lang="en-US" altLang="en-US" sz="2000" dirty="0">
                <a:solidFill>
                  <a:schemeClr val="accent6">
                    <a:lumMod val="50000"/>
                  </a:schemeClr>
                </a:solidFill>
                <a:latin typeface="+mn-lt"/>
              </a:rPr>
              <a:t>Reflexive		Self validating	</a:t>
            </a:r>
          </a:p>
        </p:txBody>
      </p:sp>
      <p:sp>
        <p:nvSpPr>
          <p:cNvPr id="18436" name="Text Box 6"/>
          <p:cNvSpPr txBox="1">
            <a:spLocks noChangeArrowheads="1"/>
          </p:cNvSpPr>
          <p:nvPr/>
        </p:nvSpPr>
        <p:spPr bwMode="auto">
          <a:xfrm>
            <a:off x="762000" y="3926305"/>
            <a:ext cx="76962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eaLnBrk="1" hangingPunct="1">
              <a:spcBef>
                <a:spcPct val="50000"/>
              </a:spcBef>
              <a:buFont typeface="Arial" panose="020B0604020202020204" pitchFamily="34" charset="0"/>
              <a:buChar char="•"/>
            </a:pPr>
            <a:r>
              <a:rPr lang="en-US" altLang="en-US" dirty="0">
                <a:latin typeface="+mn-lt"/>
              </a:rPr>
              <a:t>Includes ideas that are valid, as well as nonsense, confusion, stereotypes, prejudices.  The key is that we cannot distinguish the difference between high and low quality thought in green thinking mode.</a:t>
            </a:r>
          </a:p>
          <a:p>
            <a:pPr marL="342900" indent="-342900" eaLnBrk="1" hangingPunct="1">
              <a:spcBef>
                <a:spcPct val="50000"/>
              </a:spcBef>
              <a:buFont typeface="Arial" panose="020B0604020202020204" pitchFamily="34" charset="0"/>
              <a:buChar char="•"/>
            </a:pPr>
            <a:r>
              <a:rPr lang="en-US" altLang="en-US" dirty="0">
                <a:latin typeface="+mn-lt"/>
              </a:rPr>
              <a:t>Green thinking goes without assessing itself.</a:t>
            </a:r>
          </a:p>
        </p:txBody>
      </p:sp>
    </p:spTree>
    <p:custDataLst>
      <p:tags r:id="rId1"/>
    </p:custDataLst>
    <p:extLst>
      <p:ext uri="{BB962C8B-B14F-4D97-AF65-F5344CB8AC3E}">
        <p14:creationId xmlns:p14="http://schemas.microsoft.com/office/powerpoint/2010/main" val="2066314721"/>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597569"/>
            <a:ext cx="7772400" cy="894347"/>
          </a:xfrm>
        </p:spPr>
        <p:txBody>
          <a:bodyPr>
            <a:normAutofit/>
          </a:bodyPr>
          <a:lstStyle/>
          <a:p>
            <a:pPr eaLnBrk="1" hangingPunct="1"/>
            <a:r>
              <a:rPr lang="en-US" altLang="en-US" sz="4400" dirty="0" smtClean="0">
                <a:solidFill>
                  <a:srgbClr val="C00000"/>
                </a:solidFill>
              </a:rPr>
              <a:t>Red Thinking</a:t>
            </a:r>
          </a:p>
        </p:txBody>
      </p:sp>
      <p:sp>
        <p:nvSpPr>
          <p:cNvPr id="19458" name="Text Box 3"/>
          <p:cNvSpPr>
            <a:spLocks noGrp="1" noChangeArrowheads="1"/>
          </p:cNvSpPr>
          <p:nvPr>
            <p:ph type="body" idx="1"/>
          </p:nvPr>
        </p:nvSpPr>
        <p:spPr>
          <a:xfrm>
            <a:off x="685800" y="1664367"/>
            <a:ext cx="8001000" cy="4411581"/>
          </a:xfrm>
          <a:noFill/>
        </p:spPr>
        <p:txBody>
          <a:bodyPr>
            <a:normAutofit/>
          </a:bodyPr>
          <a:lstStyle/>
          <a:p>
            <a:pPr marL="0" indent="0" eaLnBrk="1" hangingPunct="1">
              <a:lnSpc>
                <a:spcPct val="90000"/>
              </a:lnSpc>
              <a:spcBef>
                <a:spcPct val="50000"/>
              </a:spcBef>
              <a:buClrTx/>
              <a:buFontTx/>
              <a:buNone/>
            </a:pPr>
            <a:r>
              <a:rPr lang="en-US" altLang="en-US" sz="2800" b="1" i="1" dirty="0" smtClean="0">
                <a:solidFill>
                  <a:srgbClr val="FF7C80"/>
                </a:solidFill>
              </a:rPr>
              <a:t>Red Thinking stops and assesses itself before going forward.</a:t>
            </a:r>
          </a:p>
          <a:p>
            <a:pPr eaLnBrk="1" hangingPunct="1">
              <a:lnSpc>
                <a:spcPct val="90000"/>
              </a:lnSpc>
              <a:spcBef>
                <a:spcPct val="50000"/>
              </a:spcBef>
              <a:buClrTx/>
              <a:buFontTx/>
              <a:buNone/>
            </a:pPr>
            <a:r>
              <a:rPr lang="en-US" altLang="en-US" sz="2400" dirty="0" smtClean="0">
                <a:solidFill>
                  <a:srgbClr val="B8260E"/>
                </a:solidFill>
              </a:rPr>
              <a:t>Disciplined     		Seeks the truth		Self assessing</a:t>
            </a:r>
          </a:p>
          <a:p>
            <a:pPr eaLnBrk="1" hangingPunct="1">
              <a:lnSpc>
                <a:spcPct val="90000"/>
              </a:lnSpc>
              <a:spcBef>
                <a:spcPct val="50000"/>
              </a:spcBef>
              <a:buClrTx/>
              <a:buFontTx/>
              <a:buNone/>
            </a:pPr>
            <a:r>
              <a:rPr lang="en-US" altLang="en-US" sz="2400" dirty="0" smtClean="0">
                <a:solidFill>
                  <a:srgbClr val="B8260E"/>
                </a:solidFill>
              </a:rPr>
              <a:t>Critical Thinking	Self correcting		Probing</a:t>
            </a:r>
            <a:endParaRPr lang="en-US" altLang="en-US" sz="2000" dirty="0" smtClean="0">
              <a:solidFill>
                <a:srgbClr val="B8260E"/>
              </a:solidFill>
            </a:endParaRPr>
          </a:p>
          <a:p>
            <a:pPr>
              <a:spcBef>
                <a:spcPct val="50000"/>
              </a:spcBef>
            </a:pPr>
            <a:r>
              <a:rPr lang="en-US" altLang="en-US" sz="2400" dirty="0" smtClean="0"/>
              <a:t>In red thinking mode, we actively work to eliminate prejudices, biases, dysfunctional thinking from our thinking.  We actively work on our thinking.</a:t>
            </a:r>
          </a:p>
          <a:p>
            <a:pPr>
              <a:spcBef>
                <a:spcPct val="50000"/>
              </a:spcBef>
            </a:pPr>
            <a:r>
              <a:rPr lang="en-US" altLang="en-US" sz="2400" dirty="0" smtClean="0"/>
              <a:t>We rigorously apply intellectual standards to our thinking.</a:t>
            </a:r>
          </a:p>
          <a:p>
            <a:pPr eaLnBrk="1" hangingPunct="1">
              <a:lnSpc>
                <a:spcPct val="90000"/>
              </a:lnSpc>
              <a:spcBef>
                <a:spcPct val="50000"/>
              </a:spcBef>
              <a:buClrTx/>
              <a:buFontTx/>
              <a:buNone/>
            </a:pPr>
            <a:endParaRPr lang="en-US" altLang="en-US" sz="2400" dirty="0" smtClean="0"/>
          </a:p>
          <a:p>
            <a:pPr algn="ctr" eaLnBrk="1" hangingPunct="1">
              <a:lnSpc>
                <a:spcPct val="90000"/>
              </a:lnSpc>
              <a:spcBef>
                <a:spcPct val="50000"/>
              </a:spcBef>
              <a:buClrTx/>
              <a:buFontTx/>
              <a:buNone/>
            </a:pPr>
            <a:endParaRPr lang="en-US" altLang="en-US" sz="2400" dirty="0" smtClean="0"/>
          </a:p>
        </p:txBody>
      </p:sp>
    </p:spTree>
    <p:custDataLst>
      <p:tags r:id="rId1"/>
    </p:custDataLst>
    <p:extLst>
      <p:ext uri="{BB962C8B-B14F-4D97-AF65-F5344CB8AC3E}">
        <p14:creationId xmlns:p14="http://schemas.microsoft.com/office/powerpoint/2010/main" val="648172905"/>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3" y="165936"/>
            <a:ext cx="8235950" cy="966788"/>
          </a:xfrm>
        </p:spPr>
        <p:txBody>
          <a:bodyPr>
            <a:normAutofit/>
          </a:bodyPr>
          <a:lstStyle/>
          <a:p>
            <a:r>
              <a:rPr lang="en-GB" sz="4000" dirty="0" smtClean="0">
                <a:solidFill>
                  <a:schemeClr val="accent6">
                    <a:lumMod val="75000"/>
                  </a:schemeClr>
                </a:solidFill>
              </a:rPr>
              <a:t>Summary</a:t>
            </a:r>
            <a:endParaRPr lang="en-GB" sz="4000" dirty="0">
              <a:solidFill>
                <a:schemeClr val="accent6">
                  <a:lumMod val="75000"/>
                </a:schemeClr>
              </a:solidFill>
            </a:endParaRPr>
          </a:p>
        </p:txBody>
      </p:sp>
      <p:sp>
        <p:nvSpPr>
          <p:cNvPr id="3" name="Content Placeholder 2"/>
          <p:cNvSpPr>
            <a:spLocks noGrp="1"/>
          </p:cNvSpPr>
          <p:nvPr>
            <p:ph idx="1"/>
          </p:nvPr>
        </p:nvSpPr>
        <p:spPr>
          <a:xfrm>
            <a:off x="457200" y="1133474"/>
            <a:ext cx="7841226" cy="5544051"/>
          </a:xfrm>
        </p:spPr>
        <p:txBody>
          <a:bodyPr>
            <a:normAutofit/>
          </a:bodyPr>
          <a:lstStyle/>
          <a:p>
            <a:r>
              <a:rPr lang="en-AU" sz="3200" dirty="0"/>
              <a:t>Critical thinking is “higher level” thinking</a:t>
            </a:r>
          </a:p>
          <a:p>
            <a:r>
              <a:rPr lang="en-AU" sz="3200" dirty="0"/>
              <a:t>It often requires us to think “outside the box”</a:t>
            </a:r>
          </a:p>
          <a:p>
            <a:r>
              <a:rPr lang="en-AU" sz="3200" dirty="0"/>
              <a:t>Many occupations/careers require critical thinking</a:t>
            </a:r>
          </a:p>
          <a:p>
            <a:r>
              <a:rPr lang="en-AU" sz="3200" dirty="0"/>
              <a:t>The things we enjoy in everyday society are the result of critical thinking</a:t>
            </a:r>
          </a:p>
          <a:p>
            <a:r>
              <a:rPr lang="en-AU" sz="3200" dirty="0"/>
              <a:t>By adopting certain habits and </a:t>
            </a:r>
            <a:r>
              <a:rPr lang="en-AU" sz="3200" dirty="0" err="1"/>
              <a:t>behaviors</a:t>
            </a:r>
            <a:r>
              <a:rPr lang="en-AU" sz="3200" dirty="0"/>
              <a:t> we can learn to think critically.</a:t>
            </a:r>
          </a:p>
        </p:txBody>
      </p:sp>
    </p:spTree>
    <p:custDataLst>
      <p:tags r:id="rId1"/>
    </p:custDataLst>
    <p:extLst>
      <p:ext uri="{BB962C8B-B14F-4D97-AF65-F5344CB8AC3E}">
        <p14:creationId xmlns:p14="http://schemas.microsoft.com/office/powerpoint/2010/main" val="3923206057"/>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4350" y="2886075"/>
            <a:ext cx="8089900" cy="2559050"/>
          </a:xfrm>
        </p:spPr>
        <p:txBody>
          <a:bodyPr/>
          <a:lstStyle/>
          <a:p>
            <a:pPr algn="ctr"/>
            <a:r>
              <a:rPr lang="en-US" sz="4400" dirty="0">
                <a:solidFill>
                  <a:schemeClr val="bg1">
                    <a:lumMod val="65000"/>
                  </a:schemeClr>
                </a:solidFill>
              </a:rPr>
              <a:t>Any Questions?</a:t>
            </a:r>
          </a:p>
        </p:txBody>
      </p:sp>
    </p:spTree>
    <p:custDataLst>
      <p:tags r:id="rId1"/>
    </p:custDataLst>
    <p:extLst>
      <p:ext uri="{BB962C8B-B14F-4D97-AF65-F5344CB8AC3E}">
        <p14:creationId xmlns:p14="http://schemas.microsoft.com/office/powerpoint/2010/main" val="709117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533400" y="810127"/>
            <a:ext cx="6697579" cy="1447800"/>
          </a:xfrm>
        </p:spPr>
        <p:txBody>
          <a:bodyPr>
            <a:normAutofit fontScale="90000"/>
          </a:bodyPr>
          <a:lstStyle/>
          <a:p>
            <a:pPr eaLnBrk="1" hangingPunct="1"/>
            <a:r>
              <a:rPr lang="en-US" altLang="en-US" sz="3200" b="1" dirty="0" smtClean="0">
                <a:solidFill>
                  <a:schemeClr val="accent6">
                    <a:lumMod val="50000"/>
                  </a:schemeClr>
                </a:solidFill>
                <a:cs typeface="Times New Roman" panose="02020603050405020304" pitchFamily="18" charset="0"/>
              </a:rPr>
              <a:t/>
            </a:r>
            <a:br>
              <a:rPr lang="en-US" altLang="en-US" sz="3200" b="1" dirty="0" smtClean="0">
                <a:solidFill>
                  <a:schemeClr val="accent6">
                    <a:lumMod val="50000"/>
                  </a:schemeClr>
                </a:solidFill>
                <a:cs typeface="Times New Roman" panose="02020603050405020304" pitchFamily="18" charset="0"/>
              </a:rPr>
            </a:br>
            <a:r>
              <a:rPr lang="en-US" altLang="en-US" sz="4000" b="1" dirty="0" smtClean="0">
                <a:solidFill>
                  <a:schemeClr val="accent6">
                    <a:lumMod val="50000"/>
                  </a:schemeClr>
                </a:solidFill>
                <a:cs typeface="Times New Roman" panose="02020603050405020304" pitchFamily="18" charset="0"/>
              </a:rPr>
              <a:t>Activity 2.</a:t>
            </a:r>
            <a:r>
              <a:rPr lang="en-US" altLang="en-US" sz="4000" dirty="0" smtClean="0">
                <a:solidFill>
                  <a:schemeClr val="accent6">
                    <a:lumMod val="50000"/>
                  </a:schemeClr>
                </a:solidFill>
                <a:cs typeface="Times New Roman" panose="02020603050405020304" pitchFamily="18" charset="0"/>
              </a:rPr>
              <a:t/>
            </a:r>
            <a:br>
              <a:rPr lang="en-US" altLang="en-US" sz="4000" dirty="0" smtClean="0">
                <a:solidFill>
                  <a:schemeClr val="accent6">
                    <a:lumMod val="50000"/>
                  </a:schemeClr>
                </a:solidFill>
                <a:cs typeface="Times New Roman" panose="02020603050405020304" pitchFamily="18" charset="0"/>
              </a:rPr>
            </a:br>
            <a:r>
              <a:rPr lang="en-US" altLang="en-US" sz="4000" b="0" dirty="0" smtClean="0">
                <a:solidFill>
                  <a:schemeClr val="accent6">
                    <a:lumMod val="50000"/>
                  </a:schemeClr>
                </a:solidFill>
                <a:cs typeface="Times New Roman" panose="02020603050405020304" pitchFamily="18" charset="0"/>
              </a:rPr>
              <a:t>Beginning to Think </a:t>
            </a:r>
            <a:r>
              <a:rPr lang="en-US" altLang="en-US" sz="4000" b="0" dirty="0">
                <a:solidFill>
                  <a:schemeClr val="accent6">
                    <a:lumMod val="50000"/>
                  </a:schemeClr>
                </a:solidFill>
                <a:cs typeface="Times New Roman" panose="02020603050405020304" pitchFamily="18" charset="0"/>
              </a:rPr>
              <a:t>a</a:t>
            </a:r>
            <a:r>
              <a:rPr lang="en-US" altLang="en-US" sz="4000" b="0" dirty="0" smtClean="0">
                <a:solidFill>
                  <a:schemeClr val="accent6">
                    <a:lumMod val="50000"/>
                  </a:schemeClr>
                </a:solidFill>
                <a:cs typeface="Times New Roman" panose="02020603050405020304" pitchFamily="18" charset="0"/>
              </a:rPr>
              <a:t>bout Your Thinking</a:t>
            </a:r>
            <a:r>
              <a:rPr lang="en-US" altLang="en-US" sz="3200" dirty="0" smtClean="0">
                <a:solidFill>
                  <a:schemeClr val="accent6">
                    <a:lumMod val="50000"/>
                  </a:schemeClr>
                </a:solidFill>
                <a:cs typeface="Times New Roman" panose="02020603050405020304" pitchFamily="18" charset="0"/>
              </a:rPr>
              <a:t/>
            </a:r>
            <a:br>
              <a:rPr lang="en-US" altLang="en-US" sz="3200" dirty="0" smtClean="0">
                <a:solidFill>
                  <a:schemeClr val="accent6">
                    <a:lumMod val="50000"/>
                  </a:schemeClr>
                </a:solidFill>
                <a:cs typeface="Times New Roman" panose="02020603050405020304" pitchFamily="18" charset="0"/>
              </a:rPr>
            </a:br>
            <a:r>
              <a:rPr lang="en-US" altLang="en-US" sz="3200" dirty="0" smtClean="0">
                <a:cs typeface="Times New Roman" panose="02020603050405020304" pitchFamily="18" charset="0"/>
              </a:rPr>
              <a:t> </a:t>
            </a:r>
            <a:br>
              <a:rPr lang="en-US" altLang="en-US" sz="3200" dirty="0" smtClean="0">
                <a:cs typeface="Times New Roman" panose="02020603050405020304" pitchFamily="18" charset="0"/>
              </a:rPr>
            </a:br>
            <a:endParaRPr lang="en-US" altLang="en-US" sz="3200" dirty="0" smtClean="0">
              <a:cs typeface="Times New Roman" panose="02020603050405020304" pitchFamily="18" charset="0"/>
            </a:endParaRPr>
          </a:p>
        </p:txBody>
      </p:sp>
      <p:sp>
        <p:nvSpPr>
          <p:cNvPr id="24578" name="Rectangle 3"/>
          <p:cNvSpPr>
            <a:spLocks noGrp="1" noChangeArrowheads="1"/>
          </p:cNvSpPr>
          <p:nvPr>
            <p:ph type="body" idx="1"/>
          </p:nvPr>
        </p:nvSpPr>
        <p:spPr>
          <a:xfrm>
            <a:off x="533399" y="2209800"/>
            <a:ext cx="8117305" cy="4191000"/>
          </a:xfrm>
        </p:spPr>
        <p:txBody>
          <a:bodyPr/>
          <a:lstStyle/>
          <a:p>
            <a:pPr marL="0" indent="0" eaLnBrk="1" hangingPunct="1">
              <a:lnSpc>
                <a:spcPct val="100000"/>
              </a:lnSpc>
              <a:buNone/>
            </a:pPr>
            <a:r>
              <a:rPr lang="en-US" altLang="en-US" sz="2200" b="1" i="1" dirty="0" smtClean="0">
                <a:cs typeface="Times New Roman" panose="02020603050405020304" pitchFamily="18" charset="0"/>
              </a:rPr>
              <a:t>To begin to think about your thinking, make a list of any problems you believe currently exist with your thinking. Try to be as explicit (clear) as possible. The more problems you identify the better. For each problem you identify, complete the following statements:</a:t>
            </a:r>
          </a:p>
          <a:p>
            <a:pPr marL="800100" lvl="1" indent="-457200">
              <a:lnSpc>
                <a:spcPct val="100000"/>
              </a:lnSpc>
              <a:buFont typeface="+mj-lt"/>
              <a:buAutoNum type="arabicPeriod"/>
            </a:pPr>
            <a:r>
              <a:rPr lang="en-US" altLang="en-US" sz="2100" dirty="0" smtClean="0">
                <a:cs typeface="Times New Roman" panose="02020603050405020304" pitchFamily="18" charset="0"/>
              </a:rPr>
              <a:t>One problem with my thinking is…</a:t>
            </a:r>
          </a:p>
          <a:p>
            <a:pPr marL="800100" lvl="1" indent="-457200">
              <a:lnSpc>
                <a:spcPct val="100000"/>
              </a:lnSpc>
              <a:buFont typeface="+mj-lt"/>
              <a:buAutoNum type="arabicPeriod"/>
            </a:pPr>
            <a:r>
              <a:rPr lang="en-US" altLang="en-US" sz="2100" dirty="0" smtClean="0">
                <a:cs typeface="Times New Roman" panose="02020603050405020304" pitchFamily="18" charset="0"/>
              </a:rPr>
              <a:t>This is a problem because…</a:t>
            </a:r>
          </a:p>
          <a:p>
            <a:pPr marL="800100" lvl="1" indent="-457200">
              <a:lnSpc>
                <a:spcPct val="100000"/>
              </a:lnSpc>
              <a:buFont typeface="+mj-lt"/>
              <a:buAutoNum type="arabicPeriod"/>
            </a:pPr>
            <a:r>
              <a:rPr lang="en-US" altLang="en-US" sz="2100" dirty="0" smtClean="0">
                <a:cs typeface="Times New Roman" panose="02020603050405020304" pitchFamily="18" charset="0"/>
              </a:rPr>
              <a:t>If I adequately addressed this problem, the quality of my life would improve in the following ways…</a:t>
            </a:r>
          </a:p>
          <a:p>
            <a:pPr eaLnBrk="1" hangingPunct="1"/>
            <a:endParaRPr lang="en-US" altLang="en-US" sz="2400" dirty="0" smtClean="0"/>
          </a:p>
        </p:txBody>
      </p:sp>
    </p:spTree>
    <p:custDataLst>
      <p:tags r:id="rId1"/>
    </p:custDataLst>
    <p:extLst>
      <p:ext uri="{BB962C8B-B14F-4D97-AF65-F5344CB8AC3E}">
        <p14:creationId xmlns:p14="http://schemas.microsoft.com/office/powerpoint/2010/main" val="1703639471"/>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35A1D32C-D7CB-8848-BE26-709C6099FF6F}"/>
              </a:ext>
            </a:extLst>
          </p:cNvPr>
          <p:cNvSpPr txBox="1">
            <a:spLocks/>
          </p:cNvSpPr>
          <p:nvPr/>
        </p:nvSpPr>
        <p:spPr>
          <a:xfrm>
            <a:off x="-100013" y="1100138"/>
            <a:ext cx="9244013" cy="59738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chemeClr val="bg1"/>
                </a:solidFill>
                <a:latin typeface="Arial" panose="020B0604020202020204" pitchFamily="34" charset="0"/>
                <a:cs typeface="Arial" panose="020B0604020202020204" pitchFamily="34" charset="0"/>
              </a:rPr>
              <a:t>THANK YOU</a:t>
            </a:r>
          </a:p>
        </p:txBody>
      </p:sp>
      <p:sp>
        <p:nvSpPr>
          <p:cNvPr id="6" name="Text Placeholder 2">
            <a:extLst>
              <a:ext uri="{FF2B5EF4-FFF2-40B4-BE49-F238E27FC236}">
                <a16:creationId xmlns:a16="http://schemas.microsoft.com/office/drawing/2014/main" xmlns="" id="{0E6C2F96-EABF-C84D-B41F-1FC0588D1211}"/>
              </a:ext>
            </a:extLst>
          </p:cNvPr>
          <p:cNvSpPr txBox="1">
            <a:spLocks/>
          </p:cNvSpPr>
          <p:nvPr/>
        </p:nvSpPr>
        <p:spPr>
          <a:xfrm>
            <a:off x="0" y="5277678"/>
            <a:ext cx="8857397" cy="136442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dirty="0" smtClean="0"/>
              <a:t>Stephen </a:t>
            </a:r>
            <a:r>
              <a:rPr lang="en-US" sz="2500" dirty="0"/>
              <a:t>Rodwell srodwell@icms.edu.au</a:t>
            </a:r>
          </a:p>
        </p:txBody>
      </p:sp>
    </p:spTree>
    <p:custDataLst>
      <p:tags r:id="rId1"/>
    </p:custDataLst>
    <p:extLst>
      <p:ext uri="{BB962C8B-B14F-4D97-AF65-F5344CB8AC3E}">
        <p14:creationId xmlns:p14="http://schemas.microsoft.com/office/powerpoint/2010/main" val="3571202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09600" y="326078"/>
            <a:ext cx="7079226" cy="1256916"/>
          </a:xfrm>
        </p:spPr>
        <p:txBody>
          <a:bodyPr>
            <a:normAutofit fontScale="90000"/>
          </a:bodyPr>
          <a:lstStyle/>
          <a:p>
            <a:pPr algn="l" eaLnBrk="1" hangingPunct="1"/>
            <a:r>
              <a:rPr lang="en-US" altLang="en-US" sz="3600" dirty="0" smtClean="0">
                <a:solidFill>
                  <a:schemeClr val="accent6">
                    <a:lumMod val="75000"/>
                  </a:schemeClr>
                </a:solidFill>
                <a:cs typeface="Times New Roman" panose="02020603050405020304" pitchFamily="18" charset="0"/>
              </a:rPr>
              <a:t>Critical thinking begins when you question beyond what is obvious</a:t>
            </a:r>
          </a:p>
        </p:txBody>
      </p:sp>
      <p:sp>
        <p:nvSpPr>
          <p:cNvPr id="18434" name="Text Box 3"/>
          <p:cNvSpPr txBox="1">
            <a:spLocks noChangeArrowheads="1"/>
          </p:cNvSpPr>
          <p:nvPr/>
        </p:nvSpPr>
        <p:spPr bwMode="auto">
          <a:xfrm>
            <a:off x="609600" y="1799303"/>
            <a:ext cx="8153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i="1" dirty="0">
                <a:latin typeface="Arial" panose="020B0604020202020204" pitchFamily="34" charset="0"/>
                <a:cs typeface="Times New Roman" panose="02020603050405020304" pitchFamily="18" charset="0"/>
              </a:rPr>
              <a:t>You want to know more:</a:t>
            </a:r>
          </a:p>
          <a:p>
            <a:pPr lvl="1">
              <a:spcBef>
                <a:spcPct val="0"/>
              </a:spcBef>
              <a:buFont typeface="Arial" panose="020B0604020202020204" pitchFamily="34" charset="0"/>
              <a:buChar char="•"/>
            </a:pPr>
            <a:r>
              <a:rPr lang="en-US" altLang="en-US" sz="2400" dirty="0" smtClean="0">
                <a:latin typeface="Arial" panose="020B0604020202020204" pitchFamily="34" charset="0"/>
                <a:cs typeface="Times New Roman" panose="02020603050405020304" pitchFamily="18" charset="0"/>
              </a:rPr>
              <a:t> How something happens,</a:t>
            </a:r>
          </a:p>
          <a:p>
            <a:pPr lvl="1">
              <a:spcBef>
                <a:spcPct val="0"/>
              </a:spcBef>
              <a:buFont typeface="Arial" panose="020B0604020202020204" pitchFamily="34" charset="0"/>
              <a:buChar char="•"/>
            </a:pPr>
            <a:r>
              <a:rPr lang="en-US" altLang="en-US" sz="2400" dirty="0" smtClean="0">
                <a:latin typeface="Arial" panose="020B0604020202020204" pitchFamily="34" charset="0"/>
                <a:cs typeface="Times New Roman" panose="02020603050405020304" pitchFamily="18" charset="0"/>
              </a:rPr>
              <a:t> Why it happens, and further </a:t>
            </a:r>
          </a:p>
          <a:p>
            <a:pPr lvl="1">
              <a:spcBef>
                <a:spcPct val="0"/>
              </a:spcBef>
              <a:buFont typeface="Arial" panose="020B0604020202020204" pitchFamily="34" charset="0"/>
              <a:buChar char="•"/>
            </a:pPr>
            <a:r>
              <a:rPr lang="en-US" altLang="en-US" sz="2400" dirty="0" smtClean="0">
                <a:latin typeface="Arial" panose="020B0604020202020204" pitchFamily="34" charset="0"/>
                <a:cs typeface="Times New Roman" panose="02020603050405020304" pitchFamily="18" charset="0"/>
              </a:rPr>
              <a:t> what will happen if something changes. </a:t>
            </a:r>
          </a:p>
          <a:p>
            <a:pPr eaLnBrk="1" hangingPunct="1">
              <a:spcBef>
                <a:spcPct val="0"/>
              </a:spcBef>
              <a:buFontTx/>
              <a:buNone/>
            </a:pPr>
            <a:r>
              <a:rPr lang="en-US" altLang="en-US" sz="2800" dirty="0">
                <a:latin typeface="Arial" panose="020B0604020202020204" pitchFamily="34" charset="0"/>
                <a:cs typeface="Times New Roman" panose="02020603050405020304" pitchFamily="18" charset="0"/>
              </a:rPr>
              <a:t> </a:t>
            </a:r>
          </a:p>
          <a:p>
            <a:pPr eaLnBrk="1" hangingPunct="1">
              <a:spcBef>
                <a:spcPct val="0"/>
              </a:spcBef>
              <a:buFontTx/>
              <a:buNone/>
            </a:pPr>
            <a:r>
              <a:rPr lang="en-US" altLang="en-US" sz="2800" dirty="0">
                <a:latin typeface="Arial" panose="020B0604020202020204" pitchFamily="34" charset="0"/>
                <a:cs typeface="Times New Roman" panose="02020603050405020304" pitchFamily="18" charset="0"/>
              </a:rPr>
              <a:t>Critical thinking therefore requires a conscious level of processing, analysis, creation and evaluation of possible outcomes, and reflection. </a:t>
            </a:r>
          </a:p>
          <a:p>
            <a:pPr eaLnBrk="1" hangingPunct="1">
              <a:spcBef>
                <a:spcPct val="0"/>
              </a:spcBef>
              <a:buFontTx/>
              <a:buNone/>
            </a:pPr>
            <a:endParaRPr lang="en-US" altLang="en-US" sz="2800" dirty="0">
              <a:latin typeface="Arial" panose="020B0604020202020204" pitchFamily="34" charset="0"/>
            </a:endParaRPr>
          </a:p>
        </p:txBody>
      </p:sp>
      <p:sp>
        <p:nvSpPr>
          <p:cNvPr id="18435" name="Slide Number Placeholder 3"/>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9F7D073-8B80-4E66-B7F1-168D6AFC9F00}" type="slidenum">
              <a:rPr lang="en-US" altLang="en-US" sz="1400">
                <a:latin typeface="+mn-lt"/>
              </a:rPr>
              <a:pPr>
                <a:spcBef>
                  <a:spcPct val="0"/>
                </a:spcBef>
                <a:buFontTx/>
                <a:buNone/>
              </a:pPr>
              <a:t>3</a:t>
            </a:fld>
            <a:endParaRPr lang="en-US" altLang="en-US" sz="1400" dirty="0">
              <a:latin typeface="+mn-lt"/>
            </a:endParaRPr>
          </a:p>
        </p:txBody>
      </p:sp>
    </p:spTree>
    <p:custDataLst>
      <p:tags r:id="rId1"/>
    </p:custDataLst>
    <p:extLst>
      <p:ext uri="{BB962C8B-B14F-4D97-AF65-F5344CB8AC3E}">
        <p14:creationId xmlns:p14="http://schemas.microsoft.com/office/powerpoint/2010/main" val="2363292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597310" y="381000"/>
            <a:ext cx="6265606" cy="1143000"/>
          </a:xfrm>
        </p:spPr>
        <p:txBody>
          <a:bodyPr>
            <a:normAutofit fontScale="90000"/>
          </a:bodyPr>
          <a:lstStyle/>
          <a:p>
            <a:pPr algn="l" eaLnBrk="1" hangingPunct="1"/>
            <a:r>
              <a:rPr lang="en-US" altLang="en-US" sz="4000" dirty="0" smtClean="0">
                <a:solidFill>
                  <a:schemeClr val="accent6">
                    <a:lumMod val="75000"/>
                  </a:schemeClr>
                </a:solidFill>
                <a:cs typeface="Times New Roman" panose="02020603050405020304" pitchFamily="18" charset="0"/>
              </a:rPr>
              <a:t>If you’re a critical thinker, you think.</a:t>
            </a:r>
          </a:p>
        </p:txBody>
      </p:sp>
      <p:sp>
        <p:nvSpPr>
          <p:cNvPr id="46083" name="Text Box 3"/>
          <p:cNvSpPr txBox="1">
            <a:spLocks noChangeArrowheads="1"/>
          </p:cNvSpPr>
          <p:nvPr/>
        </p:nvSpPr>
        <p:spPr bwMode="auto">
          <a:xfrm>
            <a:off x="526026" y="2443212"/>
            <a:ext cx="798932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i="1" dirty="0">
                <a:latin typeface="Arial" panose="020B0604020202020204" pitchFamily="34" charset="0"/>
                <a:cs typeface="Times New Roman" panose="02020603050405020304" pitchFamily="18" charset="0"/>
              </a:rPr>
              <a:t>You are willing to examine your beliefs, assumptions, and opinions and weigh them against facts. You are willing to evaluate the generalizations and stereotypes you have created and are open to change, if necessary</a:t>
            </a:r>
            <a:r>
              <a:rPr lang="en-US" altLang="en-US" i="1" dirty="0" smtClean="0">
                <a:latin typeface="Arial" panose="020B0604020202020204" pitchFamily="34" charset="0"/>
                <a:cs typeface="Times New Roman" panose="02020603050405020304" pitchFamily="18" charset="0"/>
              </a:rPr>
              <a:t>.</a:t>
            </a:r>
            <a:endParaRPr lang="en-US" altLang="en-US" i="1" dirty="0">
              <a:latin typeface="Arial" panose="020B0604020202020204" pitchFamily="34" charset="0"/>
              <a:cs typeface="Times New Roman" panose="02020603050405020304" pitchFamily="18" charset="0"/>
            </a:endParaRPr>
          </a:p>
        </p:txBody>
      </p:sp>
      <p:sp>
        <p:nvSpPr>
          <p:cNvPr id="46085" name="Text Box 5"/>
          <p:cNvSpPr txBox="1">
            <a:spLocks noChangeArrowheads="1"/>
          </p:cNvSpPr>
          <p:nvPr/>
        </p:nvSpPr>
        <p:spPr bwMode="auto">
          <a:xfrm>
            <a:off x="526026" y="1616074"/>
            <a:ext cx="4119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000" dirty="0">
                <a:latin typeface="Arial" panose="020B0604020202020204" pitchFamily="34" charset="0"/>
              </a:rPr>
              <a:t>….No surprise</a:t>
            </a:r>
            <a:r>
              <a:rPr lang="en-US" altLang="en-US" sz="4000" dirty="0">
                <a:latin typeface="Arial" panose="020B0604020202020204" pitchFamily="34" charset="0"/>
                <a:sym typeface="Wingdings" panose="05000000000000000000" pitchFamily="2" charset="2"/>
              </a:rPr>
              <a:t>….</a:t>
            </a:r>
            <a:endParaRPr lang="en-US" altLang="en-US" sz="4000" dirty="0">
              <a:latin typeface="Arial" panose="020B0604020202020204" pitchFamily="34" charset="0"/>
            </a:endParaRPr>
          </a:p>
        </p:txBody>
      </p:sp>
      <p:sp>
        <p:nvSpPr>
          <p:cNvPr id="19461" name="Slide Number Placeholder 5"/>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85F8955-0E73-432A-AB23-81A7F03847DD}" type="slidenum">
              <a:rPr lang="en-US" altLang="en-US" sz="1400">
                <a:latin typeface="+mn-lt"/>
              </a:rPr>
              <a:pPr>
                <a:spcBef>
                  <a:spcPct val="0"/>
                </a:spcBef>
                <a:buFontTx/>
                <a:buNone/>
              </a:pPr>
              <a:t>4</a:t>
            </a:fld>
            <a:endParaRPr lang="en-US" altLang="en-US" sz="1400" dirty="0">
              <a:latin typeface="+mn-lt"/>
            </a:endParaRPr>
          </a:p>
        </p:txBody>
      </p:sp>
    </p:spTree>
    <p:custDataLst>
      <p:tags r:id="rId1"/>
    </p:custDataLst>
    <p:extLst>
      <p:ext uri="{BB962C8B-B14F-4D97-AF65-F5344CB8AC3E}">
        <p14:creationId xmlns:p14="http://schemas.microsoft.com/office/powerpoint/2010/main" val="3800509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utoUpdateAnimBg="0"/>
      <p:bldP spid="4608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0883" y="862781"/>
            <a:ext cx="7430729" cy="798871"/>
          </a:xfrm>
        </p:spPr>
        <p:txBody>
          <a:bodyPr>
            <a:normAutofit fontScale="90000"/>
          </a:bodyPr>
          <a:lstStyle/>
          <a:p>
            <a:pPr algn="l" eaLnBrk="1" hangingPunct="1"/>
            <a:r>
              <a:rPr lang="en-US" altLang="en-US" sz="4000" dirty="0" smtClean="0">
                <a:solidFill>
                  <a:schemeClr val="accent6">
                    <a:lumMod val="75000"/>
                  </a:schemeClr>
                </a:solidFill>
                <a:cs typeface="Times New Roman" panose="02020603050405020304" pitchFamily="18" charset="0"/>
              </a:rPr>
              <a:t>Critical thinkers listen carefully.</a:t>
            </a:r>
          </a:p>
        </p:txBody>
      </p:sp>
      <p:sp>
        <p:nvSpPr>
          <p:cNvPr id="20482" name="Text Box 3"/>
          <p:cNvSpPr txBox="1">
            <a:spLocks noChangeArrowheads="1"/>
          </p:cNvSpPr>
          <p:nvPr/>
        </p:nvSpPr>
        <p:spPr bwMode="auto">
          <a:xfrm>
            <a:off x="680883" y="1818967"/>
            <a:ext cx="76962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dirty="0">
                <a:latin typeface="Arial" panose="020B0604020202020204" pitchFamily="34" charset="0"/>
                <a:cs typeface="Times New Roman" panose="02020603050405020304" pitchFamily="18" charset="0"/>
              </a:rPr>
              <a:t>If you’re a critical thinker, you listen carefully to what others are saying and are able to give feedback. You are able to suspend judgment until all the facts have been gathered and considered.</a:t>
            </a:r>
          </a:p>
          <a:p>
            <a:pPr eaLnBrk="1" hangingPunct="1">
              <a:spcBef>
                <a:spcPct val="0"/>
              </a:spcBef>
              <a:buFontTx/>
              <a:buNone/>
            </a:pPr>
            <a:endParaRPr lang="en-US" altLang="en-US" dirty="0">
              <a:latin typeface="Arial" panose="020B0604020202020204" pitchFamily="34" charset="0"/>
            </a:endParaRPr>
          </a:p>
        </p:txBody>
      </p:sp>
      <p:sp>
        <p:nvSpPr>
          <p:cNvPr id="20484" name="Slide Number Placeholder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E18EAD7-063D-4551-BE9B-EAA3D2EA3613}" type="slidenum">
              <a:rPr lang="en-US" altLang="en-US" sz="1400">
                <a:latin typeface="+mn-lt"/>
              </a:rPr>
              <a:pPr>
                <a:spcBef>
                  <a:spcPct val="0"/>
                </a:spcBef>
                <a:buFontTx/>
                <a:buNone/>
              </a:pPr>
              <a:t>5</a:t>
            </a:fld>
            <a:endParaRPr lang="en-US" altLang="en-US" sz="1400">
              <a:latin typeface="+mn-lt"/>
            </a:endParaRPr>
          </a:p>
        </p:txBody>
      </p:sp>
    </p:spTree>
    <p:custDataLst>
      <p:tags r:id="rId1"/>
    </p:custDataLst>
    <p:extLst>
      <p:ext uri="{BB962C8B-B14F-4D97-AF65-F5344CB8AC3E}">
        <p14:creationId xmlns:p14="http://schemas.microsoft.com/office/powerpoint/2010/main" val="82413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85799" y="855406"/>
            <a:ext cx="6304935" cy="1143000"/>
          </a:xfrm>
        </p:spPr>
        <p:txBody>
          <a:bodyPr>
            <a:normAutofit fontScale="90000"/>
          </a:bodyPr>
          <a:lstStyle/>
          <a:p>
            <a:pPr algn="l" eaLnBrk="1" hangingPunct="1"/>
            <a:r>
              <a:rPr lang="en-US" altLang="en-US" sz="4000" dirty="0" smtClean="0">
                <a:solidFill>
                  <a:schemeClr val="accent6">
                    <a:lumMod val="75000"/>
                  </a:schemeClr>
                </a:solidFill>
                <a:cs typeface="Times New Roman" panose="02020603050405020304" pitchFamily="18" charset="0"/>
              </a:rPr>
              <a:t>Critical thinkers look for evidence….</a:t>
            </a:r>
          </a:p>
        </p:txBody>
      </p:sp>
      <p:sp>
        <p:nvSpPr>
          <p:cNvPr id="21506" name="Text Box 3"/>
          <p:cNvSpPr txBox="1">
            <a:spLocks noChangeArrowheads="1"/>
          </p:cNvSpPr>
          <p:nvPr/>
        </p:nvSpPr>
        <p:spPr bwMode="auto">
          <a:xfrm>
            <a:off x="685799" y="2271252"/>
            <a:ext cx="722312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dirty="0">
                <a:latin typeface="Arial" panose="020B0604020202020204" pitchFamily="34" charset="0"/>
                <a:cs typeface="Times New Roman" panose="02020603050405020304" pitchFamily="18" charset="0"/>
              </a:rPr>
              <a:t>If you’re a critical thinker, you look for evidence to support your assumptions and beliefs. You examine problems closely and are able to reject information that is incorrect or irrelevant. </a:t>
            </a:r>
          </a:p>
        </p:txBody>
      </p:sp>
      <p:sp>
        <p:nvSpPr>
          <p:cNvPr id="21508" name="Slide Number Placeholder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F5D7C62-7E9F-4F1D-86F4-533BE2D9B406}" type="slidenum">
              <a:rPr lang="en-US" altLang="en-US" sz="1400">
                <a:latin typeface="+mn-lt"/>
              </a:rPr>
              <a:pPr>
                <a:spcBef>
                  <a:spcPct val="0"/>
                </a:spcBef>
                <a:buFontTx/>
                <a:buNone/>
              </a:pPr>
              <a:t>6</a:t>
            </a:fld>
            <a:endParaRPr lang="en-US" altLang="en-US" sz="1400">
              <a:latin typeface="+mn-lt"/>
            </a:endParaRPr>
          </a:p>
        </p:txBody>
      </p:sp>
    </p:spTree>
    <p:custDataLst>
      <p:tags r:id="rId1"/>
    </p:custDataLst>
    <p:extLst>
      <p:ext uri="{BB962C8B-B14F-4D97-AF65-F5344CB8AC3E}">
        <p14:creationId xmlns:p14="http://schemas.microsoft.com/office/powerpoint/2010/main" val="825513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68594" y="938795"/>
            <a:ext cx="7118554" cy="1081548"/>
          </a:xfrm>
        </p:spPr>
        <p:txBody>
          <a:bodyPr>
            <a:normAutofit/>
          </a:bodyPr>
          <a:lstStyle/>
          <a:p>
            <a:pPr algn="l" eaLnBrk="1" hangingPunct="1"/>
            <a:r>
              <a:rPr lang="en-US" altLang="en-US" sz="3200" dirty="0" smtClean="0">
                <a:solidFill>
                  <a:schemeClr val="accent6">
                    <a:lumMod val="75000"/>
                  </a:schemeClr>
                </a:solidFill>
                <a:cs typeface="Times New Roman" panose="02020603050405020304" pitchFamily="18" charset="0"/>
              </a:rPr>
              <a:t>Therefore…through experience, as a critical thinker, you will:</a:t>
            </a:r>
          </a:p>
        </p:txBody>
      </p:sp>
      <p:sp>
        <p:nvSpPr>
          <p:cNvPr id="22530" name="Text Box 3"/>
          <p:cNvSpPr txBox="1">
            <a:spLocks noChangeArrowheads="1"/>
          </p:cNvSpPr>
          <p:nvPr/>
        </p:nvSpPr>
        <p:spPr bwMode="auto">
          <a:xfrm>
            <a:off x="668594" y="2067046"/>
            <a:ext cx="786739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spcBef>
                <a:spcPct val="0"/>
              </a:spcBef>
            </a:pPr>
            <a:r>
              <a:rPr lang="en-US" altLang="en-US" sz="2400" dirty="0" smtClean="0">
                <a:solidFill>
                  <a:srgbClr val="000000"/>
                </a:solidFill>
                <a:latin typeface="Arial" panose="020B0604020202020204" pitchFamily="34" charset="0"/>
                <a:cs typeface="Times New Roman" panose="02020603050405020304" pitchFamily="18" charset="0"/>
              </a:rPr>
              <a:t>Identify information that is being put forth as an argument and break it down to its basic components for evaluation. </a:t>
            </a:r>
          </a:p>
          <a:p>
            <a:pPr marL="342900" indent="-342900">
              <a:spcBef>
                <a:spcPct val="0"/>
              </a:spcBef>
            </a:pPr>
            <a:r>
              <a:rPr lang="en-US" altLang="en-US" sz="2400" dirty="0" smtClean="0">
                <a:solidFill>
                  <a:srgbClr val="000000"/>
                </a:solidFill>
                <a:latin typeface="Arial" panose="020B0604020202020204" pitchFamily="34" charset="0"/>
                <a:cs typeface="Times New Roman" panose="02020603050405020304" pitchFamily="18" charset="0"/>
              </a:rPr>
              <a:t>Construct alternative interpretations</a:t>
            </a:r>
          </a:p>
          <a:p>
            <a:pPr marL="342900" indent="-342900">
              <a:spcBef>
                <a:spcPct val="0"/>
              </a:spcBef>
            </a:pPr>
            <a:r>
              <a:rPr lang="en-US" altLang="en-US" sz="2400" dirty="0" smtClean="0">
                <a:solidFill>
                  <a:srgbClr val="000000"/>
                </a:solidFill>
                <a:latin typeface="Arial" panose="020B0604020202020204" pitchFamily="34" charset="0"/>
                <a:cs typeface="Times New Roman" panose="02020603050405020304" pitchFamily="18" charset="0"/>
              </a:rPr>
              <a:t>Be willing to explore diverse perspectives</a:t>
            </a:r>
          </a:p>
          <a:p>
            <a:pPr marL="342900" indent="-342900">
              <a:spcBef>
                <a:spcPct val="0"/>
              </a:spcBef>
            </a:pPr>
            <a:r>
              <a:rPr lang="en-US" altLang="en-US" sz="2400" dirty="0" smtClean="0">
                <a:solidFill>
                  <a:srgbClr val="000000"/>
                </a:solidFill>
                <a:latin typeface="Arial" panose="020B0604020202020204" pitchFamily="34" charset="0"/>
                <a:cs typeface="Times New Roman" panose="02020603050405020304" pitchFamily="18" charset="0"/>
              </a:rPr>
              <a:t>Be willing to change personal assumptions when presented with valid information</a:t>
            </a:r>
          </a:p>
          <a:p>
            <a:pPr marL="342900" indent="-342900">
              <a:spcBef>
                <a:spcPct val="0"/>
              </a:spcBef>
            </a:pPr>
            <a:r>
              <a:rPr lang="en-US" altLang="en-US" sz="2400" dirty="0" smtClean="0">
                <a:solidFill>
                  <a:srgbClr val="000000"/>
                </a:solidFill>
                <a:latin typeface="Arial" panose="020B0604020202020204" pitchFamily="34" charset="0"/>
                <a:cs typeface="Times New Roman" panose="02020603050405020304" pitchFamily="18" charset="0"/>
              </a:rPr>
              <a:t>Be willing to ask difficult questions and the ability to receptive to opposing viewpoints.</a:t>
            </a:r>
            <a:endParaRPr lang="en-US" altLang="en-US" sz="2400" dirty="0">
              <a:latin typeface="Arial" panose="020B0604020202020204" pitchFamily="34" charset="0"/>
            </a:endParaRPr>
          </a:p>
        </p:txBody>
      </p:sp>
      <p:sp>
        <p:nvSpPr>
          <p:cNvPr id="22531" name="Slide Number Placeholder 3"/>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9D81B5A-9065-4366-BA0B-3281AB3EE6F4}" type="slidenum">
              <a:rPr lang="en-US" altLang="en-US" sz="1400">
                <a:latin typeface="+mn-lt"/>
              </a:rPr>
              <a:pPr>
                <a:spcBef>
                  <a:spcPct val="0"/>
                </a:spcBef>
                <a:buFontTx/>
                <a:buNone/>
              </a:pPr>
              <a:t>7</a:t>
            </a:fld>
            <a:endParaRPr lang="en-US" altLang="en-US" sz="1400">
              <a:latin typeface="+mn-lt"/>
            </a:endParaRPr>
          </a:p>
        </p:txBody>
      </p:sp>
    </p:spTree>
    <p:custDataLst>
      <p:tags r:id="rId1"/>
    </p:custDataLst>
    <p:extLst>
      <p:ext uri="{BB962C8B-B14F-4D97-AF65-F5344CB8AC3E}">
        <p14:creationId xmlns:p14="http://schemas.microsoft.com/office/powerpoint/2010/main" val="4209340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785813" y="914093"/>
            <a:ext cx="7050497" cy="666750"/>
          </a:xfrm>
        </p:spPr>
        <p:txBody>
          <a:bodyPr>
            <a:normAutofit/>
          </a:bodyPr>
          <a:lstStyle/>
          <a:p>
            <a:pPr eaLnBrk="1" hangingPunct="1"/>
            <a:r>
              <a:rPr lang="en-US" altLang="en-US" sz="4000" dirty="0" smtClean="0">
                <a:solidFill>
                  <a:schemeClr val="accent6">
                    <a:lumMod val="75000"/>
                  </a:schemeClr>
                </a:solidFill>
                <a:cs typeface="Times New Roman" panose="02020603050405020304" pitchFamily="18" charset="0"/>
              </a:rPr>
              <a:t>Critical thinkers are curious</a:t>
            </a:r>
          </a:p>
        </p:txBody>
      </p:sp>
      <p:sp>
        <p:nvSpPr>
          <p:cNvPr id="47107" name="Text Box 3">
            <a:extLst>
              <a:ext uri="{FF2B5EF4-FFF2-40B4-BE49-F238E27FC236}">
                <a16:creationId xmlns:a16="http://schemas.microsoft.com/office/drawing/2014/main" xmlns="" id="{41A91733-5C22-F14F-BE39-42E8163DE93A}"/>
              </a:ext>
            </a:extLst>
          </p:cNvPr>
          <p:cNvSpPr txBox="1">
            <a:spLocks noChangeArrowheads="1"/>
          </p:cNvSpPr>
          <p:nvPr/>
        </p:nvSpPr>
        <p:spPr bwMode="auto">
          <a:xfrm>
            <a:off x="785813" y="1857477"/>
            <a:ext cx="7335632" cy="3323987"/>
          </a:xfrm>
          <a:prstGeom prst="rect">
            <a:avLst/>
          </a:prstGeom>
          <a:noFill/>
          <a:ln w="9525">
            <a:noFill/>
            <a:miter lim="800000"/>
            <a:headEnd/>
            <a:tailEnd/>
          </a:ln>
          <a:effectLst/>
        </p:spPr>
        <p:txBody>
          <a:bodyPr wrap="square">
            <a:spAutoFit/>
          </a:bodyPr>
          <a:lstStyle/>
          <a:p>
            <a:pPr eaLnBrk="1" hangingPunct="1">
              <a:defRPr/>
            </a:pPr>
            <a:r>
              <a:rPr lang="en-US" sz="3200" dirty="0">
                <a:solidFill>
                  <a:srgbClr val="000000"/>
                </a:solidFill>
                <a:latin typeface="+mj-lt"/>
                <a:cs typeface="Times New Roman" pitchFamily="18" charset="0"/>
              </a:rPr>
              <a:t>They are interested in knowing all there is about a topic. They look for new and better ways to do everything. They are not the person who will settle for  “…because that is the way we have always done it.” </a:t>
            </a:r>
          </a:p>
          <a:p>
            <a:pPr eaLnBrk="1" hangingPunct="1">
              <a:defRPr/>
            </a:pPr>
            <a:endParaRPr lang="en-US" dirty="0">
              <a:latin typeface="Arial" charset="0"/>
            </a:endParaRPr>
          </a:p>
        </p:txBody>
      </p:sp>
      <p:sp>
        <p:nvSpPr>
          <p:cNvPr id="23556" name="Slide Number Placeholder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18127F7-6EBB-4089-8640-E01D5FD44F06}" type="slidenum">
              <a:rPr lang="en-US" altLang="en-US" sz="1400">
                <a:latin typeface="+mn-lt"/>
              </a:rPr>
              <a:pPr>
                <a:spcBef>
                  <a:spcPct val="0"/>
                </a:spcBef>
                <a:buFontTx/>
                <a:buNone/>
              </a:pPr>
              <a:t>8</a:t>
            </a:fld>
            <a:endParaRPr lang="en-US" altLang="en-US" sz="1400">
              <a:latin typeface="+mn-lt"/>
            </a:endParaRPr>
          </a:p>
        </p:txBody>
      </p:sp>
    </p:spTree>
    <p:custDataLst>
      <p:tags r:id="rId1"/>
    </p:custDataLst>
    <p:extLst>
      <p:ext uri="{BB962C8B-B14F-4D97-AF65-F5344CB8AC3E}">
        <p14:creationId xmlns:p14="http://schemas.microsoft.com/office/powerpoint/2010/main" val="1613883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F77D6191-E69B-9448-A934-7C13830717FD}"/>
              </a:ext>
            </a:extLst>
          </p:cNvPr>
          <p:cNvSpPr>
            <a:spLocks noGrp="1" noChangeArrowheads="1"/>
          </p:cNvSpPr>
          <p:nvPr>
            <p:ph type="title"/>
          </p:nvPr>
        </p:nvSpPr>
        <p:spPr>
          <a:xfrm>
            <a:off x="682625" y="609600"/>
            <a:ext cx="8080375" cy="685800"/>
          </a:xfrm>
        </p:spPr>
        <p:txBody>
          <a:bodyPr>
            <a:normAutofit/>
          </a:bodyPr>
          <a:lstStyle/>
          <a:p>
            <a:pPr eaLnBrk="1" hangingPunct="1">
              <a:defRPr/>
            </a:pPr>
            <a:r>
              <a:rPr lang="en-US" sz="4000" dirty="0">
                <a:solidFill>
                  <a:schemeClr val="accent6">
                    <a:lumMod val="75000"/>
                  </a:schemeClr>
                </a:solidFill>
              </a:rPr>
              <a:t>D</a:t>
            </a:r>
            <a:r>
              <a:rPr lang="en-US" sz="4000" dirty="0" smtClean="0">
                <a:solidFill>
                  <a:schemeClr val="accent6">
                    <a:lumMod val="75000"/>
                  </a:schemeClr>
                </a:solidFill>
              </a:rPr>
              <a:t>efinitions</a:t>
            </a:r>
            <a:endParaRPr lang="en-US" sz="4000" dirty="0">
              <a:solidFill>
                <a:schemeClr val="accent6">
                  <a:lumMod val="75000"/>
                </a:schemeClr>
              </a:solidFill>
            </a:endParaRPr>
          </a:p>
        </p:txBody>
      </p:sp>
      <p:sp>
        <p:nvSpPr>
          <p:cNvPr id="37891" name="Rectangle 3">
            <a:extLst>
              <a:ext uri="{FF2B5EF4-FFF2-40B4-BE49-F238E27FC236}">
                <a16:creationId xmlns:a16="http://schemas.microsoft.com/office/drawing/2014/main" xmlns="" id="{0F236E8A-4669-6641-8FCF-41EB8D45E19B}"/>
              </a:ext>
            </a:extLst>
          </p:cNvPr>
          <p:cNvSpPr>
            <a:spLocks noGrp="1" noChangeArrowheads="1"/>
          </p:cNvSpPr>
          <p:nvPr>
            <p:ph type="body" sz="half" idx="1"/>
          </p:nvPr>
        </p:nvSpPr>
        <p:spPr>
          <a:xfrm>
            <a:off x="682625" y="1600200"/>
            <a:ext cx="7350329" cy="4800600"/>
          </a:xfrm>
        </p:spPr>
        <p:txBody>
          <a:bodyPr>
            <a:normAutofit/>
          </a:bodyPr>
          <a:lstStyle/>
          <a:p>
            <a:pPr marL="0" indent="0">
              <a:buNone/>
              <a:defRPr/>
            </a:pPr>
            <a:r>
              <a:rPr lang="en-US" sz="3500" b="1" i="1" dirty="0"/>
              <a:t>Critical thinking is . . .</a:t>
            </a:r>
          </a:p>
          <a:p>
            <a:pPr lvl="1">
              <a:defRPr/>
            </a:pPr>
            <a:r>
              <a:rPr lang="en-US" sz="2700" dirty="0"/>
              <a:t>Thinking “outside” the box</a:t>
            </a:r>
          </a:p>
          <a:p>
            <a:pPr lvl="1">
              <a:defRPr/>
            </a:pPr>
            <a:r>
              <a:rPr lang="en-US" sz="2700" dirty="0"/>
              <a:t>Divergent thinking</a:t>
            </a:r>
          </a:p>
          <a:p>
            <a:pPr lvl="1">
              <a:defRPr/>
            </a:pPr>
            <a:r>
              <a:rPr lang="en-US" sz="2700" dirty="0"/>
              <a:t>Forming logical inferences</a:t>
            </a:r>
          </a:p>
          <a:p>
            <a:pPr lvl="1">
              <a:defRPr/>
            </a:pPr>
            <a:r>
              <a:rPr lang="en-US" sz="2700" dirty="0"/>
              <a:t>Limitless thinking</a:t>
            </a:r>
          </a:p>
          <a:p>
            <a:pPr lvl="1">
              <a:defRPr/>
            </a:pPr>
            <a:r>
              <a:rPr lang="en-US" sz="2700" dirty="0"/>
              <a:t>Higher level thinking involving</a:t>
            </a:r>
            <a:r>
              <a:rPr lang="en-US" sz="2700" dirty="0" smtClean="0"/>
              <a:t>.</a:t>
            </a:r>
          </a:p>
          <a:p>
            <a:pPr marL="0" indent="0">
              <a:buNone/>
              <a:defRPr/>
            </a:pPr>
            <a:endParaRPr lang="en-US" sz="3000" dirty="0"/>
          </a:p>
          <a:p>
            <a:pPr marL="0" indent="0">
              <a:buNone/>
              <a:defRPr/>
            </a:pPr>
            <a:r>
              <a:rPr lang="en-US" sz="3000" dirty="0"/>
              <a:t>Epistemology: </a:t>
            </a:r>
            <a:r>
              <a:rPr lang="en-US" sz="3000" dirty="0">
                <a:hlinkClick r:id="rId3"/>
              </a:rPr>
              <a:t>https://</a:t>
            </a:r>
            <a:r>
              <a:rPr lang="en-US" sz="3000" dirty="0" smtClean="0">
                <a:hlinkClick r:id="rId3"/>
              </a:rPr>
              <a:t>youtu.be/r_Y3utIeTPg</a:t>
            </a:r>
            <a:r>
              <a:rPr lang="en-US" sz="3000" dirty="0" smtClean="0"/>
              <a:t> </a:t>
            </a:r>
            <a:endParaRPr lang="en-US" sz="3000" dirty="0"/>
          </a:p>
        </p:txBody>
      </p:sp>
      <p:sp>
        <p:nvSpPr>
          <p:cNvPr id="24580" name="Slide Number Placeholder 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spcBef>
                <a:spcPct val="0"/>
              </a:spcBef>
              <a:buFontTx/>
              <a:buNone/>
            </a:pPr>
            <a:fld id="{EDFDE80C-2B9A-493D-AC51-AF3C5E5038A7}" type="slidenum">
              <a:rPr lang="en-US" altLang="en-US" sz="1400">
                <a:latin typeface="+mn-lt"/>
              </a:rPr>
              <a:pPr lvl="1">
                <a:spcBef>
                  <a:spcPct val="0"/>
                </a:spcBef>
                <a:buFontTx/>
                <a:buNone/>
              </a:pPr>
              <a:t>9</a:t>
            </a:fld>
            <a:endParaRPr lang="en-US" altLang="en-US" sz="1400" dirty="0">
              <a:latin typeface="+mn-lt"/>
            </a:endParaRPr>
          </a:p>
        </p:txBody>
      </p:sp>
    </p:spTree>
    <p:custDataLst>
      <p:tags r:id="rId1"/>
    </p:custDataLst>
    <p:extLst>
      <p:ext uri="{BB962C8B-B14F-4D97-AF65-F5344CB8AC3E}">
        <p14:creationId xmlns:p14="http://schemas.microsoft.com/office/powerpoint/2010/main" val="169075630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0"/>
  <p:tag name="INCORRECTPOINTVALUE" val="0"/>
  <p:tag name="AUTOADJUSTPARTRANGE" val="True"/>
  <p:tag name="FIBNUMRESULTS" val="5"/>
  <p:tag name="PRRESPONSE2" val="9"/>
  <p:tag name="PRRESPONSE6" val="5"/>
  <p:tag name="PRRESPONSE10" val="1"/>
  <p:tag name="POWERPOINTVERSION" val="14.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709477310369438C3E543C94179E2D" ma:contentTypeVersion="8" ma:contentTypeDescription="Create a new document." ma:contentTypeScope="" ma:versionID="40639e0939d655a4dc87506b01892c9e">
  <xsd:schema xmlns:xsd="http://www.w3.org/2001/XMLSchema" xmlns:xs="http://www.w3.org/2001/XMLSchema" xmlns:p="http://schemas.microsoft.com/office/2006/metadata/properties" xmlns:ns2="13c02fde-b48f-4d00-bac1-911d8ee6ee98" xmlns:ns3="6fd5926b-e52e-44d8-81d1-5e6608a23368" targetNamespace="http://schemas.microsoft.com/office/2006/metadata/properties" ma:root="true" ma:fieldsID="337014aa22b9b0ec50b4022cfab8c551" ns2:_="" ns3:_="">
    <xsd:import namespace="13c02fde-b48f-4d00-bac1-911d8ee6ee98"/>
    <xsd:import namespace="6fd5926b-e52e-44d8-81d1-5e6608a23368"/>
    <xsd:element name="properties">
      <xsd:complexType>
        <xsd:sequence>
          <xsd:element name="documentManagement">
            <xsd:complexType>
              <xsd:all>
                <xsd:element ref="ns2:Category"/>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02fde-b48f-4d00-bac1-911d8ee6ee98" elementFormDefault="qualified">
    <xsd:import namespace="http://schemas.microsoft.com/office/2006/documentManagement/types"/>
    <xsd:import namespace="http://schemas.microsoft.com/office/infopath/2007/PartnerControls"/>
    <xsd:element name="Category" ma:index="8" ma:displayName="Category" ma:description="Select from the pull down menu the correct category for this file type" ma:format="Dropdown" ma:internalName="Category">
      <xsd:simpleType>
        <xsd:restriction base="dms:Choice">
          <xsd:enumeration value="Meetings"/>
          <xsd:enumeration value="Purchase Order"/>
          <xsd:enumeration value="Invoice"/>
          <xsd:enumeration value="Policy"/>
          <xsd:enumeration value="Procedure"/>
          <xsd:enumeration value="Template"/>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d5926b-e52e-44d8-81d1-5e6608a23368"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13c02fde-b48f-4d00-bac1-911d8ee6ee98">Template</Category>
  </documentManagement>
</p:properties>
</file>

<file path=customXml/itemProps1.xml><?xml version="1.0" encoding="utf-8"?>
<ds:datastoreItem xmlns:ds="http://schemas.openxmlformats.org/officeDocument/2006/customXml" ds:itemID="{ABE02B31-F34B-4E18-8C84-0623F31763EB}">
  <ds:schemaRefs>
    <ds:schemaRef ds:uri="http://schemas.microsoft.com/sharepoint/v3/contenttype/forms"/>
  </ds:schemaRefs>
</ds:datastoreItem>
</file>

<file path=customXml/itemProps2.xml><?xml version="1.0" encoding="utf-8"?>
<ds:datastoreItem xmlns:ds="http://schemas.openxmlformats.org/officeDocument/2006/customXml" ds:itemID="{F3D502E4-D18D-4EA6-BFF6-F7B2176D1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c02fde-b48f-4d00-bac1-911d8ee6ee98"/>
    <ds:schemaRef ds:uri="6fd5926b-e52e-44d8-81d1-5e6608a23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324C9D-A4D4-4EA5-B76C-8491F2658EB9}">
  <ds:schemaRefs>
    <ds:schemaRef ds:uri="http://schemas.openxmlformats.org/package/2006/metadata/core-properties"/>
    <ds:schemaRef ds:uri="http://purl.org/dc/terms/"/>
    <ds:schemaRef ds:uri="http://purl.org/dc/dcmitype/"/>
    <ds:schemaRef ds:uri="http://schemas.microsoft.com/office/2006/metadata/properties"/>
    <ds:schemaRef ds:uri="13c02fde-b48f-4d00-bac1-911d8ee6ee98"/>
    <ds:schemaRef ds:uri="6fd5926b-e52e-44d8-81d1-5e6608a23368"/>
    <ds:schemaRef ds:uri="http://schemas.microsoft.com/office/2006/documentManagement/typ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10246</TotalTime>
  <Words>1077</Words>
  <Application>Microsoft Office PowerPoint</Application>
  <PresentationFormat>On-screen Show (4:3)</PresentationFormat>
  <Paragraphs>197</Paragraphs>
  <Slides>27</Slides>
  <Notes>3</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1_Custom Design</vt:lpstr>
      <vt:lpstr>2_Custom Design</vt:lpstr>
      <vt:lpstr>3_Custom Design</vt:lpstr>
      <vt:lpstr>5_Custom Design</vt:lpstr>
      <vt:lpstr>MGT 811 Contemporary Management Capabilities</vt:lpstr>
      <vt:lpstr>Outline for today</vt:lpstr>
      <vt:lpstr>Critical thinking begins when you question beyond what is obvious</vt:lpstr>
      <vt:lpstr>If you’re a critical thinker, you think.</vt:lpstr>
      <vt:lpstr>Critical thinkers listen carefully.</vt:lpstr>
      <vt:lpstr>Critical thinkers look for evidence….</vt:lpstr>
      <vt:lpstr>Therefore…through experience, as a critical thinker, you will:</vt:lpstr>
      <vt:lpstr>Critical thinkers are curious</vt:lpstr>
      <vt:lpstr>Definitions</vt:lpstr>
      <vt:lpstr>Definitions</vt:lpstr>
      <vt:lpstr>Blooms Taxonomy </vt:lpstr>
      <vt:lpstr>Understanding Bloom’s Taxonomy</vt:lpstr>
      <vt:lpstr>Critical Thinking Application</vt:lpstr>
      <vt:lpstr>Solution — Critical Thinking Exercise</vt:lpstr>
      <vt:lpstr>Why Is Critical Thinking Important?</vt:lpstr>
      <vt:lpstr>How Can One Become a Critical Thinker? (part 1)</vt:lpstr>
      <vt:lpstr>How Can One Become a Critical Thinker? (part 2)</vt:lpstr>
      <vt:lpstr>Activity 1:  What is Critical Thinking?</vt:lpstr>
      <vt:lpstr>PowerPoint Presentation</vt:lpstr>
      <vt:lpstr>Thinking determines: </vt:lpstr>
      <vt:lpstr>Green &amp; Red Thinking </vt:lpstr>
      <vt:lpstr>Green Thinking</vt:lpstr>
      <vt:lpstr>Red Thinking</vt:lpstr>
      <vt:lpstr>Summary</vt:lpstr>
      <vt:lpstr>PowerPoint Presentation</vt:lpstr>
      <vt:lpstr> Activity 2. Beginning to Think about Your Thinking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Toniel Leung</dc:creator>
  <cp:lastModifiedBy>Generic Login</cp:lastModifiedBy>
  <cp:revision>276</cp:revision>
  <dcterms:created xsi:type="dcterms:W3CDTF">2017-08-16T23:55:16Z</dcterms:created>
  <dcterms:modified xsi:type="dcterms:W3CDTF">2019-04-09T08:26:27Z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0x010100E1709477310369438C3E543C94179E2D</vt:lpwstr>
  </property>
</Properties>
</file>