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33"/>
  </p:notesMasterIdLst>
  <p:sldIdLst>
    <p:sldId id="281" r:id="rId8"/>
    <p:sldId id="273" r:id="rId9"/>
    <p:sldId id="365" r:id="rId10"/>
    <p:sldId id="366" r:id="rId11"/>
    <p:sldId id="367" r:id="rId12"/>
    <p:sldId id="368" r:id="rId13"/>
    <p:sldId id="369" r:id="rId14"/>
    <p:sldId id="370" r:id="rId15"/>
    <p:sldId id="371" r:id="rId16"/>
    <p:sldId id="372"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32" r:id="rId30"/>
    <p:sldId id="361" r:id="rId31"/>
    <p:sldId id="35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1"/>
            <p14:sldId id="273"/>
            <p14:sldId id="365"/>
            <p14:sldId id="366"/>
            <p14:sldId id="367"/>
            <p14:sldId id="368"/>
            <p14:sldId id="369"/>
            <p14:sldId id="370"/>
            <p14:sldId id="371"/>
            <p14:sldId id="372"/>
            <p14:sldId id="374"/>
            <p14:sldId id="375"/>
            <p14:sldId id="376"/>
            <p14:sldId id="377"/>
            <p14:sldId id="378"/>
            <p14:sldId id="379"/>
            <p14:sldId id="380"/>
            <p14:sldId id="381"/>
            <p14:sldId id="382"/>
            <p14:sldId id="383"/>
            <p14:sldId id="384"/>
            <p14:sldId id="385"/>
            <p14:sldId id="332"/>
            <p14:sldId id="361"/>
            <p14:sldId id="35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98" autoAdjust="0"/>
    <p:restoredTop sz="90686" autoAdjust="0"/>
  </p:normalViewPr>
  <p:slideViewPr>
    <p:cSldViewPr snapToGrid="0" snapToObjects="1">
      <p:cViewPr varScale="1">
        <p:scale>
          <a:sx n="80" d="100"/>
          <a:sy n="80" d="100"/>
        </p:scale>
        <p:origin x="774"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3/6/2019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a:t>
            </a:fld>
            <a:endParaRPr lang="en-US"/>
          </a:p>
        </p:txBody>
      </p:sp>
    </p:spTree>
    <p:extLst>
      <p:ext uri="{BB962C8B-B14F-4D97-AF65-F5344CB8AC3E}">
        <p14:creationId xmlns:p14="http://schemas.microsoft.com/office/powerpoint/2010/main" val="322919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21B446-6C3A-434A-9EAF-115FF2B52C71}" type="slidenum">
              <a:rPr lang="en-US" smtClean="0"/>
              <a:t>23</a:t>
            </a:fld>
            <a:endParaRPr lang="en-US"/>
          </a:p>
        </p:txBody>
      </p:sp>
    </p:spTree>
    <p:extLst>
      <p:ext uri="{BB962C8B-B14F-4D97-AF65-F5344CB8AC3E}">
        <p14:creationId xmlns:p14="http://schemas.microsoft.com/office/powerpoint/2010/main" val="372506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pPr>
              <a:defRPr/>
            </a:pPr>
            <a:r>
              <a:rPr lang="en-US"/>
              <a:t>CHAPTER 1</a:t>
            </a:r>
          </a:p>
        </p:txBody>
      </p:sp>
      <p:sp>
        <p:nvSpPr>
          <p:cNvPr id="5" name="Footer Placeholder 4"/>
          <p:cNvSpPr>
            <a:spLocks noGrp="1"/>
          </p:cNvSpPr>
          <p:nvPr>
            <p:ph type="ftr" sz="quarter" idx="11"/>
          </p:nvPr>
        </p:nvSpPr>
        <p:spPr/>
        <p:txBody>
          <a:bodyPr/>
          <a:lstStyle/>
          <a:p>
            <a:pPr>
              <a:defRPr/>
            </a:pPr>
            <a:r>
              <a:rPr lang="en-US"/>
              <a:t>INTERNATIONAL BUSINESS</a:t>
            </a:r>
          </a:p>
        </p:txBody>
      </p:sp>
      <p:sp>
        <p:nvSpPr>
          <p:cNvPr id="6" name="Slide Number Placeholder 5"/>
          <p:cNvSpPr>
            <a:spLocks noGrp="1"/>
          </p:cNvSpPr>
          <p:nvPr>
            <p:ph type="sldNum" sz="quarter" idx="12"/>
          </p:nvPr>
        </p:nvSpPr>
        <p:spPr/>
        <p:txBody>
          <a:bodyPr/>
          <a:lstStyle/>
          <a:p>
            <a:fld id="{2A33D139-2E42-49D2-8610-6BF7FB7E3B99}" type="slidenum">
              <a:rPr lang="en-US" altLang="en-US" smtClean="0"/>
              <a:pPr/>
              <a:t>24</a:t>
            </a:fld>
            <a:endParaRPr lang="en-US" altLang="en-US"/>
          </a:p>
        </p:txBody>
      </p:sp>
    </p:spTree>
    <p:extLst>
      <p:ext uri="{BB962C8B-B14F-4D97-AF65-F5344CB8AC3E}">
        <p14:creationId xmlns:p14="http://schemas.microsoft.com/office/powerpoint/2010/main" val="25701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503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290054" cy="1325563"/>
          </a:xfrm>
        </p:spPr>
        <p:txBody>
          <a:bodyPr/>
          <a:lstStyle>
            <a:lvl1pPr>
              <a:defRPr b="1">
                <a:solidFill>
                  <a:schemeClr val="tx1">
                    <a:lumMod val="50000"/>
                    <a:lumOff val="50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7840" y="230189"/>
            <a:ext cx="1270159" cy="119674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038" y="5904149"/>
            <a:ext cx="500633" cy="6715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3414" y="5661255"/>
            <a:ext cx="2228850" cy="914400"/>
          </a:xfrm>
          <a:prstGeom prst="rect">
            <a:avLst/>
          </a:prstGeom>
        </p:spPr>
      </p:pic>
    </p:spTree>
    <p:extLst>
      <p:ext uri="{BB962C8B-B14F-4D97-AF65-F5344CB8AC3E}">
        <p14:creationId xmlns:p14="http://schemas.microsoft.com/office/powerpoint/2010/main" val="8299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562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378897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6/03/2019</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6/03/2019</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963" y="19050"/>
            <a:ext cx="8235950" cy="966788"/>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133475"/>
            <a:ext cx="8229600" cy="5124450"/>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p:cNvSpPr>
            <a:spLocks noGrp="1"/>
          </p:cNvSpPr>
          <p:nvPr>
            <p:ph type="sldNum" sz="quarter" idx="10"/>
          </p:nvPr>
        </p:nvSpPr>
        <p:spPr>
          <a:xfrm>
            <a:off x="8697913" y="5991225"/>
            <a:ext cx="446087" cy="266700"/>
          </a:xfrm>
          <a:prstGeom prst="rect">
            <a:avLst/>
          </a:prstGeom>
        </p:spPr>
        <p:txBody>
          <a:bodyPr/>
          <a:lstStyle>
            <a:lvl1pPr>
              <a:defRPr>
                <a:solidFill>
                  <a:schemeClr val="tx1"/>
                </a:solidFill>
              </a:defRPr>
            </a:lvl1pPr>
          </a:lstStyle>
          <a:p>
            <a:r>
              <a:rPr lang="en-US" altLang="en-US"/>
              <a:t> SLIDE </a:t>
            </a:r>
            <a:fld id="{524100D7-B183-408D-8F3B-88DB285D30B0}" type="slidenum">
              <a:rPr lang="en-US" altLang="en-US"/>
              <a:pPr/>
              <a:t>‹#›</a:t>
            </a:fld>
            <a:endParaRPr lang="en-US" altLang="en-US"/>
          </a:p>
        </p:txBody>
      </p:sp>
      <p:sp>
        <p:nvSpPr>
          <p:cNvPr id="5" name="Footer Placeholder 4"/>
          <p:cNvSpPr>
            <a:spLocks noGrp="1"/>
          </p:cNvSpPr>
          <p:nvPr>
            <p:ph type="ftr" sz="quarter" idx="11"/>
          </p:nvPr>
        </p:nvSpPr>
        <p:spPr>
          <a:xfrm>
            <a:off x="8001000" y="268288"/>
            <a:ext cx="914400" cy="1752600"/>
          </a:xfrm>
          <a:prstGeom prst="rect">
            <a:avLst/>
          </a:prstGeom>
        </p:spPr>
        <p:txBody>
          <a:bodyPr/>
          <a:lstStyle>
            <a:lvl1pPr>
              <a:defRPr>
                <a:latin typeface="Arial" pitchFamily="10" charset="0"/>
                <a:ea typeface="Arial" pitchFamily="10" charset="0"/>
                <a:cs typeface="Arial" pitchFamily="10" charset="0"/>
              </a:defRPr>
            </a:lvl1pPr>
          </a:lstStyle>
          <a:p>
            <a:pPr>
              <a:defRPr/>
            </a:pPr>
            <a:r>
              <a:rPr lang="en-US"/>
              <a:t>1</a:t>
            </a:r>
          </a:p>
        </p:txBody>
      </p:sp>
    </p:spTree>
    <p:extLst>
      <p:ext uri="{BB962C8B-B14F-4D97-AF65-F5344CB8AC3E}">
        <p14:creationId xmlns:p14="http://schemas.microsoft.com/office/powerpoint/2010/main" val="726300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siness_bulle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273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p:cNvSpPr>
            <a:spLocks noGrp="1"/>
          </p:cNvSpPr>
          <p:nvPr>
            <p:ph type="ctrTitle"/>
          </p:nvPr>
        </p:nvSpPr>
        <p:spPr>
          <a:xfrm>
            <a:off x="183976" y="86767"/>
            <a:ext cx="7772400" cy="605929"/>
          </a:xfrm>
          <a:prstGeom prst="rect">
            <a:avLst/>
          </a:prstGeom>
        </p:spPr>
        <p:txBody>
          <a:bodyPr/>
          <a:lstStyle>
            <a:lvl1pPr algn="l">
              <a:defRPr sz="3200">
                <a:solidFill>
                  <a:srgbClr val="FFFFFF"/>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0534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Cop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95288" y="981075"/>
            <a:ext cx="8208962" cy="4464050"/>
          </a:xfrm>
          <a:prstGeom prst="rect">
            <a:avLst/>
          </a:prstGeom>
        </p:spPr>
        <p:txBody>
          <a:bodyPr vert="horz"/>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Second level</a:t>
            </a:r>
          </a:p>
          <a:p>
            <a:pPr lvl="1"/>
            <a:r>
              <a:rPr lang="en-GB" dirty="0"/>
              <a:t>Third level</a:t>
            </a:r>
          </a:p>
          <a:p>
            <a:pPr lvl="2"/>
            <a:r>
              <a:rPr lang="en-GB" dirty="0"/>
              <a:t>Fourth level</a:t>
            </a:r>
          </a:p>
          <a:p>
            <a:pPr lvl="3"/>
            <a:r>
              <a:rPr lang="en-GB" dirty="0"/>
              <a:t>Fifth level</a:t>
            </a:r>
            <a:endParaRPr lang="en-US" dirty="0"/>
          </a:p>
        </p:txBody>
      </p:sp>
      <p:sp>
        <p:nvSpPr>
          <p:cNvPr id="9" name="Title 1"/>
          <p:cNvSpPr>
            <a:spLocks noGrp="1"/>
          </p:cNvSpPr>
          <p:nvPr>
            <p:ph type="ctrTitle" hasCustomPrompt="1"/>
          </p:nvPr>
        </p:nvSpPr>
        <p:spPr>
          <a:xfrm>
            <a:off x="183976" y="188640"/>
            <a:ext cx="7772400" cy="533921"/>
          </a:xfrm>
          <a:prstGeom prst="rect">
            <a:avLst/>
          </a:prstGeom>
        </p:spPr>
        <p:txBody>
          <a:bodyPr/>
          <a:lstStyle>
            <a:lvl1pPr algn="l">
              <a:defRPr sz="2400">
                <a:solidFill>
                  <a:schemeClr val="tx1">
                    <a:lumMod val="75000"/>
                    <a:lumOff val="25000"/>
                  </a:schemeClr>
                </a:solidFill>
              </a:defRPr>
            </a:lvl1pPr>
          </a:lstStyle>
          <a:p>
            <a:r>
              <a:rPr lang="en-GB" dirty="0"/>
              <a:t>CLICK TO EDIT</a:t>
            </a:r>
            <a:endParaRPr lang="en-US" dirty="0"/>
          </a:p>
        </p:txBody>
      </p:sp>
    </p:spTree>
    <p:extLst>
      <p:ext uri="{BB962C8B-B14F-4D97-AF65-F5344CB8AC3E}">
        <p14:creationId xmlns:p14="http://schemas.microsoft.com/office/powerpoint/2010/main" val="4532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cstate="email">
            <a:extLst>
              <a:ext uri="{28A0092B-C50C-407E-A947-70E740481C1C}">
                <a14:useLocalDpi xmlns:a14="http://schemas.microsoft.com/office/drawing/2010/main"/>
              </a:ext>
            </a:extLst>
          </a:blip>
          <a:srcRect l="27227"/>
          <a:stretch/>
        </p:blipFill>
        <p:spPr>
          <a:xfrm>
            <a:off x="0" y="0"/>
            <a:ext cx="9144000" cy="1102171"/>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6/03/2019</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9" r:id="rId7"/>
    <p:sldLayoutId id="2147483721" r:id="rId8"/>
    <p:sldLayoutId id="2147483728" r:id="rId9"/>
    <p:sldLayoutId id="2147483730" r:id="rId10"/>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6/03/2019</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 id="2147483729" r:id="rId2"/>
    <p:sldLayoutId id="2147483731" r:id="rId3"/>
    <p:sldLayoutId id="2147483732" r:id="rId4"/>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6/03/2019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93751"/>
            <a:ext cx="8857397" cy="1325563"/>
          </a:xfrm>
        </p:spPr>
        <p:txBody>
          <a:bodyPr/>
          <a:lstStyle/>
          <a:p>
            <a:pPr algn="ctr"/>
            <a:r>
              <a:rPr lang="en-US" sz="4400" b="1" dirty="0">
                <a:solidFill>
                  <a:schemeClr val="accent1">
                    <a:lumMod val="60000"/>
                    <a:lumOff val="40000"/>
                  </a:schemeClr>
                </a:solidFill>
              </a:rPr>
              <a:t>MGT 811</a:t>
            </a:r>
            <a:r>
              <a:rPr lang="en-US" dirty="0"/>
              <a:t/>
            </a:r>
            <a:br>
              <a:rPr lang="en-US" dirty="0"/>
            </a:br>
            <a:r>
              <a:rPr lang="en-US" dirty="0"/>
              <a:t>Contemporary Management Capabilities</a:t>
            </a:r>
          </a:p>
        </p:txBody>
      </p:sp>
      <p:sp>
        <p:nvSpPr>
          <p:cNvPr id="3" name="Text Placeholder 2"/>
          <p:cNvSpPr>
            <a:spLocks noGrp="1"/>
          </p:cNvSpPr>
          <p:nvPr>
            <p:ph type="body" sz="quarter" idx="10"/>
          </p:nvPr>
        </p:nvSpPr>
        <p:spPr>
          <a:xfrm>
            <a:off x="0" y="5277678"/>
            <a:ext cx="8857397" cy="1364422"/>
          </a:xfrm>
        </p:spPr>
        <p:txBody>
          <a:bodyPr/>
          <a:lstStyle/>
          <a:p>
            <a:pPr algn="ctr"/>
            <a:r>
              <a:rPr lang="en-US" sz="2500" dirty="0"/>
              <a:t>Week </a:t>
            </a:r>
            <a:r>
              <a:rPr lang="en-US" sz="2500" dirty="0" smtClean="0"/>
              <a:t>Six, Resilience</a:t>
            </a:r>
            <a:endParaRPr lang="en-US" sz="2500" dirty="0"/>
          </a:p>
          <a:p>
            <a:pPr algn="ctr"/>
            <a:r>
              <a:rPr lang="en-US" sz="2500" dirty="0"/>
              <a:t>Stephen Rodwell </a:t>
            </a:r>
            <a:r>
              <a:rPr lang="en-US" sz="2500" dirty="0" err="1"/>
              <a:t>srodwell@icms.edu.au</a:t>
            </a:r>
            <a:endParaRPr lang="en-US" sz="2500" dirty="0"/>
          </a:p>
        </p:txBody>
      </p:sp>
    </p:spTree>
    <p:extLst>
      <p:ext uri="{BB962C8B-B14F-4D97-AF65-F5344CB8AC3E}">
        <p14:creationId xmlns:p14="http://schemas.microsoft.com/office/powerpoint/2010/main" val="216398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666" y="785447"/>
            <a:ext cx="8235950" cy="966788"/>
          </a:xfrm>
        </p:spPr>
        <p:txBody>
          <a:bodyPr/>
          <a:lstStyle/>
          <a:p>
            <a:r>
              <a:rPr lang="en-GB" dirty="0">
                <a:solidFill>
                  <a:srgbClr val="C00000"/>
                </a:solidFill>
              </a:rPr>
              <a:t>The good news! Challenge = </a:t>
            </a:r>
            <a:r>
              <a:rPr lang="en-GB" dirty="0" smtClean="0">
                <a:solidFill>
                  <a:srgbClr val="C00000"/>
                </a:solidFill>
              </a:rPr>
              <a:t>Growth</a:t>
            </a:r>
            <a:endParaRPr lang="en-GB" dirty="0">
              <a:solidFill>
                <a:srgbClr val="C00000"/>
              </a:solidFill>
            </a:endParaRPr>
          </a:p>
        </p:txBody>
      </p:sp>
      <p:sp>
        <p:nvSpPr>
          <p:cNvPr id="3" name="Content Placeholder 2"/>
          <p:cNvSpPr>
            <a:spLocks noGrp="1"/>
          </p:cNvSpPr>
          <p:nvPr>
            <p:ph idx="1"/>
          </p:nvPr>
        </p:nvSpPr>
        <p:spPr>
          <a:xfrm>
            <a:off x="756666" y="1876926"/>
            <a:ext cx="7886700" cy="3670268"/>
          </a:xfrm>
        </p:spPr>
        <p:txBody>
          <a:bodyPr>
            <a:normAutofit/>
          </a:bodyPr>
          <a:lstStyle/>
          <a:p>
            <a:pPr marL="0" indent="0">
              <a:buNone/>
            </a:pPr>
            <a:r>
              <a:rPr lang="en-GB" sz="2800" i="1" dirty="0"/>
              <a:t>“The Centre for Creative Leadership reports that over 66% of leadership capabilities are forged through challenges” </a:t>
            </a:r>
            <a:r>
              <a:rPr lang="en-GB" sz="2800" dirty="0"/>
              <a:t>(Preston, 2014)</a:t>
            </a:r>
          </a:p>
          <a:p>
            <a:r>
              <a:rPr lang="en-GB" sz="2800" dirty="0"/>
              <a:t>“Whatever doesn’t kill me makes me stronger” – </a:t>
            </a:r>
            <a:r>
              <a:rPr lang="en-GB" sz="2800" b="1" i="1" dirty="0">
                <a:solidFill>
                  <a:schemeClr val="accent2">
                    <a:lumMod val="50000"/>
                  </a:schemeClr>
                </a:solidFill>
              </a:rPr>
              <a:t>Nietzsche</a:t>
            </a:r>
            <a:r>
              <a:rPr lang="en-GB" sz="2800" dirty="0"/>
              <a:t>. </a:t>
            </a:r>
          </a:p>
          <a:p>
            <a:r>
              <a:rPr lang="en-GB" sz="2800" dirty="0"/>
              <a:t>Not just bounce back, but bounce forward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649"/>
          <a:stretch/>
        </p:blipFill>
        <p:spPr>
          <a:xfrm>
            <a:off x="6102417" y="5009742"/>
            <a:ext cx="2807208" cy="1652243"/>
          </a:xfrm>
          <a:prstGeom prst="rect">
            <a:avLst/>
          </a:prstGeom>
        </p:spPr>
      </p:pic>
    </p:spTree>
    <p:extLst>
      <p:ext uri="{BB962C8B-B14F-4D97-AF65-F5344CB8AC3E}">
        <p14:creationId xmlns:p14="http://schemas.microsoft.com/office/powerpoint/2010/main" val="422665125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6566"/>
            <a:ext cx="8235950" cy="966788"/>
          </a:xfrm>
        </p:spPr>
        <p:txBody>
          <a:bodyPr/>
          <a:lstStyle/>
          <a:p>
            <a:r>
              <a:rPr lang="en-GB" dirty="0" smtClean="0">
                <a:solidFill>
                  <a:schemeClr val="tx2"/>
                </a:solidFill>
              </a:rPr>
              <a:t>The Five Truths About Fear</a:t>
            </a:r>
            <a:endParaRPr lang="en-GB" dirty="0">
              <a:solidFill>
                <a:schemeClr val="tx2"/>
              </a:solidFill>
            </a:endParaRPr>
          </a:p>
        </p:txBody>
      </p:sp>
      <p:sp>
        <p:nvSpPr>
          <p:cNvPr id="3" name="Content Placeholder 2"/>
          <p:cNvSpPr>
            <a:spLocks noGrp="1"/>
          </p:cNvSpPr>
          <p:nvPr>
            <p:ph idx="1"/>
          </p:nvPr>
        </p:nvSpPr>
        <p:spPr>
          <a:xfrm>
            <a:off x="628650" y="1563355"/>
            <a:ext cx="7886700" cy="4055392"/>
          </a:xfrm>
        </p:spPr>
        <p:txBody>
          <a:bodyPr>
            <a:normAutofit fontScale="85000" lnSpcReduction="20000"/>
          </a:bodyPr>
          <a:lstStyle/>
          <a:p>
            <a:pPr marL="385763" indent="-385763">
              <a:buFont typeface="+mj-lt"/>
              <a:buAutoNum type="arabicPeriod"/>
            </a:pPr>
            <a:r>
              <a:rPr lang="en-GB" sz="2600" dirty="0"/>
              <a:t>The fear will never go away as long as I continue to grow</a:t>
            </a:r>
          </a:p>
          <a:p>
            <a:pPr marL="385763" indent="-385763">
              <a:buFont typeface="+mj-lt"/>
              <a:buAutoNum type="arabicPeriod"/>
            </a:pPr>
            <a:r>
              <a:rPr lang="en-GB" sz="2600" dirty="0"/>
              <a:t>The only way to get rid of the fear of doing something is to go out... and do it!</a:t>
            </a:r>
          </a:p>
          <a:p>
            <a:pPr marL="385763" indent="-385763">
              <a:buFont typeface="+mj-lt"/>
              <a:buAutoNum type="arabicPeriod"/>
            </a:pPr>
            <a:r>
              <a:rPr lang="en-GB" sz="2600" dirty="0"/>
              <a:t>The only way to feel better about myself is to go out… and do it!</a:t>
            </a:r>
          </a:p>
          <a:p>
            <a:pPr marL="385763" indent="-385763">
              <a:buFont typeface="+mj-lt"/>
              <a:buAutoNum type="arabicPeriod"/>
            </a:pPr>
            <a:r>
              <a:rPr lang="en-GB" sz="2600" dirty="0"/>
              <a:t>Not only am I going to experience fear whenever I’m in unfamiliar territory… so is everyone else!</a:t>
            </a:r>
          </a:p>
          <a:p>
            <a:pPr marL="385763" indent="-385763">
              <a:buFont typeface="+mj-lt"/>
              <a:buAutoNum type="arabicPeriod"/>
            </a:pPr>
            <a:r>
              <a:rPr lang="en-GB" sz="2600" dirty="0"/>
              <a:t>Pushing through fear is less frightening than living with the underlying fear that comes from a feeling of helplessness</a:t>
            </a:r>
          </a:p>
          <a:p>
            <a:pPr marL="0" indent="0">
              <a:buNone/>
            </a:pPr>
            <a:endParaRPr lang="en-GB" sz="1200" dirty="0"/>
          </a:p>
          <a:p>
            <a:pPr marL="0" indent="0">
              <a:buNone/>
            </a:pPr>
            <a:r>
              <a:rPr lang="en-GB" sz="2925" b="1" i="1" dirty="0">
                <a:solidFill>
                  <a:srgbClr val="FF0000"/>
                </a:solidFill>
              </a:rPr>
              <a:t>“At the bottom of every one of your fears is simply the fear that you can’t handle whatever life may bring you.”</a:t>
            </a:r>
          </a:p>
          <a:p>
            <a:pPr lvl="0"/>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0396"/>
          <a:stretch/>
        </p:blipFill>
        <p:spPr>
          <a:xfrm>
            <a:off x="7525968" y="5233737"/>
            <a:ext cx="1363611" cy="1309253"/>
          </a:xfrm>
          <a:prstGeom prst="rect">
            <a:avLst/>
          </a:prstGeom>
        </p:spPr>
      </p:pic>
    </p:spTree>
    <p:extLst>
      <p:ext uri="{BB962C8B-B14F-4D97-AF65-F5344CB8AC3E}">
        <p14:creationId xmlns:p14="http://schemas.microsoft.com/office/powerpoint/2010/main" val="5125128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4897"/>
            <a:ext cx="8235950" cy="966788"/>
          </a:xfrm>
        </p:spPr>
        <p:txBody>
          <a:bodyPr/>
          <a:lstStyle/>
          <a:p>
            <a:r>
              <a:rPr lang="en-GB" dirty="0">
                <a:solidFill>
                  <a:schemeClr val="accent2">
                    <a:lumMod val="75000"/>
                  </a:schemeClr>
                </a:solidFill>
              </a:rPr>
              <a:t>How whole is your ‘whole life’?</a:t>
            </a:r>
          </a:p>
        </p:txBody>
      </p:sp>
      <p:sp>
        <p:nvSpPr>
          <p:cNvPr id="3" name="Content Placeholder 2"/>
          <p:cNvSpPr>
            <a:spLocks noGrp="1"/>
          </p:cNvSpPr>
          <p:nvPr>
            <p:ph idx="1"/>
          </p:nvPr>
        </p:nvSpPr>
        <p:spPr>
          <a:xfrm>
            <a:off x="628650" y="1518407"/>
            <a:ext cx="7886700" cy="4473319"/>
          </a:xfrm>
        </p:spPr>
        <p:txBody>
          <a:bodyPr>
            <a:normAutofit/>
          </a:bodyPr>
          <a:lstStyle/>
          <a:p>
            <a:pPr marL="0" indent="0">
              <a:buNone/>
            </a:pPr>
            <a:r>
              <a:rPr lang="en-GB" sz="2800" dirty="0"/>
              <a:t>Resilience depends on your support system and what else you have in your life</a:t>
            </a:r>
          </a:p>
          <a:p>
            <a:endParaRPr lang="en-GB" sz="2800" dirty="0"/>
          </a:p>
          <a:p>
            <a:pPr marL="0" indent="0">
              <a:buNone/>
            </a:pPr>
            <a:r>
              <a:rPr lang="en-GB" sz="2800" dirty="0"/>
              <a:t>When your life is </a:t>
            </a:r>
            <a:r>
              <a:rPr lang="en-GB" sz="2800" u="sng" dirty="0"/>
              <a:t>unbalanced</a:t>
            </a:r>
            <a:r>
              <a:rPr lang="en-GB" sz="2800" dirty="0"/>
              <a:t> – focusing on only one thing:</a:t>
            </a:r>
          </a:p>
          <a:p>
            <a:endParaRPr lang="en-GB" dirty="0"/>
          </a:p>
        </p:txBody>
      </p:sp>
      <p:sp>
        <p:nvSpPr>
          <p:cNvPr id="4" name="Rectangle 3"/>
          <p:cNvSpPr/>
          <p:nvPr/>
        </p:nvSpPr>
        <p:spPr>
          <a:xfrm>
            <a:off x="804672" y="3979926"/>
            <a:ext cx="2313432"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Relationship</a:t>
            </a:r>
          </a:p>
        </p:txBody>
      </p:sp>
      <p:sp>
        <p:nvSpPr>
          <p:cNvPr id="5" name="Right Arrow 4"/>
          <p:cNvSpPr/>
          <p:nvPr/>
        </p:nvSpPr>
        <p:spPr>
          <a:xfrm>
            <a:off x="3429000" y="4203954"/>
            <a:ext cx="1956816"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ectangle 5"/>
          <p:cNvSpPr/>
          <p:nvPr/>
        </p:nvSpPr>
        <p:spPr>
          <a:xfrm>
            <a:off x="5793867" y="3979926"/>
            <a:ext cx="2313432" cy="713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X</a:t>
            </a:r>
          </a:p>
        </p:txBody>
      </p:sp>
    </p:spTree>
    <p:extLst>
      <p:ext uri="{BB962C8B-B14F-4D97-AF65-F5344CB8AC3E}">
        <p14:creationId xmlns:p14="http://schemas.microsoft.com/office/powerpoint/2010/main" val="1062634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2292"/>
            <a:ext cx="8235950" cy="966788"/>
          </a:xfrm>
        </p:spPr>
        <p:txBody>
          <a:bodyPr/>
          <a:lstStyle/>
          <a:p>
            <a:r>
              <a:rPr lang="en-GB" dirty="0">
                <a:solidFill>
                  <a:schemeClr val="accent6">
                    <a:lumMod val="75000"/>
                  </a:schemeClr>
                </a:solidFill>
              </a:rPr>
              <a:t>How whole is your ‘whole life’?</a:t>
            </a:r>
          </a:p>
        </p:txBody>
      </p:sp>
      <p:sp>
        <p:nvSpPr>
          <p:cNvPr id="3" name="Content Placeholder 2"/>
          <p:cNvSpPr>
            <a:spLocks noGrp="1"/>
          </p:cNvSpPr>
          <p:nvPr>
            <p:ph idx="1"/>
          </p:nvPr>
        </p:nvSpPr>
        <p:spPr>
          <a:xfrm>
            <a:off x="628650" y="2093495"/>
            <a:ext cx="7886700" cy="3143731"/>
          </a:xfrm>
        </p:spPr>
        <p:txBody>
          <a:bodyPr>
            <a:normAutofit/>
          </a:bodyPr>
          <a:lstStyle/>
          <a:p>
            <a:pPr marL="0" indent="0">
              <a:buNone/>
            </a:pPr>
            <a:r>
              <a:rPr lang="en-GB" sz="2800" dirty="0"/>
              <a:t>When your life is </a:t>
            </a:r>
            <a:r>
              <a:rPr lang="en-GB" sz="2800" u="sng" dirty="0"/>
              <a:t>balanced</a:t>
            </a:r>
            <a:r>
              <a:rPr lang="en-GB" sz="2800" dirty="0"/>
              <a:t> – many different areas of focus:</a:t>
            </a:r>
          </a:p>
          <a:p>
            <a:endParaRPr lang="en-GB" dirty="0"/>
          </a:p>
        </p:txBody>
      </p:sp>
      <p:sp>
        <p:nvSpPr>
          <p:cNvPr id="5" name="Right Arrow 4"/>
          <p:cNvSpPr/>
          <p:nvPr/>
        </p:nvSpPr>
        <p:spPr>
          <a:xfrm>
            <a:off x="3429000" y="4071366"/>
            <a:ext cx="1956816"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aphicFrame>
        <p:nvGraphicFramePr>
          <p:cNvPr id="7" name="Table 6"/>
          <p:cNvGraphicFramePr>
            <a:graphicFrameLocks noGrp="1"/>
          </p:cNvGraphicFramePr>
          <p:nvPr>
            <p:extLst>
              <p:ext uri="{D42A27DB-BD31-4B8C-83A1-F6EECF244321}">
                <p14:modId xmlns:p14="http://schemas.microsoft.com/office/powerpoint/2010/main" val="3762024852"/>
              </p:ext>
            </p:extLst>
          </p:nvPr>
        </p:nvGraphicFramePr>
        <p:xfrm>
          <a:off x="517358" y="3381248"/>
          <a:ext cx="2726835" cy="1508505"/>
        </p:xfrm>
        <a:graphic>
          <a:graphicData uri="http://schemas.openxmlformats.org/drawingml/2006/table">
            <a:tbl>
              <a:tblPr firstRow="1" bandRow="1">
                <a:tableStyleId>{5C22544A-7EE6-4342-B048-85BDC9FD1C3A}</a:tableStyleId>
              </a:tblPr>
              <a:tblGrid>
                <a:gridCol w="908945">
                  <a:extLst>
                    <a:ext uri="{9D8B030D-6E8A-4147-A177-3AD203B41FA5}">
                      <a16:colId xmlns:a16="http://schemas.microsoft.com/office/drawing/2014/main" val="20000"/>
                    </a:ext>
                  </a:extLst>
                </a:gridCol>
                <a:gridCol w="908945">
                  <a:extLst>
                    <a:ext uri="{9D8B030D-6E8A-4147-A177-3AD203B41FA5}">
                      <a16:colId xmlns:a16="http://schemas.microsoft.com/office/drawing/2014/main" val="20001"/>
                    </a:ext>
                  </a:extLst>
                </a:gridCol>
                <a:gridCol w="908945">
                  <a:extLst>
                    <a:ext uri="{9D8B030D-6E8A-4147-A177-3AD203B41FA5}">
                      <a16:colId xmlns:a16="http://schemas.microsoft.com/office/drawing/2014/main" val="20002"/>
                    </a:ext>
                  </a:extLst>
                </a:gridCol>
              </a:tblGrid>
              <a:tr h="502835">
                <a:tc>
                  <a:txBody>
                    <a:bodyPr/>
                    <a:lstStyle/>
                    <a:p>
                      <a:pPr algn="ctr"/>
                      <a:r>
                        <a:rPr lang="en-GB" sz="1100" b="0" dirty="0">
                          <a:solidFill>
                            <a:schemeClr val="tx1"/>
                          </a:solidFill>
                        </a:rPr>
                        <a:t>Contribution</a:t>
                      </a:r>
                    </a:p>
                  </a:txBody>
                  <a:tcPr marL="68580" marR="68580" marT="34290" marB="34290"/>
                </a:tc>
                <a:tc>
                  <a:txBody>
                    <a:bodyPr/>
                    <a:lstStyle/>
                    <a:p>
                      <a:pPr algn="ctr"/>
                      <a:r>
                        <a:rPr lang="en-GB" sz="1100" b="0" dirty="0">
                          <a:solidFill>
                            <a:schemeClr val="tx1"/>
                          </a:solidFill>
                        </a:rPr>
                        <a:t>Hobby</a:t>
                      </a:r>
                    </a:p>
                  </a:txBody>
                  <a:tcPr marL="68580" marR="68580" marT="34290" marB="34290"/>
                </a:tc>
                <a:tc>
                  <a:txBody>
                    <a:bodyPr/>
                    <a:lstStyle/>
                    <a:p>
                      <a:pPr algn="ctr"/>
                      <a:r>
                        <a:rPr lang="en-GB" sz="1100" b="0" dirty="0">
                          <a:solidFill>
                            <a:schemeClr val="tx1"/>
                          </a:solidFill>
                        </a:rPr>
                        <a:t>Alone time</a:t>
                      </a:r>
                    </a:p>
                  </a:txBody>
                  <a:tcPr marL="68580" marR="68580" marT="34290" marB="34290"/>
                </a:tc>
                <a:extLst>
                  <a:ext uri="{0D108BD9-81ED-4DB2-BD59-A6C34878D82A}">
                    <a16:rowId xmlns:a16="http://schemas.microsoft.com/office/drawing/2014/main" val="10000"/>
                  </a:ext>
                </a:extLst>
              </a:tr>
              <a:tr h="502835">
                <a:tc>
                  <a:txBody>
                    <a:bodyPr/>
                    <a:lstStyle/>
                    <a:p>
                      <a:pPr algn="ctr"/>
                      <a:r>
                        <a:rPr lang="en-GB" sz="1100" dirty="0">
                          <a:solidFill>
                            <a:schemeClr val="tx1"/>
                          </a:solidFill>
                        </a:rPr>
                        <a:t>Family</a:t>
                      </a:r>
                    </a:p>
                  </a:txBody>
                  <a:tcPr marL="68580" marR="68580" marT="34290" marB="34290"/>
                </a:tc>
                <a:tc>
                  <a:txBody>
                    <a:bodyPr/>
                    <a:lstStyle/>
                    <a:p>
                      <a:pPr algn="ctr"/>
                      <a:r>
                        <a:rPr lang="en-GB" sz="1100" dirty="0">
                          <a:solidFill>
                            <a:schemeClr val="tx1"/>
                          </a:solidFill>
                        </a:rPr>
                        <a:t>Leisure</a:t>
                      </a:r>
                    </a:p>
                  </a:txBody>
                  <a:tcPr marL="68580" marR="68580" marT="34290" marB="34290"/>
                </a:tc>
                <a:tc>
                  <a:txBody>
                    <a:bodyPr/>
                    <a:lstStyle/>
                    <a:p>
                      <a:pPr algn="ctr"/>
                      <a:r>
                        <a:rPr lang="en-GB" sz="1100" dirty="0">
                          <a:solidFill>
                            <a:schemeClr val="tx1"/>
                          </a:solidFill>
                        </a:rPr>
                        <a:t>Personal growth</a:t>
                      </a:r>
                    </a:p>
                  </a:txBody>
                  <a:tcPr marL="68580" marR="68580" marT="34290" marB="34290"/>
                </a:tc>
                <a:extLst>
                  <a:ext uri="{0D108BD9-81ED-4DB2-BD59-A6C34878D82A}">
                    <a16:rowId xmlns:a16="http://schemas.microsoft.com/office/drawing/2014/main" val="10001"/>
                  </a:ext>
                </a:extLst>
              </a:tr>
              <a:tr h="502835">
                <a:tc>
                  <a:txBody>
                    <a:bodyPr/>
                    <a:lstStyle/>
                    <a:p>
                      <a:pPr algn="ctr"/>
                      <a:r>
                        <a:rPr lang="en-GB" sz="1100" dirty="0">
                          <a:solidFill>
                            <a:schemeClr val="tx1"/>
                          </a:solidFill>
                        </a:rPr>
                        <a:t>Work</a:t>
                      </a:r>
                    </a:p>
                  </a:txBody>
                  <a:tcPr marL="68580" marR="68580" marT="34290" marB="34290"/>
                </a:tc>
                <a:tc>
                  <a:txBody>
                    <a:bodyPr/>
                    <a:lstStyle/>
                    <a:p>
                      <a:pPr algn="ctr"/>
                      <a:r>
                        <a:rPr lang="en-GB" sz="1100" dirty="0">
                          <a:solidFill>
                            <a:schemeClr val="tx1"/>
                          </a:solidFill>
                        </a:rPr>
                        <a:t>Relationship</a:t>
                      </a:r>
                    </a:p>
                  </a:txBody>
                  <a:tcPr marL="68580" marR="68580" marT="34290" marB="34290"/>
                </a:tc>
                <a:tc>
                  <a:txBody>
                    <a:bodyPr/>
                    <a:lstStyle/>
                    <a:p>
                      <a:pPr algn="ctr"/>
                      <a:r>
                        <a:rPr lang="en-GB" sz="1100" dirty="0">
                          <a:solidFill>
                            <a:schemeClr val="tx1"/>
                          </a:solidFill>
                        </a:rPr>
                        <a:t>Friends</a:t>
                      </a:r>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55213537"/>
              </p:ext>
            </p:extLst>
          </p:nvPr>
        </p:nvGraphicFramePr>
        <p:xfrm>
          <a:off x="5570622" y="3381247"/>
          <a:ext cx="2944728" cy="1508505"/>
        </p:xfrm>
        <a:graphic>
          <a:graphicData uri="http://schemas.openxmlformats.org/drawingml/2006/table">
            <a:tbl>
              <a:tblPr firstRow="1" bandRow="1">
                <a:tableStyleId>{5C22544A-7EE6-4342-B048-85BDC9FD1C3A}</a:tableStyleId>
              </a:tblPr>
              <a:tblGrid>
                <a:gridCol w="981576">
                  <a:extLst>
                    <a:ext uri="{9D8B030D-6E8A-4147-A177-3AD203B41FA5}">
                      <a16:colId xmlns:a16="http://schemas.microsoft.com/office/drawing/2014/main" val="20000"/>
                    </a:ext>
                  </a:extLst>
                </a:gridCol>
                <a:gridCol w="981576">
                  <a:extLst>
                    <a:ext uri="{9D8B030D-6E8A-4147-A177-3AD203B41FA5}">
                      <a16:colId xmlns:a16="http://schemas.microsoft.com/office/drawing/2014/main" val="20001"/>
                    </a:ext>
                  </a:extLst>
                </a:gridCol>
                <a:gridCol w="981576">
                  <a:extLst>
                    <a:ext uri="{9D8B030D-6E8A-4147-A177-3AD203B41FA5}">
                      <a16:colId xmlns:a16="http://schemas.microsoft.com/office/drawing/2014/main" val="20002"/>
                    </a:ext>
                  </a:extLst>
                </a:gridCol>
              </a:tblGrid>
              <a:tr h="502835">
                <a:tc>
                  <a:txBody>
                    <a:bodyPr/>
                    <a:lstStyle/>
                    <a:p>
                      <a:pPr algn="ctr"/>
                      <a:r>
                        <a:rPr lang="en-GB" sz="1100" b="0" dirty="0">
                          <a:solidFill>
                            <a:schemeClr val="tx1"/>
                          </a:solidFill>
                        </a:rPr>
                        <a:t>Contribution</a:t>
                      </a:r>
                    </a:p>
                  </a:txBody>
                  <a:tcPr marL="68580" marR="68580" marT="34290" marB="34290"/>
                </a:tc>
                <a:tc>
                  <a:txBody>
                    <a:bodyPr/>
                    <a:lstStyle/>
                    <a:p>
                      <a:pPr algn="ctr"/>
                      <a:r>
                        <a:rPr lang="en-GB" sz="1100" b="0" dirty="0">
                          <a:solidFill>
                            <a:schemeClr val="tx1"/>
                          </a:solidFill>
                        </a:rPr>
                        <a:t>Hobby</a:t>
                      </a:r>
                    </a:p>
                  </a:txBody>
                  <a:tcPr marL="68580" marR="68580" marT="34290" marB="34290"/>
                </a:tc>
                <a:tc>
                  <a:txBody>
                    <a:bodyPr/>
                    <a:lstStyle/>
                    <a:p>
                      <a:pPr algn="ctr"/>
                      <a:r>
                        <a:rPr lang="en-GB" sz="1100" b="0" dirty="0">
                          <a:solidFill>
                            <a:schemeClr val="tx1"/>
                          </a:solidFill>
                        </a:rPr>
                        <a:t>Alone time</a:t>
                      </a:r>
                    </a:p>
                  </a:txBody>
                  <a:tcPr marL="68580" marR="68580" marT="34290" marB="34290"/>
                </a:tc>
                <a:extLst>
                  <a:ext uri="{0D108BD9-81ED-4DB2-BD59-A6C34878D82A}">
                    <a16:rowId xmlns:a16="http://schemas.microsoft.com/office/drawing/2014/main" val="10000"/>
                  </a:ext>
                </a:extLst>
              </a:tr>
              <a:tr h="502835">
                <a:tc>
                  <a:txBody>
                    <a:bodyPr/>
                    <a:lstStyle/>
                    <a:p>
                      <a:pPr algn="ctr"/>
                      <a:r>
                        <a:rPr lang="en-GB" sz="1100" dirty="0">
                          <a:solidFill>
                            <a:schemeClr val="tx1"/>
                          </a:solidFill>
                        </a:rPr>
                        <a:t>Family</a:t>
                      </a:r>
                    </a:p>
                  </a:txBody>
                  <a:tcPr marL="68580" marR="68580" marT="34290" marB="34290"/>
                </a:tc>
                <a:tc>
                  <a:txBody>
                    <a:bodyPr/>
                    <a:lstStyle/>
                    <a:p>
                      <a:pPr algn="ctr"/>
                      <a:r>
                        <a:rPr lang="en-GB" sz="1100" dirty="0">
                          <a:solidFill>
                            <a:schemeClr val="tx1"/>
                          </a:solidFill>
                        </a:rPr>
                        <a:t>Leisure</a:t>
                      </a:r>
                    </a:p>
                  </a:txBody>
                  <a:tcPr marL="68580" marR="68580" marT="34290" marB="34290"/>
                </a:tc>
                <a:tc>
                  <a:txBody>
                    <a:bodyPr/>
                    <a:lstStyle/>
                    <a:p>
                      <a:pPr algn="ctr"/>
                      <a:r>
                        <a:rPr lang="en-GB" sz="1100" dirty="0">
                          <a:solidFill>
                            <a:schemeClr val="tx1"/>
                          </a:solidFill>
                        </a:rPr>
                        <a:t>Personal growth</a:t>
                      </a:r>
                    </a:p>
                  </a:txBody>
                  <a:tcPr marL="68580" marR="68580" marT="34290" marB="34290"/>
                </a:tc>
                <a:extLst>
                  <a:ext uri="{0D108BD9-81ED-4DB2-BD59-A6C34878D82A}">
                    <a16:rowId xmlns:a16="http://schemas.microsoft.com/office/drawing/2014/main" val="10001"/>
                  </a:ext>
                </a:extLst>
              </a:tr>
              <a:tr h="502835">
                <a:tc>
                  <a:txBody>
                    <a:bodyPr/>
                    <a:lstStyle/>
                    <a:p>
                      <a:pPr algn="ctr"/>
                      <a:r>
                        <a:rPr lang="en-GB" sz="1100" dirty="0">
                          <a:solidFill>
                            <a:schemeClr val="tx1"/>
                          </a:solidFill>
                        </a:rPr>
                        <a:t>Work</a:t>
                      </a:r>
                    </a:p>
                  </a:txBody>
                  <a:tcPr marL="68580" marR="68580" marT="34290" marB="34290"/>
                </a:tc>
                <a:tc>
                  <a:txBody>
                    <a:bodyPr/>
                    <a:lstStyle/>
                    <a:p>
                      <a:pPr algn="ctr"/>
                      <a:r>
                        <a:rPr lang="en-GB" sz="1100" dirty="0">
                          <a:solidFill>
                            <a:schemeClr val="tx1"/>
                          </a:solidFill>
                        </a:rPr>
                        <a:t>X</a:t>
                      </a:r>
                    </a:p>
                  </a:txBody>
                  <a:tcPr marL="68580" marR="68580" marT="34290" marB="34290"/>
                </a:tc>
                <a:tc>
                  <a:txBody>
                    <a:bodyPr/>
                    <a:lstStyle/>
                    <a:p>
                      <a:pPr algn="ctr"/>
                      <a:r>
                        <a:rPr lang="en-GB" sz="1100" dirty="0">
                          <a:solidFill>
                            <a:schemeClr val="tx1"/>
                          </a:solidFill>
                        </a:rPr>
                        <a:t>Friends</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3062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223587"/>
            <a:ext cx="8235950" cy="966788"/>
          </a:xfrm>
        </p:spPr>
        <p:txBody>
          <a:bodyPr/>
          <a:lstStyle/>
          <a:p>
            <a:r>
              <a:rPr lang="en-GB" dirty="0">
                <a:solidFill>
                  <a:srgbClr val="7030A0"/>
                </a:solidFill>
              </a:rPr>
              <a:t>How whole is your ‘whole life’?</a:t>
            </a:r>
          </a:p>
        </p:txBody>
      </p:sp>
      <p:sp>
        <p:nvSpPr>
          <p:cNvPr id="5" name="Cloud Callout 4"/>
          <p:cNvSpPr/>
          <p:nvPr/>
        </p:nvSpPr>
        <p:spPr>
          <a:xfrm>
            <a:off x="4713491" y="1294235"/>
            <a:ext cx="4260055" cy="3796804"/>
          </a:xfrm>
          <a:prstGeom prst="cloudCallout">
            <a:avLst>
              <a:gd name="adj1" fmla="val -31666"/>
              <a:gd name="adj2" fmla="val 7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50" b="1" i="1" dirty="0">
              <a:solidFill>
                <a:schemeClr val="tx1"/>
              </a:solidFill>
            </a:endParaRPr>
          </a:p>
          <a:p>
            <a:pPr lvl="0"/>
            <a:endParaRPr lang="en-GB" sz="1050" b="1" i="1" dirty="0">
              <a:solidFill>
                <a:schemeClr val="tx1"/>
              </a:solidFill>
            </a:endParaRPr>
          </a:p>
          <a:p>
            <a:pPr lvl="0"/>
            <a:r>
              <a:rPr lang="en-GB" sz="1125" b="1" i="1" dirty="0">
                <a:solidFill>
                  <a:schemeClr val="tx1"/>
                </a:solidFill>
              </a:rPr>
              <a:t>EXERCISE: Create your own ‘wheel of life’. </a:t>
            </a:r>
          </a:p>
          <a:p>
            <a:pPr lvl="0"/>
            <a:r>
              <a:rPr lang="en-GB" sz="1125" b="1" i="1" dirty="0">
                <a:solidFill>
                  <a:schemeClr val="tx1"/>
                </a:solidFill>
              </a:rPr>
              <a:t>What sections does it have? Become aware if something does take centre stage and acknowledge there is another way. What areas do you focus on a lot? And not so much? Are there any sections missing that you would like to be there? Mark how happy you are with each section from 1-10 – with a line towards the inside of the circle for 1 and towards the edge for 10. </a:t>
            </a:r>
          </a:p>
          <a:p>
            <a:endParaRPr lang="en-GB" sz="1050" b="1" i="1" dirty="0">
              <a:solidFill>
                <a:schemeClr val="tx1"/>
              </a:solidFill>
            </a:endParaRPr>
          </a:p>
          <a:p>
            <a:endParaRPr lang="en-GB" sz="1050" dirty="0">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318" r="4201" b="9620"/>
          <a:stretch/>
        </p:blipFill>
        <p:spPr>
          <a:xfrm>
            <a:off x="218484" y="1294235"/>
            <a:ext cx="4404997" cy="3621505"/>
          </a:xfrm>
          <a:prstGeom prst="rect">
            <a:avLst/>
          </a:prstGeom>
        </p:spPr>
      </p:pic>
    </p:spTree>
    <p:extLst>
      <p:ext uri="{BB962C8B-B14F-4D97-AF65-F5344CB8AC3E}">
        <p14:creationId xmlns:p14="http://schemas.microsoft.com/office/powerpoint/2010/main" val="251989203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4706"/>
            <a:ext cx="8235950" cy="966788"/>
          </a:xfrm>
        </p:spPr>
        <p:txBody>
          <a:bodyPr/>
          <a:lstStyle/>
          <a:p>
            <a:r>
              <a:rPr lang="en-GB" dirty="0">
                <a:solidFill>
                  <a:schemeClr val="accent2"/>
                </a:solidFill>
              </a:rPr>
              <a:t>How to make a no-lose decision</a:t>
            </a:r>
          </a:p>
        </p:txBody>
      </p:sp>
      <p:sp>
        <p:nvSpPr>
          <p:cNvPr id="3" name="Content Placeholder 2"/>
          <p:cNvSpPr>
            <a:spLocks noGrp="1"/>
          </p:cNvSpPr>
          <p:nvPr>
            <p:ph idx="1"/>
          </p:nvPr>
        </p:nvSpPr>
        <p:spPr>
          <a:xfrm>
            <a:off x="628650" y="1576137"/>
            <a:ext cx="6887718" cy="3913836"/>
          </a:xfrm>
        </p:spPr>
        <p:txBody>
          <a:bodyPr/>
          <a:lstStyle/>
          <a:p>
            <a:pPr marL="0" indent="0">
              <a:buNone/>
            </a:pPr>
            <a:r>
              <a:rPr lang="en-GB" sz="2800" i="1" dirty="0"/>
              <a:t>Making the wrong decision is a big fear for leaders</a:t>
            </a:r>
          </a:p>
          <a:p>
            <a:pPr marL="0" indent="0">
              <a:buNone/>
            </a:pPr>
            <a:endParaRPr lang="en-GB" dirty="0"/>
          </a:p>
          <a:p>
            <a:pPr marL="0" indent="0">
              <a:buNone/>
            </a:pPr>
            <a:r>
              <a:rPr lang="en-GB" dirty="0"/>
              <a:t>No-win model:				</a:t>
            </a:r>
          </a:p>
          <a:p>
            <a:pPr marL="0" indent="0">
              <a:buNone/>
            </a:pPr>
            <a:endParaRPr lang="en-GB" dirty="0"/>
          </a:p>
          <a:p>
            <a:pPr marL="0" indent="0">
              <a:buNone/>
            </a:pPr>
            <a:endParaRPr lang="en-GB" dirty="0"/>
          </a:p>
          <a:p>
            <a:pPr marL="0" indent="0">
              <a:buNone/>
            </a:pPr>
            <a:endParaRPr lang="en-GB" dirty="0"/>
          </a:p>
        </p:txBody>
      </p:sp>
      <p:pic>
        <p:nvPicPr>
          <p:cNvPr id="7" name="Content Placeholder 3"/>
          <p:cNvPicPr/>
          <p:nvPr/>
        </p:nvPicPr>
        <p:blipFill rotWithShape="1">
          <a:blip r:embed="rId2"/>
          <a:srcRect l="35082" t="33807" r="31162" b="41998"/>
          <a:stretch/>
        </p:blipFill>
        <p:spPr bwMode="auto">
          <a:xfrm>
            <a:off x="786383" y="3463291"/>
            <a:ext cx="3484827" cy="1914825"/>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5321808" y="2780596"/>
            <a:ext cx="2898648" cy="415498"/>
          </a:xfrm>
          <a:prstGeom prst="rect">
            <a:avLst/>
          </a:prstGeom>
          <a:noFill/>
        </p:spPr>
        <p:txBody>
          <a:bodyPr wrap="square" rtlCol="0">
            <a:spAutoFit/>
          </a:bodyPr>
          <a:lstStyle/>
          <a:p>
            <a:r>
              <a:rPr lang="en-GB" sz="2100" dirty="0">
                <a:solidFill>
                  <a:schemeClr val="bg1">
                    <a:lumMod val="50000"/>
                  </a:schemeClr>
                </a:solidFill>
              </a:rPr>
              <a:t>No-lose model:</a:t>
            </a:r>
          </a:p>
        </p:txBody>
      </p:sp>
      <p:pic>
        <p:nvPicPr>
          <p:cNvPr id="11" name="Content Placeholder 3"/>
          <p:cNvPicPr/>
          <p:nvPr/>
        </p:nvPicPr>
        <p:blipFill rotWithShape="1">
          <a:blip r:embed="rId2"/>
          <a:srcRect l="35169" t="63749" r="31685" b="11984"/>
          <a:stretch/>
        </p:blipFill>
        <p:spPr bwMode="auto">
          <a:xfrm>
            <a:off x="4584031" y="3463290"/>
            <a:ext cx="3489157" cy="1914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613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9840"/>
            <a:ext cx="8235950" cy="966788"/>
          </a:xfrm>
        </p:spPr>
        <p:txBody>
          <a:bodyPr/>
          <a:lstStyle/>
          <a:p>
            <a:r>
              <a:rPr lang="en-GB" dirty="0">
                <a:solidFill>
                  <a:schemeClr val="accent5"/>
                </a:solidFill>
              </a:rPr>
              <a:t>How to make a no-lose decision</a:t>
            </a:r>
          </a:p>
        </p:txBody>
      </p:sp>
      <p:sp>
        <p:nvSpPr>
          <p:cNvPr id="3" name="Content Placeholder 2"/>
          <p:cNvSpPr>
            <a:spLocks noGrp="1"/>
          </p:cNvSpPr>
          <p:nvPr>
            <p:ph idx="1"/>
          </p:nvPr>
        </p:nvSpPr>
        <p:spPr>
          <a:xfrm>
            <a:off x="628650" y="1286628"/>
            <a:ext cx="7674102" cy="4849478"/>
          </a:xfrm>
        </p:spPr>
        <p:txBody>
          <a:bodyPr>
            <a:normAutofit fontScale="92500" lnSpcReduction="10000"/>
          </a:bodyPr>
          <a:lstStyle/>
          <a:p>
            <a:pPr marL="0" indent="0">
              <a:buNone/>
            </a:pPr>
            <a:r>
              <a:rPr lang="en-GB" b="1" dirty="0"/>
              <a:t>BEFORE making a decision:</a:t>
            </a:r>
            <a:endParaRPr lang="en-GB" dirty="0"/>
          </a:p>
          <a:p>
            <a:pPr lvl="0"/>
            <a:r>
              <a:rPr lang="en-GB" dirty="0"/>
              <a:t>Focus immediately on the no-lose model – focus on what you can gain and not lose</a:t>
            </a:r>
          </a:p>
          <a:p>
            <a:pPr lvl="0"/>
            <a:r>
              <a:rPr lang="en-GB" dirty="0"/>
              <a:t>Do your homework – check out the alternatives that lay before you and get feedback (from people who support your growth)</a:t>
            </a:r>
          </a:p>
          <a:p>
            <a:pPr lvl="0"/>
            <a:r>
              <a:rPr lang="en-GB" dirty="0"/>
              <a:t>Establish your priorities – what do you want out of life right now?</a:t>
            </a:r>
          </a:p>
          <a:p>
            <a:pPr lvl="0"/>
            <a:r>
              <a:rPr lang="en-GB" dirty="0"/>
              <a:t>Trust your impulse – your body gives you clues</a:t>
            </a:r>
          </a:p>
          <a:p>
            <a:pPr lvl="0"/>
            <a:r>
              <a:rPr lang="en-GB" dirty="0"/>
              <a:t>Lighten up – avoid taking yourself too seriously. You learn all the time </a:t>
            </a:r>
          </a:p>
          <a:p>
            <a:pPr marL="0" indent="0">
              <a:buNone/>
            </a:pPr>
            <a:endParaRPr lang="en-GB" b="1" dirty="0"/>
          </a:p>
          <a:p>
            <a:pPr marL="0" indent="0">
              <a:buNone/>
            </a:pPr>
            <a:r>
              <a:rPr lang="en-GB" b="1" dirty="0"/>
              <a:t>AFTER making a decision:</a:t>
            </a:r>
            <a:endParaRPr lang="en-GB" dirty="0"/>
          </a:p>
          <a:p>
            <a:pPr lvl="0"/>
            <a:r>
              <a:rPr lang="en-GB" dirty="0"/>
              <a:t>Throw away your picture – no expectations. It might have helped you when making the decision, but now let it go </a:t>
            </a:r>
          </a:p>
          <a:p>
            <a:pPr lvl="0"/>
            <a:r>
              <a:rPr lang="en-GB" dirty="0"/>
              <a:t>Accept total responsibility for your decisions</a:t>
            </a:r>
          </a:p>
          <a:p>
            <a:pPr lvl="0"/>
            <a:r>
              <a:rPr lang="en-GB" dirty="0"/>
              <a:t>Don’t protect; correct. Be flexible to change paths and not cling</a:t>
            </a:r>
          </a:p>
        </p:txBody>
      </p:sp>
    </p:spTree>
    <p:extLst>
      <p:ext uri="{BB962C8B-B14F-4D97-AF65-F5344CB8AC3E}">
        <p14:creationId xmlns:p14="http://schemas.microsoft.com/office/powerpoint/2010/main" val="294232813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368379"/>
            <a:ext cx="8235950" cy="966788"/>
          </a:xfrm>
        </p:spPr>
        <p:txBody>
          <a:bodyPr/>
          <a:lstStyle/>
          <a:p>
            <a:r>
              <a:rPr lang="en-GB" dirty="0">
                <a:solidFill>
                  <a:srgbClr val="C00000"/>
                </a:solidFill>
              </a:rPr>
              <a:t>How to make a no-lose decision</a:t>
            </a:r>
          </a:p>
        </p:txBody>
      </p:sp>
      <p:sp>
        <p:nvSpPr>
          <p:cNvPr id="3" name="Content Placeholder 2"/>
          <p:cNvSpPr>
            <a:spLocks noGrp="1"/>
          </p:cNvSpPr>
          <p:nvPr>
            <p:ph idx="1"/>
          </p:nvPr>
        </p:nvSpPr>
        <p:spPr>
          <a:xfrm>
            <a:off x="461963" y="1335167"/>
            <a:ext cx="5406390" cy="5017507"/>
          </a:xfrm>
        </p:spPr>
        <p:txBody>
          <a:bodyPr>
            <a:normAutofit fontScale="92500" lnSpcReduction="10000"/>
          </a:bodyPr>
          <a:lstStyle/>
          <a:p>
            <a:r>
              <a:rPr lang="en-GB" dirty="0"/>
              <a:t>Aeroplane guidance system – arrive on course and on time, despite being in error </a:t>
            </a:r>
            <a:r>
              <a:rPr lang="en-GB" dirty="0" smtClean="0"/>
              <a:t>98% </a:t>
            </a:r>
            <a:r>
              <a:rPr lang="en-GB" dirty="0"/>
              <a:t>of the time </a:t>
            </a:r>
          </a:p>
          <a:p>
            <a:r>
              <a:rPr lang="en-GB" dirty="0"/>
              <a:t>“So the path from here to where we want to be starts with an error, which we correct…”</a:t>
            </a:r>
          </a:p>
          <a:p>
            <a:endParaRPr lang="en-GB" dirty="0"/>
          </a:p>
          <a:p>
            <a:endParaRPr lang="en-GB" dirty="0"/>
          </a:p>
          <a:p>
            <a:endParaRPr lang="en-GB" dirty="0"/>
          </a:p>
          <a:p>
            <a:pPr marL="0" indent="0">
              <a:buNone/>
            </a:pPr>
            <a:endParaRPr lang="en-GB" dirty="0"/>
          </a:p>
          <a:p>
            <a:endParaRPr lang="en-GB" dirty="0"/>
          </a:p>
          <a:p>
            <a:r>
              <a:rPr lang="en-GB" dirty="0"/>
              <a:t>Learn the inner clues to know when to correct your course – including confusion and dissatisfaction. </a:t>
            </a:r>
          </a:p>
          <a:p>
            <a:r>
              <a:rPr lang="en-GB" dirty="0"/>
              <a:t>An upset in your life is beneficial – it’s a signpost telling you that you need to correct your course.</a:t>
            </a:r>
          </a:p>
          <a:p>
            <a:endParaRPr lang="en-GB" dirty="0"/>
          </a:p>
        </p:txBody>
      </p:sp>
      <p:sp>
        <p:nvSpPr>
          <p:cNvPr id="6" name="Cloud Callout 5"/>
          <p:cNvSpPr/>
          <p:nvPr/>
        </p:nvSpPr>
        <p:spPr>
          <a:xfrm>
            <a:off x="5669280" y="1467852"/>
            <a:ext cx="3234088" cy="3667346"/>
          </a:xfrm>
          <a:prstGeom prst="cloudCallout">
            <a:avLst>
              <a:gd name="adj1" fmla="val -31666"/>
              <a:gd name="adj2" fmla="val 7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50" b="1" i="1" dirty="0">
              <a:solidFill>
                <a:schemeClr val="tx1"/>
              </a:solidFill>
            </a:endParaRPr>
          </a:p>
          <a:p>
            <a:pPr lvl="0"/>
            <a:r>
              <a:rPr lang="en-GB" sz="1200" b="1" i="1" dirty="0">
                <a:solidFill>
                  <a:schemeClr val="tx1"/>
                </a:solidFill>
              </a:rPr>
              <a:t>EXERCISE: Think of a decision you are currently facing: What “goodies” would each path bring?</a:t>
            </a:r>
            <a:endParaRPr lang="en-GB" sz="1200" dirty="0">
              <a:solidFill>
                <a:schemeClr val="tx1"/>
              </a:solidFill>
            </a:endParaRPr>
          </a:p>
          <a:p>
            <a:r>
              <a:rPr lang="en-GB" sz="1200" b="1" i="1" dirty="0">
                <a:solidFill>
                  <a:schemeClr val="tx1"/>
                </a:solidFill>
              </a:rPr>
              <a:t> </a:t>
            </a:r>
            <a:endParaRPr lang="en-GB" sz="1200" dirty="0">
              <a:solidFill>
                <a:schemeClr val="tx1"/>
              </a:solidFill>
            </a:endParaRPr>
          </a:p>
          <a:p>
            <a:pPr lvl="0"/>
            <a:r>
              <a:rPr lang="en-GB" sz="1200" b="1" i="1" dirty="0">
                <a:solidFill>
                  <a:schemeClr val="tx1"/>
                </a:solidFill>
              </a:rPr>
              <a:t>Notice that it doesn’t really matter – with small things like choosing where to eat. What small decisions in your life could this apply to and could you practice with?</a:t>
            </a:r>
            <a:endParaRPr lang="en-GB" sz="1200" dirty="0">
              <a:solidFill>
                <a:schemeClr val="tx1"/>
              </a:solidFill>
            </a:endParaRPr>
          </a:p>
          <a:p>
            <a:endParaRPr lang="en-GB" sz="1050" dirty="0">
              <a:solidFill>
                <a:schemeClr val="tx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81" y="2916389"/>
            <a:ext cx="3716557" cy="1188924"/>
          </a:xfrm>
          <a:prstGeom prst="rect">
            <a:avLst/>
          </a:prstGeom>
        </p:spPr>
      </p:pic>
    </p:spTree>
    <p:extLst>
      <p:ext uri="{BB962C8B-B14F-4D97-AF65-F5344CB8AC3E}">
        <p14:creationId xmlns:p14="http://schemas.microsoft.com/office/powerpoint/2010/main" val="3879279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59" y="343653"/>
            <a:ext cx="8235950" cy="966788"/>
          </a:xfrm>
        </p:spPr>
        <p:txBody>
          <a:bodyPr/>
          <a:lstStyle/>
          <a:p>
            <a:r>
              <a:rPr lang="en-GB" dirty="0">
                <a:solidFill>
                  <a:schemeClr val="accent6">
                    <a:lumMod val="75000"/>
                  </a:schemeClr>
                </a:solidFill>
              </a:rPr>
              <a:t>How do you hold your fear?</a:t>
            </a:r>
          </a:p>
        </p:txBody>
      </p:sp>
      <p:sp>
        <p:nvSpPr>
          <p:cNvPr id="4" name="Content Placeholder 3"/>
          <p:cNvSpPr>
            <a:spLocks noGrp="1"/>
          </p:cNvSpPr>
          <p:nvPr>
            <p:ph idx="1"/>
          </p:nvPr>
        </p:nvSpPr>
        <p:spPr>
          <a:xfrm>
            <a:off x="628649" y="2078426"/>
            <a:ext cx="7886700" cy="3263504"/>
          </a:xfrm>
        </p:spPr>
        <p:txBody>
          <a:bodyPr/>
          <a:lstStyle/>
          <a:p>
            <a:endParaRPr lang="en-GB" dirty="0"/>
          </a:p>
          <a:p>
            <a:endParaRPr lang="en-GB" dirty="0"/>
          </a:p>
        </p:txBody>
      </p:sp>
      <p:sp>
        <p:nvSpPr>
          <p:cNvPr id="8" name="Cloud Callout 7"/>
          <p:cNvSpPr/>
          <p:nvPr/>
        </p:nvSpPr>
        <p:spPr>
          <a:xfrm>
            <a:off x="5991726" y="2273968"/>
            <a:ext cx="3024258" cy="3067962"/>
          </a:xfrm>
          <a:prstGeom prst="cloudCallout">
            <a:avLst>
              <a:gd name="adj1" fmla="val -31666"/>
              <a:gd name="adj2" fmla="val 7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i="1" dirty="0">
                <a:solidFill>
                  <a:schemeClr val="tx1"/>
                </a:solidFill>
              </a:rPr>
              <a:t>EXERCISE: What language do you use that is keeping you at the left hand side of the chart? </a:t>
            </a:r>
            <a:endParaRPr lang="en-GB" sz="1300" dirty="0">
              <a:solidFill>
                <a:schemeClr val="tx1"/>
              </a:solidFill>
            </a:endParaRPr>
          </a:p>
          <a:p>
            <a:r>
              <a:rPr lang="en-GB" sz="1300" b="1" i="1" dirty="0">
                <a:solidFill>
                  <a:schemeClr val="tx1"/>
                </a:solidFill>
              </a:rPr>
              <a:t> </a:t>
            </a:r>
            <a:endParaRPr lang="en-GB" sz="1300" dirty="0">
              <a:solidFill>
                <a:schemeClr val="tx1"/>
              </a:solidFill>
            </a:endParaRPr>
          </a:p>
          <a:p>
            <a:r>
              <a:rPr lang="en-GB" sz="1300" b="1" i="1" dirty="0">
                <a:solidFill>
                  <a:schemeClr val="tx1"/>
                </a:solidFill>
              </a:rPr>
              <a:t>What language can you use that will move you to the right hand side of the chart?</a:t>
            </a:r>
            <a:endParaRPr lang="en-GB" sz="1300" dirty="0">
              <a:solidFill>
                <a:schemeClr val="tx1"/>
              </a:solidFill>
            </a:endParaRPr>
          </a:p>
        </p:txBody>
      </p:sp>
      <p:sp>
        <p:nvSpPr>
          <p:cNvPr id="3" name="TextBox 2"/>
          <p:cNvSpPr txBox="1"/>
          <p:nvPr/>
        </p:nvSpPr>
        <p:spPr>
          <a:xfrm>
            <a:off x="708659" y="1338767"/>
            <a:ext cx="7989254" cy="830997"/>
          </a:xfrm>
          <a:prstGeom prst="rect">
            <a:avLst/>
          </a:prstGeom>
          <a:noFill/>
        </p:spPr>
        <p:txBody>
          <a:bodyPr wrap="square" rtlCol="0">
            <a:spAutoFit/>
          </a:bodyPr>
          <a:lstStyle/>
          <a:p>
            <a:r>
              <a:rPr lang="en-GB" sz="2400" dirty="0"/>
              <a:t>If everybody feels fear, but some go ahead anyway, it is not fear that is the problem, but how you hold your fear…</a:t>
            </a:r>
          </a:p>
        </p:txBody>
      </p:sp>
      <p:pic>
        <p:nvPicPr>
          <p:cNvPr id="9" name="Content Placeholder 6"/>
          <p:cNvPicPr/>
          <p:nvPr/>
        </p:nvPicPr>
        <p:blipFill rotWithShape="1">
          <a:blip r:embed="rId2"/>
          <a:srcRect l="23266" t="19943" r="25216" b="49617"/>
          <a:stretch/>
        </p:blipFill>
        <p:spPr bwMode="auto">
          <a:xfrm>
            <a:off x="628651" y="2622042"/>
            <a:ext cx="4737434" cy="1664208"/>
          </a:xfrm>
          <a:prstGeom prst="rect">
            <a:avLst/>
          </a:prstGeom>
          <a:ln>
            <a:noFill/>
          </a:ln>
          <a:extLst>
            <a:ext uri="{53640926-AAD7-44D8-BBD7-CCE9431645EC}">
              <a14:shadowObscured xmlns:a14="http://schemas.microsoft.com/office/drawing/2010/main"/>
            </a:ext>
          </a:extLst>
        </p:spPr>
      </p:pic>
      <p:pic>
        <p:nvPicPr>
          <p:cNvPr id="10" name="Content Placeholder 6"/>
          <p:cNvPicPr/>
          <p:nvPr/>
        </p:nvPicPr>
        <p:blipFill rotWithShape="1">
          <a:blip r:embed="rId2"/>
          <a:srcRect l="23266" t="58250" r="25216" b="15175"/>
          <a:stretch/>
        </p:blipFill>
        <p:spPr bwMode="auto">
          <a:xfrm>
            <a:off x="628648" y="4611301"/>
            <a:ext cx="5644136" cy="14612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82133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72" y="426711"/>
            <a:ext cx="8235950" cy="966788"/>
          </a:xfrm>
        </p:spPr>
        <p:txBody>
          <a:bodyPr/>
          <a:lstStyle/>
          <a:p>
            <a:r>
              <a:rPr lang="en-GB" dirty="0">
                <a:solidFill>
                  <a:srgbClr val="7030A0"/>
                </a:solidFill>
              </a:rPr>
              <a:t>Pushing your comfort zone</a:t>
            </a:r>
          </a:p>
        </p:txBody>
      </p:sp>
      <p:pic>
        <p:nvPicPr>
          <p:cNvPr id="5" name="Content Placeholder 4"/>
          <p:cNvPicPr>
            <a:picLocks noGrp="1"/>
          </p:cNvPicPr>
          <p:nvPr>
            <p:ph idx="1"/>
          </p:nvPr>
        </p:nvPicPr>
        <p:blipFill rotWithShape="1">
          <a:blip r:embed="rId2"/>
          <a:srcRect l="35896" t="26857" r="31863" b="22887"/>
          <a:stretch/>
        </p:blipFill>
        <p:spPr bwMode="auto">
          <a:xfrm>
            <a:off x="824514" y="2370203"/>
            <a:ext cx="3312003" cy="3199119"/>
          </a:xfrm>
          <a:prstGeom prst="rect">
            <a:avLst/>
          </a:prstGeom>
          <a:ln>
            <a:noFill/>
          </a:ln>
          <a:extLst>
            <a:ext uri="{53640926-AAD7-44D8-BBD7-CCE9431645EC}">
              <a14:shadowObscured xmlns:a14="http://schemas.microsoft.com/office/drawing/2010/main"/>
            </a:ext>
          </a:extLst>
        </p:spPr>
      </p:pic>
      <p:sp>
        <p:nvSpPr>
          <p:cNvPr id="6" name="Cloud Callout 5"/>
          <p:cNvSpPr/>
          <p:nvPr/>
        </p:nvSpPr>
        <p:spPr>
          <a:xfrm>
            <a:off x="6035040" y="2619377"/>
            <a:ext cx="2743200" cy="2722644"/>
          </a:xfrm>
          <a:prstGeom prst="cloudCallout">
            <a:avLst>
              <a:gd name="adj1" fmla="val -31666"/>
              <a:gd name="adj2" fmla="val 7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i="1" dirty="0">
                <a:solidFill>
                  <a:schemeClr val="tx1"/>
                </a:solidFill>
              </a:rPr>
              <a:t>EXERCISE: List 10 risks you can take that will expand your comfort zone into the ‘learning zone’</a:t>
            </a:r>
            <a:endParaRPr lang="en-GB" sz="1600" dirty="0">
              <a:solidFill>
                <a:schemeClr val="tx1"/>
              </a:solidFill>
            </a:endParaRPr>
          </a:p>
        </p:txBody>
      </p:sp>
      <p:sp>
        <p:nvSpPr>
          <p:cNvPr id="3" name="TextBox 2"/>
          <p:cNvSpPr txBox="1"/>
          <p:nvPr/>
        </p:nvSpPr>
        <p:spPr>
          <a:xfrm>
            <a:off x="599172" y="1525126"/>
            <a:ext cx="8179067" cy="830997"/>
          </a:xfrm>
          <a:prstGeom prst="rect">
            <a:avLst/>
          </a:prstGeom>
          <a:noFill/>
        </p:spPr>
        <p:txBody>
          <a:bodyPr wrap="square" rtlCol="0">
            <a:spAutoFit/>
          </a:bodyPr>
          <a:lstStyle/>
          <a:p>
            <a:r>
              <a:rPr lang="en-GB" sz="2400" dirty="0"/>
              <a:t>Avoids you getting stuck, becoming risk averse and not taking up opportunities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677" y="2895412"/>
            <a:ext cx="1357313" cy="1900238"/>
          </a:xfrm>
          <a:prstGeom prst="rect">
            <a:avLst/>
          </a:prstGeom>
        </p:spPr>
      </p:pic>
    </p:spTree>
    <p:extLst>
      <p:ext uri="{BB962C8B-B14F-4D97-AF65-F5344CB8AC3E}">
        <p14:creationId xmlns:p14="http://schemas.microsoft.com/office/powerpoint/2010/main" val="1621211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A05283-817A-6343-923F-C2EA96E07A58}"/>
              </a:ext>
            </a:extLst>
          </p:cNvPr>
          <p:cNvSpPr>
            <a:spLocks noGrp="1"/>
          </p:cNvSpPr>
          <p:nvPr>
            <p:ph type="title"/>
          </p:nvPr>
        </p:nvSpPr>
        <p:spPr>
          <a:xfrm>
            <a:off x="628650" y="965954"/>
            <a:ext cx="6943725" cy="606424"/>
          </a:xfrm>
        </p:spPr>
        <p:txBody>
          <a:bodyPr>
            <a:normAutofit fontScale="90000"/>
          </a:bodyPr>
          <a:lstStyle/>
          <a:p>
            <a:r>
              <a:rPr lang="en-AU" sz="4000" b="1" dirty="0">
                <a:solidFill>
                  <a:schemeClr val="accent5"/>
                </a:solidFill>
              </a:rPr>
              <a:t>Outline for today</a:t>
            </a:r>
          </a:p>
        </p:txBody>
      </p:sp>
      <p:sp>
        <p:nvSpPr>
          <p:cNvPr id="7" name="Content Placeholder 6">
            <a:extLst>
              <a:ext uri="{FF2B5EF4-FFF2-40B4-BE49-F238E27FC236}">
                <a16:creationId xmlns:a16="http://schemas.microsoft.com/office/drawing/2014/main" id="{351D4703-FC08-3B47-94FC-9EFAA7D37FBD}"/>
              </a:ext>
            </a:extLst>
          </p:cNvPr>
          <p:cNvSpPr>
            <a:spLocks noGrp="1"/>
          </p:cNvSpPr>
          <p:nvPr>
            <p:ph sz="quarter" idx="12"/>
          </p:nvPr>
        </p:nvSpPr>
        <p:spPr>
          <a:xfrm>
            <a:off x="628649" y="1949116"/>
            <a:ext cx="7745329" cy="4465972"/>
          </a:xfrm>
        </p:spPr>
        <p:txBody>
          <a:bodyPr>
            <a:noAutofit/>
          </a:bodyPr>
          <a:lstStyle/>
          <a:p>
            <a:r>
              <a:rPr lang="en-AU" sz="3200" dirty="0"/>
              <a:t>Background on resilience in leadership</a:t>
            </a:r>
          </a:p>
          <a:p>
            <a:r>
              <a:rPr lang="en-AU" sz="3200" dirty="0"/>
              <a:t>Practical tools </a:t>
            </a:r>
            <a:r>
              <a:rPr lang="en-AU" sz="3200" dirty="0" smtClean="0"/>
              <a:t>and </a:t>
            </a:r>
            <a:r>
              <a:rPr lang="en-AU" sz="3200" dirty="0"/>
              <a:t>exercises for challenging fears &amp; developing resilience</a:t>
            </a:r>
          </a:p>
          <a:p>
            <a:r>
              <a:rPr lang="en-AU" sz="3200" dirty="0" smtClean="0"/>
              <a:t>Activity </a:t>
            </a:r>
            <a:endParaRPr lang="en-AU" sz="3200" dirty="0"/>
          </a:p>
          <a:p>
            <a:endParaRPr lang="en-AU" sz="3300" dirty="0"/>
          </a:p>
        </p:txBody>
      </p:sp>
    </p:spTree>
    <p:extLst>
      <p:ext uri="{BB962C8B-B14F-4D97-AF65-F5344CB8AC3E}">
        <p14:creationId xmlns:p14="http://schemas.microsoft.com/office/powerpoint/2010/main" val="1140869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79" y="730685"/>
            <a:ext cx="6662820" cy="966788"/>
          </a:xfrm>
        </p:spPr>
        <p:txBody>
          <a:bodyPr/>
          <a:lstStyle/>
          <a:p>
            <a:r>
              <a:rPr lang="en-GB" dirty="0">
                <a:solidFill>
                  <a:schemeClr val="accent1"/>
                </a:solidFill>
              </a:rPr>
              <a:t>Taking responsibility</a:t>
            </a:r>
          </a:p>
        </p:txBody>
      </p:sp>
      <p:sp>
        <p:nvSpPr>
          <p:cNvPr id="3" name="Content Placeholder 2"/>
          <p:cNvSpPr>
            <a:spLocks noGrp="1"/>
          </p:cNvSpPr>
          <p:nvPr>
            <p:ph idx="1"/>
          </p:nvPr>
        </p:nvSpPr>
        <p:spPr>
          <a:xfrm>
            <a:off x="628650" y="1697473"/>
            <a:ext cx="7886700" cy="4811612"/>
          </a:xfrm>
        </p:spPr>
        <p:txBody>
          <a:bodyPr>
            <a:normAutofit/>
          </a:bodyPr>
          <a:lstStyle/>
          <a:p>
            <a:pPr marL="385763" indent="-385763">
              <a:buFont typeface="+mj-lt"/>
              <a:buAutoNum type="arabicPeriod"/>
            </a:pPr>
            <a:r>
              <a:rPr lang="en-GB" dirty="0"/>
              <a:t>Taking responsibility means never blaming </a:t>
            </a:r>
            <a:r>
              <a:rPr lang="en-GB" b="1" dirty="0"/>
              <a:t>anyone else </a:t>
            </a:r>
            <a:r>
              <a:rPr lang="en-GB" dirty="0"/>
              <a:t>for anything you are being, doing having or feeling</a:t>
            </a:r>
          </a:p>
          <a:p>
            <a:pPr marL="385763" indent="-385763">
              <a:buFont typeface="+mj-lt"/>
              <a:buAutoNum type="arabicPeriod"/>
            </a:pPr>
            <a:r>
              <a:rPr lang="en-GB" dirty="0"/>
              <a:t>Taking responsibility means not blaming </a:t>
            </a:r>
            <a:r>
              <a:rPr lang="en-GB" b="1" dirty="0"/>
              <a:t>yourself</a:t>
            </a:r>
          </a:p>
          <a:p>
            <a:pPr marL="385763" indent="-385763">
              <a:buFont typeface="+mj-lt"/>
              <a:buAutoNum type="arabicPeriod"/>
            </a:pPr>
            <a:r>
              <a:rPr lang="en-GB" dirty="0"/>
              <a:t>Taking responsibility means being </a:t>
            </a:r>
            <a:r>
              <a:rPr lang="en-GB" b="1" dirty="0"/>
              <a:t>aware </a:t>
            </a:r>
            <a:r>
              <a:rPr lang="en-GB" dirty="0"/>
              <a:t>of where and when you are NOT taking responsibility, so that you can eventually change</a:t>
            </a:r>
          </a:p>
          <a:p>
            <a:pPr marL="385763" indent="-385763">
              <a:buFont typeface="+mj-lt"/>
              <a:buAutoNum type="arabicPeriod"/>
            </a:pPr>
            <a:r>
              <a:rPr lang="en-GB" dirty="0"/>
              <a:t>Taking responsibility means </a:t>
            </a:r>
            <a:r>
              <a:rPr lang="en-GB" b="1" dirty="0"/>
              <a:t>handling the ‘Chatterbox’</a:t>
            </a:r>
            <a:r>
              <a:rPr lang="en-GB" dirty="0"/>
              <a:t>,</a:t>
            </a:r>
            <a:r>
              <a:rPr lang="en-GB" b="1" dirty="0"/>
              <a:t> </a:t>
            </a:r>
            <a:r>
              <a:rPr lang="en-GB" dirty="0"/>
              <a:t>‘Inner Critic’ or ‘Lower Self’</a:t>
            </a:r>
          </a:p>
          <a:p>
            <a:pPr marL="385763" indent="-385763">
              <a:buFont typeface="+mj-lt"/>
              <a:buAutoNum type="arabicPeriod"/>
            </a:pPr>
            <a:r>
              <a:rPr lang="en-GB" dirty="0"/>
              <a:t>Taking responsibility means being aware of </a:t>
            </a:r>
            <a:r>
              <a:rPr lang="en-GB" b="1" dirty="0"/>
              <a:t>payoffs</a:t>
            </a:r>
            <a:r>
              <a:rPr lang="en-GB" dirty="0"/>
              <a:t> that keep you ‘stuck’</a:t>
            </a:r>
          </a:p>
          <a:p>
            <a:pPr marL="385763" indent="-385763">
              <a:buFont typeface="+mj-lt"/>
              <a:buAutoNum type="arabicPeriod"/>
            </a:pPr>
            <a:r>
              <a:rPr lang="en-GB" dirty="0"/>
              <a:t>Taking responsibility means </a:t>
            </a:r>
            <a:r>
              <a:rPr lang="en-GB" b="1" dirty="0"/>
              <a:t>figuring out what you want </a:t>
            </a:r>
            <a:r>
              <a:rPr lang="en-GB" dirty="0"/>
              <a:t>in life and acting on it</a:t>
            </a:r>
          </a:p>
          <a:p>
            <a:pPr marL="385763" indent="-385763">
              <a:buFont typeface="+mj-lt"/>
              <a:buAutoNum type="arabicPeriod"/>
            </a:pPr>
            <a:r>
              <a:rPr lang="en-GB" dirty="0"/>
              <a:t>Taking responsibility means being aware of the multitude of </a:t>
            </a:r>
            <a:r>
              <a:rPr lang="en-GB" b="1" dirty="0"/>
              <a:t>choices</a:t>
            </a:r>
            <a:r>
              <a:rPr lang="en-GB" dirty="0"/>
              <a:t> you have in any given situation</a:t>
            </a:r>
          </a:p>
        </p:txBody>
      </p:sp>
      <p:pic>
        <p:nvPicPr>
          <p:cNvPr id="4" name="Picture 3" descr="F:\QUOTES\IMG_4896.JPG"/>
          <p:cNvPicPr/>
          <p:nvPr/>
        </p:nvPicPr>
        <p:blipFill rotWithShape="1">
          <a:blip r:embed="rId2">
            <a:extLst>
              <a:ext uri="{28A0092B-C50C-407E-A947-70E740481C1C}">
                <a14:useLocalDpi xmlns:a14="http://schemas.microsoft.com/office/drawing/2010/main" val="0"/>
              </a:ext>
            </a:extLst>
          </a:blip>
          <a:srcRect l="-166" t="16453" r="166" b="-499"/>
          <a:stretch/>
        </p:blipFill>
        <p:spPr bwMode="auto">
          <a:xfrm>
            <a:off x="164262" y="144378"/>
            <a:ext cx="2037517" cy="14678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300557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Taking responsibility</a:t>
            </a:r>
          </a:p>
        </p:txBody>
      </p:sp>
      <p:sp>
        <p:nvSpPr>
          <p:cNvPr id="4" name="Content Placeholder 3"/>
          <p:cNvSpPr>
            <a:spLocks noGrp="1"/>
          </p:cNvSpPr>
          <p:nvPr>
            <p:ph idx="1"/>
          </p:nvPr>
        </p:nvSpPr>
        <p:spPr>
          <a:xfrm>
            <a:off x="733925" y="854242"/>
            <a:ext cx="8085221" cy="4439653"/>
          </a:xfrm>
          <a:prstGeom prst="cloudCallout">
            <a:avLst>
              <a:gd name="adj1" fmla="val -30687"/>
              <a:gd name="adj2" fmla="val 72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80975" indent="-180975">
              <a:buNone/>
            </a:pPr>
            <a:r>
              <a:rPr lang="en-GB" sz="1600" b="1" dirty="0">
                <a:solidFill>
                  <a:schemeClr val="tx1"/>
                </a:solidFill>
              </a:rPr>
              <a:t>EXERCISE: Think of a challenging situation:</a:t>
            </a:r>
          </a:p>
          <a:p>
            <a:pPr marL="180975" indent="-180975">
              <a:buFont typeface="+mj-lt"/>
              <a:buAutoNum type="arabicPeriod"/>
            </a:pPr>
            <a:r>
              <a:rPr lang="en-GB" sz="1600" b="1" dirty="0">
                <a:solidFill>
                  <a:schemeClr val="tx1"/>
                </a:solidFill>
              </a:rPr>
              <a:t>Who or what are you currently blaming? How can you start to take responsibility over this situation?</a:t>
            </a:r>
          </a:p>
          <a:p>
            <a:pPr marL="180975" indent="-180975">
              <a:buFont typeface="+mj-lt"/>
              <a:buAutoNum type="arabicPeriod"/>
            </a:pPr>
            <a:r>
              <a:rPr lang="en-GB" sz="1600" b="1" dirty="0">
                <a:solidFill>
                  <a:schemeClr val="tx1"/>
                </a:solidFill>
              </a:rPr>
              <a:t>What are the signals that you are not taking responsibility?</a:t>
            </a:r>
          </a:p>
          <a:p>
            <a:pPr marL="180975" indent="-180975">
              <a:buFont typeface="+mj-lt"/>
              <a:buAutoNum type="arabicPeriod"/>
            </a:pPr>
            <a:r>
              <a:rPr lang="en-GB" sz="1600" b="1" dirty="0">
                <a:solidFill>
                  <a:schemeClr val="tx1"/>
                </a:solidFill>
              </a:rPr>
              <a:t>What would the voice of your Lower Self say about the challenging situation I am currently facing? And what would the voice of your Higher Self say</a:t>
            </a:r>
          </a:p>
          <a:p>
            <a:pPr marL="180975" indent="-180975">
              <a:buFont typeface="+mj-lt"/>
              <a:buAutoNum type="arabicPeriod"/>
            </a:pPr>
            <a:r>
              <a:rPr lang="en-GB" sz="1600" b="1" dirty="0">
                <a:solidFill>
                  <a:schemeClr val="tx1"/>
                </a:solidFill>
              </a:rPr>
              <a:t>What are the hidden payoffs? What would you gain by letting go of the payoffs and taking responsibility for pulling yourself out of this situation?</a:t>
            </a:r>
          </a:p>
        </p:txBody>
      </p:sp>
    </p:spTree>
    <p:extLst>
      <p:ext uri="{BB962C8B-B14F-4D97-AF65-F5344CB8AC3E}">
        <p14:creationId xmlns:p14="http://schemas.microsoft.com/office/powerpoint/2010/main" val="322836750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165936"/>
            <a:ext cx="8235950" cy="966788"/>
          </a:xfrm>
        </p:spPr>
        <p:txBody>
          <a:bodyPr>
            <a:normAutofit/>
          </a:bodyPr>
          <a:lstStyle/>
          <a:p>
            <a:r>
              <a:rPr lang="en-GB" sz="4000" dirty="0" smtClean="0">
                <a:solidFill>
                  <a:schemeClr val="accent6">
                    <a:lumMod val="75000"/>
                  </a:schemeClr>
                </a:solidFill>
              </a:rPr>
              <a:t>Summary</a:t>
            </a:r>
            <a:endParaRPr lang="en-GB" sz="4000"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GB" sz="2800" b="1" i="1" dirty="0"/>
              <a:t>Resilience is a vital leadership tool – authenticity and vulnerability</a:t>
            </a:r>
          </a:p>
          <a:p>
            <a:r>
              <a:rPr lang="en-GB" sz="2800" dirty="0"/>
              <a:t>Support system and whole life approach</a:t>
            </a:r>
          </a:p>
          <a:p>
            <a:r>
              <a:rPr lang="en-GB" sz="2800" dirty="0"/>
              <a:t>No-lose decision-making</a:t>
            </a:r>
          </a:p>
          <a:p>
            <a:r>
              <a:rPr lang="en-GB" sz="2800" dirty="0"/>
              <a:t>Hold your fear from a position of power</a:t>
            </a:r>
          </a:p>
          <a:p>
            <a:r>
              <a:rPr lang="en-GB" sz="2800" dirty="0"/>
              <a:t>Push your comfort zone a little bit every day</a:t>
            </a:r>
          </a:p>
          <a:p>
            <a:r>
              <a:rPr lang="en-GB" sz="2800" dirty="0"/>
              <a:t>Take personal responsibility to avoid losing power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608" y="4523873"/>
            <a:ext cx="2069065" cy="2069065"/>
          </a:xfrm>
          <a:prstGeom prst="rect">
            <a:avLst/>
          </a:prstGeom>
        </p:spPr>
      </p:pic>
    </p:spTree>
    <p:extLst>
      <p:ext uri="{BB962C8B-B14F-4D97-AF65-F5344CB8AC3E}">
        <p14:creationId xmlns:p14="http://schemas.microsoft.com/office/powerpoint/2010/main" val="392320605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4350" y="2886075"/>
            <a:ext cx="8089900" cy="2559050"/>
          </a:xfrm>
        </p:spPr>
        <p:txBody>
          <a:bodyPr/>
          <a:lstStyle/>
          <a:p>
            <a:pPr algn="ctr"/>
            <a:r>
              <a:rPr lang="en-US" sz="4400" dirty="0">
                <a:solidFill>
                  <a:schemeClr val="bg1">
                    <a:lumMod val="65000"/>
                  </a:schemeClr>
                </a:solidFill>
              </a:rPr>
              <a:t>Any Questions?</a:t>
            </a:r>
          </a:p>
        </p:txBody>
      </p:sp>
    </p:spTree>
    <p:extLst>
      <p:ext uri="{BB962C8B-B14F-4D97-AF65-F5344CB8AC3E}">
        <p14:creationId xmlns:p14="http://schemas.microsoft.com/office/powerpoint/2010/main" val="70911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450850" y="218148"/>
            <a:ext cx="8235950" cy="966788"/>
          </a:xfrm>
        </p:spPr>
        <p:txBody>
          <a:bodyPr>
            <a:normAutofit/>
          </a:bodyPr>
          <a:lstStyle/>
          <a:p>
            <a:r>
              <a:rPr lang="en-US" altLang="en-US" sz="4000" dirty="0">
                <a:solidFill>
                  <a:schemeClr val="tx2"/>
                </a:solidFill>
              </a:rPr>
              <a:t>Activity </a:t>
            </a:r>
          </a:p>
        </p:txBody>
      </p:sp>
      <p:sp>
        <p:nvSpPr>
          <p:cNvPr id="12291" name="Rectangle 7"/>
          <p:cNvSpPr>
            <a:spLocks noGrp="1" noChangeArrowheads="1"/>
          </p:cNvSpPr>
          <p:nvPr>
            <p:ph idx="1"/>
          </p:nvPr>
        </p:nvSpPr>
        <p:spPr>
          <a:xfrm>
            <a:off x="457200" y="1184936"/>
            <a:ext cx="8358188" cy="5344452"/>
          </a:xfrm>
        </p:spPr>
        <p:txBody>
          <a:bodyPr>
            <a:noAutofit/>
          </a:bodyPr>
          <a:lstStyle/>
          <a:p>
            <a:r>
              <a:rPr lang="en-US" altLang="en-US" sz="4000" dirty="0" smtClean="0"/>
              <a:t>What is the best display of resilience that you have heard of or encountered? </a:t>
            </a:r>
            <a:endParaRPr lang="en-US" altLang="en-US" sz="4000" dirty="0"/>
          </a:p>
          <a:p>
            <a:r>
              <a:rPr lang="en-US" altLang="en-US" sz="4000" dirty="0" smtClean="0"/>
              <a:t>Prepare a five (5) bullet point summary of the story.</a:t>
            </a:r>
          </a:p>
          <a:p>
            <a:r>
              <a:rPr lang="en-US" altLang="en-US" sz="4000" dirty="0" smtClean="0"/>
              <a:t>Present your example to the class (within a 2 minute time limit) </a:t>
            </a:r>
            <a:endParaRPr lang="en-US" altLang="en-US" sz="4000" dirty="0"/>
          </a:p>
        </p:txBody>
      </p:sp>
    </p:spTree>
    <p:extLst>
      <p:ext uri="{BB962C8B-B14F-4D97-AF65-F5344CB8AC3E}">
        <p14:creationId xmlns:p14="http://schemas.microsoft.com/office/powerpoint/2010/main" val="337757318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A1D32C-D7CB-8848-BE26-709C6099FF6F}"/>
              </a:ext>
            </a:extLst>
          </p:cNvPr>
          <p:cNvSpPr txBox="1">
            <a:spLocks/>
          </p:cNvSpPr>
          <p:nvPr/>
        </p:nvSpPr>
        <p:spPr>
          <a:xfrm>
            <a:off x="-100013" y="1100138"/>
            <a:ext cx="9244013" cy="5973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dirty="0">
                <a:solidFill>
                  <a:schemeClr val="bg1"/>
                </a:solidFill>
                <a:latin typeface="Arial" panose="020B0604020202020204" pitchFamily="34" charset="0"/>
                <a:cs typeface="Arial" panose="020B0604020202020204" pitchFamily="34" charset="0"/>
              </a:rPr>
              <a:t>THANK YOU</a:t>
            </a:r>
          </a:p>
        </p:txBody>
      </p:sp>
      <p:sp>
        <p:nvSpPr>
          <p:cNvPr id="6" name="Text Placeholder 2">
            <a:extLst>
              <a:ext uri="{FF2B5EF4-FFF2-40B4-BE49-F238E27FC236}">
                <a16:creationId xmlns:a16="http://schemas.microsoft.com/office/drawing/2014/main" id="{0E6C2F96-EABF-C84D-B41F-1FC0588D1211}"/>
              </a:ext>
            </a:extLst>
          </p:cNvPr>
          <p:cNvSpPr txBox="1">
            <a:spLocks/>
          </p:cNvSpPr>
          <p:nvPr/>
        </p:nvSpPr>
        <p:spPr>
          <a:xfrm>
            <a:off x="0" y="5277678"/>
            <a:ext cx="8857397" cy="136442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00" dirty="0" smtClean="0"/>
              <a:t>Stephen </a:t>
            </a:r>
            <a:r>
              <a:rPr lang="en-US" sz="2500" dirty="0"/>
              <a:t>Rodwell srodwell@icms.edu.au</a:t>
            </a:r>
          </a:p>
        </p:txBody>
      </p:sp>
    </p:spTree>
    <p:extLst>
      <p:ext uri="{BB962C8B-B14F-4D97-AF65-F5344CB8AC3E}">
        <p14:creationId xmlns:p14="http://schemas.microsoft.com/office/powerpoint/2010/main" val="35712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379997"/>
            <a:ext cx="8235950" cy="966788"/>
          </a:xfrm>
        </p:spPr>
        <p:txBody>
          <a:bodyPr/>
          <a:lstStyle/>
          <a:p>
            <a:r>
              <a:rPr lang="en-GB" dirty="0">
                <a:solidFill>
                  <a:srgbClr val="7030A0"/>
                </a:solidFill>
              </a:rPr>
              <a:t>Why </a:t>
            </a:r>
            <a:r>
              <a:rPr lang="en-GB" dirty="0" smtClean="0">
                <a:solidFill>
                  <a:srgbClr val="7030A0"/>
                </a:solidFill>
              </a:rPr>
              <a:t>Resilience</a:t>
            </a:r>
            <a:r>
              <a:rPr lang="en-GB" dirty="0">
                <a:solidFill>
                  <a:srgbClr val="7030A0"/>
                </a:solidFill>
              </a:rPr>
              <a:t>?</a:t>
            </a:r>
          </a:p>
        </p:txBody>
      </p:sp>
      <p:sp>
        <p:nvSpPr>
          <p:cNvPr id="3" name="Content Placeholder 2"/>
          <p:cNvSpPr>
            <a:spLocks noGrp="1"/>
          </p:cNvSpPr>
          <p:nvPr>
            <p:ph idx="1"/>
          </p:nvPr>
        </p:nvSpPr>
        <p:spPr>
          <a:xfrm>
            <a:off x="457200" y="1443789"/>
            <a:ext cx="8229600" cy="4814136"/>
          </a:xfrm>
        </p:spPr>
        <p:txBody>
          <a:bodyPr>
            <a:normAutofit/>
          </a:bodyPr>
          <a:lstStyle/>
          <a:p>
            <a:pPr marL="0" indent="0">
              <a:buNone/>
            </a:pPr>
            <a:r>
              <a:rPr lang="en-GB" sz="2400" i="1" dirty="0"/>
              <a:t>“</a:t>
            </a:r>
            <a:r>
              <a:rPr lang="en-GB" sz="2400" b="1" i="1" dirty="0"/>
              <a:t>Rapid, disruptive change is today’s normal</a:t>
            </a:r>
            <a:r>
              <a:rPr lang="en-GB" sz="2400" i="1" dirty="0"/>
              <a:t>. It comes in bubbles, waves and sometimes tsunamis. To cope, leaders need to be agile and resilient. For years, the focus has been on speed and agility. But globalisation, technology and social-political changes are disruptive. They require resilient leaders, </a:t>
            </a:r>
            <a:r>
              <a:rPr lang="en-GB" sz="2400" b="1" i="1" dirty="0"/>
              <a:t>emotionally intelligent </a:t>
            </a:r>
            <a:r>
              <a:rPr lang="en-GB" sz="2400" i="1" dirty="0"/>
              <a:t>people able to absorb complex change and help others to move forward to achieve success” </a:t>
            </a:r>
            <a:r>
              <a:rPr lang="en-GB" sz="2400" dirty="0"/>
              <a:t>(Reid, 2008)</a:t>
            </a:r>
          </a:p>
          <a:p>
            <a:pPr marL="0" indent="0">
              <a:buNone/>
            </a:pPr>
            <a:endParaRPr lang="en-GB" sz="2400" dirty="0"/>
          </a:p>
          <a:p>
            <a:pPr marL="0" indent="0">
              <a:buNone/>
            </a:pPr>
            <a:r>
              <a:rPr lang="en-GB" sz="2400" dirty="0"/>
              <a:t>In the face of change and uncertainty, the resource we need most is our resilience</a:t>
            </a:r>
          </a:p>
          <a:p>
            <a:endParaRPr lang="en-GB" dirty="0"/>
          </a:p>
        </p:txBody>
      </p:sp>
    </p:spTree>
    <p:extLst>
      <p:ext uri="{BB962C8B-B14F-4D97-AF65-F5344CB8AC3E}">
        <p14:creationId xmlns:p14="http://schemas.microsoft.com/office/powerpoint/2010/main" val="253302516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lumMod val="75000"/>
                  </a:schemeClr>
                </a:solidFill>
              </a:rPr>
              <a:t>What is </a:t>
            </a:r>
            <a:r>
              <a:rPr lang="en-GB" dirty="0" smtClean="0">
                <a:solidFill>
                  <a:schemeClr val="accent6">
                    <a:lumMod val="75000"/>
                  </a:schemeClr>
                </a:solidFill>
              </a:rPr>
              <a:t>Resilience</a:t>
            </a:r>
            <a:r>
              <a:rPr lang="en-GB" dirty="0">
                <a:solidFill>
                  <a:schemeClr val="accent6">
                    <a:lumMod val="75000"/>
                  </a:schemeClr>
                </a:solidFill>
              </a:rPr>
              <a:t>?</a:t>
            </a:r>
          </a:p>
        </p:txBody>
      </p:sp>
      <p:sp>
        <p:nvSpPr>
          <p:cNvPr id="3" name="Content Placeholder 2"/>
          <p:cNvSpPr>
            <a:spLocks noGrp="1"/>
          </p:cNvSpPr>
          <p:nvPr>
            <p:ph idx="1"/>
          </p:nvPr>
        </p:nvSpPr>
        <p:spPr/>
        <p:txBody>
          <a:bodyPr>
            <a:normAutofit/>
          </a:bodyPr>
          <a:lstStyle/>
          <a:p>
            <a:pPr marL="0" indent="0">
              <a:buNone/>
            </a:pPr>
            <a:r>
              <a:rPr lang="en-GB" i="1" dirty="0"/>
              <a:t>“No one can completely avoid trouble and potential pitfalls are everywhere, so the real skill is to </a:t>
            </a:r>
            <a:r>
              <a:rPr lang="en-GB" b="1" i="1" dirty="0"/>
              <a:t>climb out of the hole and bounce back</a:t>
            </a:r>
            <a:r>
              <a:rPr lang="en-GB" i="1" dirty="0"/>
              <a:t>” </a:t>
            </a:r>
            <a:r>
              <a:rPr lang="en-GB" dirty="0"/>
              <a:t>(Moss </a:t>
            </a:r>
            <a:r>
              <a:rPr lang="en-GB" dirty="0" err="1"/>
              <a:t>Kanter</a:t>
            </a:r>
            <a:r>
              <a:rPr lang="en-GB" dirty="0"/>
              <a:t>, 2013)</a:t>
            </a:r>
          </a:p>
          <a:p>
            <a:pPr marL="0" indent="0">
              <a:buNone/>
            </a:pPr>
            <a:endParaRPr lang="en-GB" dirty="0"/>
          </a:p>
          <a:p>
            <a:r>
              <a:rPr lang="en-GB" dirty="0"/>
              <a:t>Allows some people to be knocked down and bounce back stronger</a:t>
            </a:r>
          </a:p>
          <a:p>
            <a:r>
              <a:rPr lang="en-GB" dirty="0"/>
              <a:t>Rise &amp; learn from failure, rather than letting it overcome them and drain their resolve</a:t>
            </a:r>
          </a:p>
          <a:p>
            <a:r>
              <a:rPr lang="en-GB" dirty="0"/>
              <a:t>Change course/adapt and keep moving forwards</a:t>
            </a:r>
          </a:p>
          <a:p>
            <a:r>
              <a:rPr lang="en-GB" dirty="0"/>
              <a:t>Psychologists identified factors that make someone resilient:</a:t>
            </a:r>
          </a:p>
          <a:p>
            <a:pPr lvl="1"/>
            <a:r>
              <a:rPr lang="en-GB" dirty="0"/>
              <a:t>Positive attitude</a:t>
            </a:r>
          </a:p>
          <a:p>
            <a:pPr lvl="1"/>
            <a:r>
              <a:rPr lang="en-GB" dirty="0"/>
              <a:t>Optimism</a:t>
            </a:r>
          </a:p>
          <a:p>
            <a:pPr lvl="1"/>
            <a:r>
              <a:rPr lang="en-GB" dirty="0"/>
              <a:t>Ability to regulate emotions</a:t>
            </a:r>
          </a:p>
          <a:p>
            <a:pPr lvl="1"/>
            <a:r>
              <a:rPr lang="en-GB" dirty="0"/>
              <a:t>Ability to see failure as a form of helpful feedback</a:t>
            </a:r>
          </a:p>
        </p:txBody>
      </p:sp>
    </p:spTree>
    <p:extLst>
      <p:ext uri="{BB962C8B-B14F-4D97-AF65-F5344CB8AC3E}">
        <p14:creationId xmlns:p14="http://schemas.microsoft.com/office/powerpoint/2010/main" val="132202428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lumMod val="50000"/>
                  </a:schemeClr>
                </a:solidFill>
              </a:rPr>
              <a:t>Practices of </a:t>
            </a:r>
            <a:r>
              <a:rPr lang="en-GB" dirty="0" smtClean="0">
                <a:solidFill>
                  <a:schemeClr val="accent2">
                    <a:lumMod val="50000"/>
                  </a:schemeClr>
                </a:solidFill>
              </a:rPr>
              <a:t>Resilient </a:t>
            </a:r>
            <a:r>
              <a:rPr lang="en-GB" dirty="0">
                <a:solidFill>
                  <a:schemeClr val="accent2">
                    <a:lumMod val="50000"/>
                  </a:schemeClr>
                </a:solidFill>
              </a:rPr>
              <a:t>L</a:t>
            </a:r>
            <a:r>
              <a:rPr lang="en-GB" dirty="0" smtClean="0">
                <a:solidFill>
                  <a:schemeClr val="accent2">
                    <a:lumMod val="50000"/>
                  </a:schemeClr>
                </a:solidFill>
              </a:rPr>
              <a:t>eaders</a:t>
            </a:r>
            <a:endParaRPr lang="en-GB" dirty="0">
              <a:solidFill>
                <a:schemeClr val="accent2">
                  <a:lumMod val="50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i="1" dirty="0"/>
              <a:t>Take care of business – </a:t>
            </a:r>
            <a:r>
              <a:rPr lang="en-GB" b="1" i="1" dirty="0"/>
              <a:t>and themselves </a:t>
            </a:r>
            <a:r>
              <a:rPr lang="en-GB" i="1" dirty="0"/>
              <a:t>– whilst taking action in new realities </a:t>
            </a:r>
            <a:r>
              <a:rPr lang="en-GB" dirty="0"/>
              <a:t>(Allison &amp; Reeves, 2011)</a:t>
            </a:r>
          </a:p>
          <a:p>
            <a:pPr marL="0" indent="0">
              <a:buNone/>
            </a:pPr>
            <a:endParaRPr lang="en-GB" i="1" dirty="0"/>
          </a:p>
          <a:p>
            <a:r>
              <a:rPr lang="en-GB" b="1" dirty="0"/>
              <a:t>Make time to invest in personal renewal </a:t>
            </a:r>
            <a:r>
              <a:rPr lang="en-GB" dirty="0"/>
              <a:t>– physical, emotional, spiritual, intellectual – centre yourself to remain in balance, be self-aware</a:t>
            </a:r>
          </a:p>
          <a:p>
            <a:r>
              <a:rPr lang="en-GB" b="1" dirty="0"/>
              <a:t>Clear vision </a:t>
            </a:r>
            <a:r>
              <a:rPr lang="en-GB" dirty="0"/>
              <a:t>– yet remain flexible &amp; positive when plans need to change</a:t>
            </a:r>
          </a:p>
          <a:p>
            <a:r>
              <a:rPr lang="en-GB" b="1" dirty="0"/>
              <a:t>Stay optimistic </a:t>
            </a:r>
            <a:r>
              <a:rPr lang="en-GB" dirty="0"/>
              <a:t>(not naïve) – aware of trends, but not slowed by them</a:t>
            </a:r>
          </a:p>
          <a:p>
            <a:r>
              <a:rPr lang="en-GB" b="1" dirty="0"/>
              <a:t>Welcome feedback/data as an opportunity for change </a:t>
            </a:r>
            <a:r>
              <a:rPr lang="en-GB" dirty="0"/>
              <a:t>– take action</a:t>
            </a:r>
          </a:p>
          <a:p>
            <a:r>
              <a:rPr lang="en-GB" b="1" dirty="0"/>
              <a:t>Inspire with positive language &amp; seek others’ views </a:t>
            </a:r>
            <a:r>
              <a:rPr lang="en-GB" dirty="0"/>
              <a:t>– open culture</a:t>
            </a:r>
          </a:p>
          <a:p>
            <a:r>
              <a:rPr lang="en-GB" b="1" dirty="0"/>
              <a:t>Respond quickly to setbacks and move on </a:t>
            </a:r>
            <a:r>
              <a:rPr lang="en-GB" dirty="0"/>
              <a:t>– not defensive, not about YOU</a:t>
            </a:r>
          </a:p>
          <a:p>
            <a:r>
              <a:rPr lang="en-GB" b="1" dirty="0"/>
              <a:t>Cultivate networks BEFORE challenges arise </a:t>
            </a:r>
            <a:r>
              <a:rPr lang="en-GB" dirty="0"/>
              <a:t>– build relationships, seek support</a:t>
            </a:r>
          </a:p>
          <a:p>
            <a:r>
              <a:rPr lang="en-GB" b="1" dirty="0"/>
              <a:t>Control what you can and let the rest go </a:t>
            </a:r>
            <a:r>
              <a:rPr lang="en-GB" dirty="0"/>
              <a:t>– don’t beat yourself up</a:t>
            </a:r>
          </a:p>
          <a:p>
            <a:r>
              <a:rPr lang="en-GB" b="1" dirty="0"/>
              <a:t>Authentic! No masks. Not bulletproof! </a:t>
            </a:r>
            <a:r>
              <a:rPr lang="en-GB" dirty="0"/>
              <a:t>– use vulnerability as a strength to connect and empathise</a:t>
            </a:r>
          </a:p>
          <a:p>
            <a:endParaRPr lang="en-GB" dirty="0"/>
          </a:p>
          <a:p>
            <a:endParaRPr lang="en-GB" dirty="0"/>
          </a:p>
          <a:p>
            <a:endParaRPr lang="en-GB" dirty="0"/>
          </a:p>
        </p:txBody>
      </p:sp>
    </p:spTree>
    <p:extLst>
      <p:ext uri="{BB962C8B-B14F-4D97-AF65-F5344CB8AC3E}">
        <p14:creationId xmlns:p14="http://schemas.microsoft.com/office/powerpoint/2010/main" val="423694676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7475"/>
            <a:ext cx="8235950" cy="966788"/>
          </a:xfrm>
        </p:spPr>
        <p:txBody>
          <a:bodyPr/>
          <a:lstStyle/>
          <a:p>
            <a:r>
              <a:rPr lang="en-GB" dirty="0" smtClean="0">
                <a:solidFill>
                  <a:schemeClr val="accent1"/>
                </a:solidFill>
              </a:rPr>
              <a:t>Risks of Not Being a Resilient Leader</a:t>
            </a:r>
            <a:endParaRPr lang="en-GB" dirty="0">
              <a:solidFill>
                <a:schemeClr val="accent1"/>
              </a:solidFill>
            </a:endParaRPr>
          </a:p>
        </p:txBody>
      </p:sp>
      <p:sp>
        <p:nvSpPr>
          <p:cNvPr id="3" name="Content Placeholder 2"/>
          <p:cNvSpPr>
            <a:spLocks noGrp="1"/>
          </p:cNvSpPr>
          <p:nvPr>
            <p:ph idx="1"/>
          </p:nvPr>
        </p:nvSpPr>
        <p:spPr>
          <a:xfrm>
            <a:off x="628650" y="1624263"/>
            <a:ext cx="7886700" cy="4632158"/>
          </a:xfrm>
        </p:spPr>
        <p:txBody>
          <a:bodyPr>
            <a:normAutofit fontScale="92500" lnSpcReduction="10000"/>
          </a:bodyPr>
          <a:lstStyle/>
          <a:p>
            <a:pPr marL="0" indent="0">
              <a:buNone/>
            </a:pPr>
            <a:r>
              <a:rPr lang="en-GB" i="1" dirty="0"/>
              <a:t>“If left unchecked, this condition of imbalance can </a:t>
            </a:r>
            <a:r>
              <a:rPr lang="en-GB" i="1" u="sng" dirty="0"/>
              <a:t>undermine a leader’s functioning at a crucial time</a:t>
            </a:r>
            <a:r>
              <a:rPr lang="en-GB" i="1" dirty="0"/>
              <a:t>… This risk is compounded if the leader is not aware that she or he is out of balance, as is often the case” </a:t>
            </a:r>
            <a:r>
              <a:rPr lang="en-GB" dirty="0"/>
              <a:t>(Snyder, 2013)</a:t>
            </a:r>
          </a:p>
          <a:p>
            <a:pPr marL="0" indent="0">
              <a:buNone/>
            </a:pPr>
            <a:endParaRPr lang="en-GB" dirty="0"/>
          </a:p>
          <a:p>
            <a:r>
              <a:rPr lang="en-GB" b="1" dirty="0"/>
              <a:t>Risk averse </a:t>
            </a:r>
            <a:r>
              <a:rPr lang="en-GB" dirty="0"/>
              <a:t>– blind to precarious situations &amp; defensive (head in sand)</a:t>
            </a:r>
          </a:p>
          <a:p>
            <a:r>
              <a:rPr lang="en-GB" b="1" dirty="0"/>
              <a:t>Pessimistic</a:t>
            </a:r>
            <a:r>
              <a:rPr lang="en-GB" dirty="0"/>
              <a:t> – ignore opportunities for growth</a:t>
            </a:r>
          </a:p>
          <a:p>
            <a:r>
              <a:rPr lang="en-GB" b="1" dirty="0"/>
              <a:t>Scared of change </a:t>
            </a:r>
            <a:r>
              <a:rPr lang="en-GB" dirty="0"/>
              <a:t>– stop learning &amp; slow down</a:t>
            </a:r>
          </a:p>
          <a:p>
            <a:r>
              <a:rPr lang="en-GB" b="1" dirty="0"/>
              <a:t>Fearful</a:t>
            </a:r>
            <a:r>
              <a:rPr lang="en-GB" dirty="0"/>
              <a:t> – cut budgets across the board</a:t>
            </a:r>
          </a:p>
          <a:p>
            <a:r>
              <a:rPr lang="en-GB" b="1" dirty="0"/>
              <a:t>Afraid to invite feedback </a:t>
            </a:r>
            <a:r>
              <a:rPr lang="en-GB" dirty="0"/>
              <a:t>– ignore critical performance indicators</a:t>
            </a:r>
          </a:p>
          <a:p>
            <a:r>
              <a:rPr lang="en-GB" b="1" dirty="0"/>
              <a:t>Overwhelmed, ‘busy’, powerless </a:t>
            </a:r>
            <a:r>
              <a:rPr lang="en-GB" dirty="0"/>
              <a:t>– don’t get to the important work</a:t>
            </a:r>
          </a:p>
          <a:p>
            <a:r>
              <a:rPr lang="en-GB" b="1" dirty="0"/>
              <a:t>Untrusting of the motives of others </a:t>
            </a:r>
            <a:r>
              <a:rPr lang="en-GB" dirty="0"/>
              <a:t>– become isolated</a:t>
            </a:r>
          </a:p>
          <a:p>
            <a:r>
              <a:rPr lang="en-GB" b="1" dirty="0"/>
              <a:t>Fail to celebrate successes &amp; miss opportunities to learn lessons </a:t>
            </a:r>
            <a:r>
              <a:rPr lang="en-GB" dirty="0"/>
              <a:t>– remain stuck</a:t>
            </a:r>
          </a:p>
        </p:txBody>
      </p:sp>
    </p:spTree>
    <p:extLst>
      <p:ext uri="{BB962C8B-B14F-4D97-AF65-F5344CB8AC3E}">
        <p14:creationId xmlns:p14="http://schemas.microsoft.com/office/powerpoint/2010/main" val="408193627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2444"/>
            <a:ext cx="8235950" cy="966788"/>
          </a:xfrm>
        </p:spPr>
        <p:txBody>
          <a:bodyPr/>
          <a:lstStyle/>
          <a:p>
            <a:r>
              <a:rPr lang="en-GB" dirty="0">
                <a:solidFill>
                  <a:schemeClr val="accent2"/>
                </a:solidFill>
              </a:rPr>
              <a:t>What has fear got to do with it?</a:t>
            </a:r>
          </a:p>
        </p:txBody>
      </p:sp>
      <p:sp>
        <p:nvSpPr>
          <p:cNvPr id="3" name="Content Placeholder 2"/>
          <p:cNvSpPr>
            <a:spLocks noGrp="1"/>
          </p:cNvSpPr>
          <p:nvPr>
            <p:ph idx="1"/>
          </p:nvPr>
        </p:nvSpPr>
        <p:spPr>
          <a:xfrm>
            <a:off x="628650" y="1612233"/>
            <a:ext cx="7886700" cy="4656220"/>
          </a:xfrm>
        </p:spPr>
        <p:txBody>
          <a:bodyPr>
            <a:normAutofit/>
          </a:bodyPr>
          <a:lstStyle/>
          <a:p>
            <a:pPr marL="0" indent="0">
              <a:buNone/>
            </a:pPr>
            <a:r>
              <a:rPr lang="en-GB" i="1" dirty="0"/>
              <a:t>“Mastering any skill usually requires some element of fear-conquering. Leadership is no different” </a:t>
            </a:r>
            <a:r>
              <a:rPr lang="en-GB" dirty="0"/>
              <a:t>(Gleeson, 2014)</a:t>
            </a:r>
          </a:p>
          <a:p>
            <a:pPr marL="0" indent="0">
              <a:buNone/>
            </a:pPr>
            <a:endParaRPr lang="en-GB" dirty="0"/>
          </a:p>
          <a:p>
            <a:r>
              <a:rPr lang="en-GB" dirty="0"/>
              <a:t>Fear can stop us in our tracks and make us ineffective leaders</a:t>
            </a:r>
          </a:p>
          <a:p>
            <a:r>
              <a:rPr lang="en-GB" dirty="0"/>
              <a:t>Fear can obscure judgement and affect decision-making</a:t>
            </a:r>
          </a:p>
          <a:p>
            <a:r>
              <a:rPr lang="en-GB" dirty="0"/>
              <a:t>Fear stops us being ourselves – instead we wear a mask of invulnerability, which stops us relating to others (empathy)</a:t>
            </a:r>
          </a:p>
          <a:p>
            <a:r>
              <a:rPr lang="en-GB" dirty="0"/>
              <a:t>A Harvard study of leadership studies (HBR ’02) identified </a:t>
            </a:r>
            <a:r>
              <a:rPr lang="en-GB" u="sng" dirty="0"/>
              <a:t>authenticity</a:t>
            </a:r>
            <a:r>
              <a:rPr lang="en-GB" dirty="0"/>
              <a:t> as the top leadership success factor, followed by </a:t>
            </a:r>
            <a:r>
              <a:rPr lang="en-GB" u="sng" dirty="0"/>
              <a:t>vulnerability</a:t>
            </a:r>
            <a:r>
              <a:rPr lang="en-GB" dirty="0"/>
              <a:t>, intuitive thinking and decision-making, and tough empathy.</a:t>
            </a:r>
          </a:p>
        </p:txBody>
      </p:sp>
    </p:spTree>
    <p:extLst>
      <p:ext uri="{BB962C8B-B14F-4D97-AF65-F5344CB8AC3E}">
        <p14:creationId xmlns:p14="http://schemas.microsoft.com/office/powerpoint/2010/main" val="151182868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6" y="597317"/>
            <a:ext cx="8235950" cy="966788"/>
          </a:xfrm>
        </p:spPr>
        <p:txBody>
          <a:bodyPr/>
          <a:lstStyle/>
          <a:p>
            <a:r>
              <a:rPr lang="en-GB" dirty="0">
                <a:solidFill>
                  <a:srgbClr val="7030A0"/>
                </a:solidFill>
              </a:rPr>
              <a:t>The main types of fear for leaders</a:t>
            </a:r>
          </a:p>
        </p:txBody>
      </p:sp>
      <p:sp>
        <p:nvSpPr>
          <p:cNvPr id="3" name="Content Placeholder 2"/>
          <p:cNvSpPr>
            <a:spLocks noGrp="1"/>
          </p:cNvSpPr>
          <p:nvPr>
            <p:ph idx="1"/>
          </p:nvPr>
        </p:nvSpPr>
        <p:spPr>
          <a:xfrm>
            <a:off x="661736" y="1564105"/>
            <a:ext cx="8025063" cy="4693820"/>
          </a:xfrm>
        </p:spPr>
        <p:txBody>
          <a:bodyPr>
            <a:normAutofit/>
          </a:bodyPr>
          <a:lstStyle/>
          <a:p>
            <a:pPr marL="0" indent="0">
              <a:buNone/>
            </a:pPr>
            <a:r>
              <a:rPr lang="en-GB" sz="2800" b="1" i="1" dirty="0"/>
              <a:t>Five fears you’ll need to overcome to be a successful leader:</a:t>
            </a:r>
          </a:p>
          <a:p>
            <a:pPr marL="857250" lvl="1" indent="-514350">
              <a:buFont typeface="+mj-lt"/>
              <a:buAutoNum type="arabicPeriod"/>
            </a:pPr>
            <a:r>
              <a:rPr lang="en-GB" sz="2800" dirty="0"/>
              <a:t>Making the wrong decision</a:t>
            </a:r>
          </a:p>
          <a:p>
            <a:pPr marL="857250" lvl="1" indent="-514350">
              <a:buFont typeface="+mj-lt"/>
              <a:buAutoNum type="arabicPeriod"/>
            </a:pPr>
            <a:r>
              <a:rPr lang="en-GB" sz="2800" dirty="0"/>
              <a:t>Being criticised for your approach</a:t>
            </a:r>
          </a:p>
          <a:p>
            <a:pPr marL="857250" lvl="1" indent="-514350">
              <a:buFont typeface="+mj-lt"/>
              <a:buAutoNum type="arabicPeriod"/>
            </a:pPr>
            <a:r>
              <a:rPr lang="en-GB" sz="2800" dirty="0"/>
              <a:t>Speaking as an authority</a:t>
            </a:r>
          </a:p>
          <a:p>
            <a:pPr marL="857250" lvl="1" indent="-514350">
              <a:buFont typeface="+mj-lt"/>
              <a:buAutoNum type="arabicPeriod"/>
            </a:pPr>
            <a:r>
              <a:rPr lang="en-GB" sz="2800" dirty="0"/>
              <a:t>Taking responsibility</a:t>
            </a:r>
          </a:p>
          <a:p>
            <a:pPr marL="857250" lvl="1" indent="-514350">
              <a:buFont typeface="+mj-lt"/>
              <a:buAutoNum type="arabicPeriod"/>
            </a:pPr>
            <a:r>
              <a:rPr lang="en-GB" sz="2800" dirty="0"/>
              <a:t>Failing entirely</a:t>
            </a:r>
          </a:p>
          <a:p>
            <a:endParaRPr lang="en-GB" dirty="0"/>
          </a:p>
          <a:p>
            <a:pPr marL="0" indent="0">
              <a:buNone/>
            </a:pPr>
            <a:endParaRPr lang="en-GB" dirty="0"/>
          </a:p>
        </p:txBody>
      </p:sp>
    </p:spTree>
    <p:extLst>
      <p:ext uri="{BB962C8B-B14F-4D97-AF65-F5344CB8AC3E}">
        <p14:creationId xmlns:p14="http://schemas.microsoft.com/office/powerpoint/2010/main" val="348991908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3" y="199524"/>
            <a:ext cx="8235950" cy="966788"/>
          </a:xfrm>
        </p:spPr>
        <p:txBody>
          <a:bodyPr>
            <a:normAutofit fontScale="90000"/>
          </a:bodyPr>
          <a:lstStyle/>
          <a:p>
            <a:r>
              <a:rPr lang="en-GB" dirty="0">
                <a:solidFill>
                  <a:schemeClr val="accent6">
                    <a:lumMod val="75000"/>
                  </a:schemeClr>
                </a:solidFill>
              </a:rPr>
              <a:t>Fearful leaders create fear-driven environments</a:t>
            </a:r>
          </a:p>
        </p:txBody>
      </p:sp>
      <p:sp>
        <p:nvSpPr>
          <p:cNvPr id="3" name="Content Placeholder 2"/>
          <p:cNvSpPr>
            <a:spLocks noGrp="1"/>
          </p:cNvSpPr>
          <p:nvPr>
            <p:ph idx="1"/>
          </p:nvPr>
        </p:nvSpPr>
        <p:spPr>
          <a:xfrm>
            <a:off x="457200" y="1251283"/>
            <a:ext cx="8229600" cy="5006641"/>
          </a:xfrm>
        </p:spPr>
        <p:txBody>
          <a:bodyPr>
            <a:normAutofit/>
          </a:bodyPr>
          <a:lstStyle/>
          <a:p>
            <a:pPr marL="0" indent="0">
              <a:buNone/>
            </a:pPr>
            <a:r>
              <a:rPr lang="en-GB" i="1" dirty="0"/>
              <a:t>“The reason why so many managers treat their employees as badly as they do and keep them in line with unnecessary rules, policies and punishments is that the managers themselves are in a state of fear. They don’t know who they are behind the business card” </a:t>
            </a:r>
            <a:r>
              <a:rPr lang="en-GB" dirty="0"/>
              <a:t>(Ryan 2015)</a:t>
            </a:r>
          </a:p>
          <a:p>
            <a:pPr marL="0" indent="0">
              <a:buNone/>
            </a:pPr>
            <a:r>
              <a:rPr lang="en-GB" i="1" dirty="0"/>
              <a:t>“[Fear-based managers] don’t feel whole and healthy. They don’t have the self-esteem to build anyone else up and make the people who work for them feel strong and capable… The false sense of bureaucratic power conferred on them by higher-level managers becomes a substitute for self-esteem” </a:t>
            </a:r>
            <a:r>
              <a:rPr lang="en-GB" dirty="0"/>
              <a:t>(Ryan, 2015)</a:t>
            </a:r>
          </a:p>
          <a:p>
            <a:pPr marL="0" indent="0">
              <a:buNone/>
            </a:pPr>
            <a:endParaRPr lang="en-GB" sz="1575" dirty="0"/>
          </a:p>
          <a:p>
            <a:r>
              <a:rPr lang="en-GB" dirty="0"/>
              <a:t>Passing on your own fears and using them to control people creates an unhealthy and non-resilient working environment</a:t>
            </a:r>
          </a:p>
          <a:p>
            <a:r>
              <a:rPr lang="en-GB" dirty="0"/>
              <a:t>If your professional identity is your only source of personal power, that is a fragile power</a:t>
            </a:r>
          </a:p>
          <a:p>
            <a:pPr marL="0" indent="0">
              <a:buNone/>
            </a:pPr>
            <a:endParaRPr lang="en-GB" sz="1575" dirty="0"/>
          </a:p>
        </p:txBody>
      </p:sp>
    </p:spTree>
    <p:extLst>
      <p:ext uri="{BB962C8B-B14F-4D97-AF65-F5344CB8AC3E}">
        <p14:creationId xmlns:p14="http://schemas.microsoft.com/office/powerpoint/2010/main" val="3328201440"/>
      </p:ext>
    </p:extLst>
  </p:cSld>
  <p:clrMapOvr>
    <a:masterClrMapping/>
  </p:clrMapOvr>
  <p:transition>
    <p:wipe dir="r"/>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http://purl.org/dc/terms/"/>
    <ds:schemaRef ds:uri="6fd5926b-e52e-44d8-81d1-5e6608a23368"/>
    <ds:schemaRef ds:uri="http://schemas.microsoft.com/office/2006/documentManagement/types"/>
    <ds:schemaRef ds:uri="13c02fde-b48f-4d00-bac1-911d8ee6ee98"/>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E02B31-F34B-4E18-8C84-0623F3176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9850</TotalTime>
  <Words>1803</Words>
  <Application>Microsoft Office PowerPoint</Application>
  <PresentationFormat>On-screen Show (4:3)</PresentationFormat>
  <Paragraphs>182</Paragraphs>
  <Slides>25</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Calibri Light</vt:lpstr>
      <vt:lpstr>1_Custom Design</vt:lpstr>
      <vt:lpstr>2_Custom Design</vt:lpstr>
      <vt:lpstr>3_Custom Design</vt:lpstr>
      <vt:lpstr>5_Custom Design</vt:lpstr>
      <vt:lpstr>MGT 811 Contemporary Management Capabilities</vt:lpstr>
      <vt:lpstr>Outline for today</vt:lpstr>
      <vt:lpstr>Why Resilience?</vt:lpstr>
      <vt:lpstr>What is Resilience?</vt:lpstr>
      <vt:lpstr>Practices of Resilient Leaders</vt:lpstr>
      <vt:lpstr>Risks of Not Being a Resilient Leader</vt:lpstr>
      <vt:lpstr>What has fear got to do with it?</vt:lpstr>
      <vt:lpstr>The main types of fear for leaders</vt:lpstr>
      <vt:lpstr>Fearful leaders create fear-driven environments</vt:lpstr>
      <vt:lpstr>The good news! Challenge = Growth</vt:lpstr>
      <vt:lpstr>The Five Truths About Fear</vt:lpstr>
      <vt:lpstr>How whole is your ‘whole life’?</vt:lpstr>
      <vt:lpstr>How whole is your ‘whole life’?</vt:lpstr>
      <vt:lpstr>How whole is your ‘whole life’?</vt:lpstr>
      <vt:lpstr>How to make a no-lose decision</vt:lpstr>
      <vt:lpstr>How to make a no-lose decision</vt:lpstr>
      <vt:lpstr>How to make a no-lose decision</vt:lpstr>
      <vt:lpstr>How do you hold your fear?</vt:lpstr>
      <vt:lpstr>Pushing your comfort zone</vt:lpstr>
      <vt:lpstr>Taking responsibility</vt:lpstr>
      <vt:lpstr>Taking responsibility</vt:lpstr>
      <vt:lpstr>Summary</vt:lpstr>
      <vt:lpstr>PowerPoint Presentation</vt:lpstr>
      <vt:lpstr>Activity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Stephen J. Rodwell</cp:lastModifiedBy>
  <cp:revision>245</cp:revision>
  <dcterms:created xsi:type="dcterms:W3CDTF">2017-08-16T23:55:16Z</dcterms:created>
  <dcterms:modified xsi:type="dcterms:W3CDTF">2019-03-05T21:32:36Z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