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28"/>
  </p:notesMasterIdLst>
  <p:sldIdLst>
    <p:sldId id="281" r:id="rId8"/>
    <p:sldId id="273" r:id="rId9"/>
    <p:sldId id="257" r:id="rId10"/>
    <p:sldId id="259" r:id="rId11"/>
    <p:sldId id="261" r:id="rId12"/>
    <p:sldId id="263" r:id="rId13"/>
    <p:sldId id="265" r:id="rId14"/>
    <p:sldId id="267" r:id="rId15"/>
    <p:sldId id="270" r:id="rId16"/>
    <p:sldId id="275" r:id="rId17"/>
    <p:sldId id="278" r:id="rId18"/>
    <p:sldId id="280" r:id="rId19"/>
    <p:sldId id="287" r:id="rId20"/>
    <p:sldId id="288" r:id="rId21"/>
    <p:sldId id="290" r:id="rId22"/>
    <p:sldId id="292" r:id="rId23"/>
    <p:sldId id="385" r:id="rId24"/>
    <p:sldId id="332" r:id="rId25"/>
    <p:sldId id="269" r:id="rId26"/>
    <p:sldId id="35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1"/>
            <p14:sldId id="273"/>
            <p14:sldId id="257"/>
            <p14:sldId id="259"/>
            <p14:sldId id="261"/>
            <p14:sldId id="263"/>
            <p14:sldId id="265"/>
            <p14:sldId id="267"/>
            <p14:sldId id="270"/>
            <p14:sldId id="275"/>
            <p14:sldId id="278"/>
            <p14:sldId id="280"/>
            <p14:sldId id="287"/>
            <p14:sldId id="288"/>
            <p14:sldId id="290"/>
            <p14:sldId id="292"/>
            <p14:sldId id="385"/>
            <p14:sldId id="332"/>
            <p14:sldId id="269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42093"/>
    <a:srgbClr val="FF7C80"/>
    <a:srgbClr val="B82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4" autoAdjust="0"/>
    <p:restoredTop sz="90667" autoAdjust="0"/>
  </p:normalViewPr>
  <p:slideViewPr>
    <p:cSldViewPr snapToGrid="0" snapToObjects="1">
      <p:cViewPr>
        <p:scale>
          <a:sx n="44" d="100"/>
          <a:sy n="44" d="100"/>
        </p:scale>
        <p:origin x="-27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039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290054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40" y="230189"/>
            <a:ext cx="1270159" cy="1196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8" y="5904149"/>
            <a:ext cx="500633" cy="671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14" y="5661255"/>
            <a:ext cx="22288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562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981075"/>
            <a:ext cx="8208962" cy="446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0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7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28/05/2019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28/05/2019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19050"/>
            <a:ext cx="8235950" cy="966788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5124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7913" y="5991225"/>
            <a:ext cx="446087" cy="266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 SLIDE </a:t>
            </a:r>
            <a:fld id="{524100D7-B183-408D-8F3B-88DB285D30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268288"/>
            <a:ext cx="914400" cy="1752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10" charset="0"/>
                <a:ea typeface="Arial" pitchFamily="10" charset="0"/>
                <a:cs typeface="Arial" pitchFamily="10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630020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3976" y="86767"/>
            <a:ext cx="7772400" cy="60592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981075"/>
            <a:ext cx="8208962" cy="446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0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0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27"/>
          <a:stretch/>
        </p:blipFill>
        <p:spPr>
          <a:xfrm>
            <a:off x="0" y="0"/>
            <a:ext cx="9144000" cy="11021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28/05/2019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9" r:id="rId7"/>
    <p:sldLayoutId id="2147483721" r:id="rId8"/>
    <p:sldLayoutId id="2147483728" r:id="rId9"/>
    <p:sldLayoutId id="214748373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28/05/2019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9" r:id="rId2"/>
    <p:sldLayoutId id="2147483731" r:id="rId3"/>
    <p:sldLayoutId id="214748373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myZMtPVodo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Y75MQte4R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0" y="805325"/>
            <a:ext cx="8857397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MGT 811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Contemporary Management Capabilities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3301" y="5289252"/>
            <a:ext cx="8857397" cy="1364422"/>
          </a:xfrm>
        </p:spPr>
        <p:txBody>
          <a:bodyPr/>
          <a:lstStyle/>
          <a:p>
            <a:pPr algn="ctr"/>
            <a:r>
              <a:rPr lang="en-US" sz="2500" dirty="0"/>
              <a:t>Week Thirteen, Coaching Others</a:t>
            </a:r>
          </a:p>
          <a:p>
            <a:pPr algn="ctr"/>
            <a:r>
              <a:rPr lang="en-US" sz="2500" dirty="0"/>
              <a:t>Stephen Rodwell </a:t>
            </a:r>
            <a:r>
              <a:rPr lang="en-US" sz="2500" dirty="0" err="1"/>
              <a:t>srodwell@icms.edu.au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9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DDC79659-6B74-534C-9669-0AE7C5D4E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66687"/>
            <a:ext cx="8235950" cy="966788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The Coaching Discussion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E69DE715-12F3-3B45-A75C-E510D6917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1034834"/>
            <a:ext cx="8229600" cy="336463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 err="1">
                <a:solidFill>
                  <a:schemeClr val="accent2">
                    <a:lumMod val="75000"/>
                  </a:schemeClr>
                </a:solidFill>
              </a:rPr>
              <a:t>Kinlaw’s</a:t>
            </a:r>
            <a:r>
              <a:rPr lang="en-US" altLang="en-US" b="1" i="1" dirty="0">
                <a:solidFill>
                  <a:schemeClr val="accent2">
                    <a:lumMod val="75000"/>
                  </a:schemeClr>
                </a:solidFill>
              </a:rPr>
              <a:t> Approach: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Confronting or presenting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Using reactions to develop information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Resolving or resolution</a:t>
            </a:r>
          </a:p>
          <a:p>
            <a:pPr marL="0" indent="0">
              <a:buNone/>
            </a:pPr>
            <a:r>
              <a:rPr lang="en-US" altLang="en-US" b="1" i="1" dirty="0">
                <a:solidFill>
                  <a:schemeClr val="accent2">
                    <a:lumMod val="75000"/>
                  </a:schemeClr>
                </a:solidFill>
              </a:rPr>
              <a:t>Fournies’ Approach:</a:t>
            </a:r>
          </a:p>
          <a:p>
            <a:pPr lvl="1"/>
            <a:r>
              <a:rPr lang="en-US" altLang="en-US" dirty="0"/>
              <a:t>Get agreement with worker that a problem exists.</a:t>
            </a:r>
          </a:p>
          <a:p>
            <a:pPr lvl="1"/>
            <a:r>
              <a:rPr lang="en-US" altLang="en-US" dirty="0"/>
              <a:t>Mutually discuss alternative solutions to the problem.</a:t>
            </a:r>
          </a:p>
          <a:p>
            <a:pPr lvl="1"/>
            <a:r>
              <a:rPr lang="en-US" altLang="en-US" dirty="0"/>
              <a:t>Mutually agree on actions to be taken.</a:t>
            </a:r>
          </a:p>
          <a:p>
            <a:pPr lvl="1"/>
            <a:r>
              <a:rPr lang="en-US" altLang="en-US" dirty="0"/>
              <a:t>Follow-up to measure results.</a:t>
            </a:r>
          </a:p>
          <a:p>
            <a:pPr lvl="1"/>
            <a:r>
              <a:rPr lang="en-US" altLang="en-US" dirty="0"/>
              <a:t>Recognize achievement when it happens.</a:t>
            </a:r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xmlns="" id="{98262751-4BC0-5E4B-9660-D013CB298F6F}"/>
              </a:ext>
            </a:extLst>
          </p:cNvPr>
          <p:cNvSpPr txBox="1">
            <a:spLocks noChangeArrowheads="1"/>
          </p:cNvSpPr>
          <p:nvPr/>
        </p:nvSpPr>
        <p:spPr>
          <a:xfrm>
            <a:off x="465138" y="4501068"/>
            <a:ext cx="8235950" cy="60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Critical Points for Both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xmlns="" id="{378CE144-063F-5C4C-9B03-F84FE5C530D8}"/>
              </a:ext>
            </a:extLst>
          </p:cNvPr>
          <p:cNvSpPr txBox="1">
            <a:spLocks noChangeArrowheads="1"/>
          </p:cNvSpPr>
          <p:nvPr/>
        </p:nvSpPr>
        <p:spPr>
          <a:xfrm>
            <a:off x="835025" y="5107709"/>
            <a:ext cx="7467600" cy="715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You need specific objectives or goals.</a:t>
            </a:r>
          </a:p>
          <a:p>
            <a:r>
              <a:rPr lang="en-US" altLang="en-US" sz="1800" dirty="0"/>
              <a:t>Goals must be mutually understood and agreed upon.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98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2C239163-3438-874F-9C37-A947BF4CA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7" y="256598"/>
            <a:ext cx="8235950" cy="966788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What if Coaching Fails?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0DFD147C-3229-7A47-8988-692A01492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223386"/>
            <a:ext cx="7580312" cy="4114800"/>
          </a:xfrm>
        </p:spPr>
        <p:txBody>
          <a:bodyPr/>
          <a:lstStyle/>
          <a:p>
            <a:r>
              <a:rPr lang="en-US" altLang="en-US" dirty="0"/>
              <a:t>Transfer the employee to work that the employee can do.</a:t>
            </a:r>
          </a:p>
          <a:p>
            <a:r>
              <a:rPr lang="en-US" altLang="en-US" dirty="0"/>
              <a:t>Terminate for sub-standard performance.</a:t>
            </a:r>
          </a:p>
          <a:p>
            <a:r>
              <a:rPr lang="en-US" altLang="en-US" dirty="0"/>
              <a:t>Have adequate documentation of coaching efforts to support termination!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56F5A2B-043B-1D45-848B-CD6219A7DF3C}"/>
              </a:ext>
            </a:extLst>
          </p:cNvPr>
          <p:cNvSpPr txBox="1">
            <a:spLocks noChangeArrowheads="1"/>
          </p:cNvSpPr>
          <p:nvPr/>
        </p:nvSpPr>
        <p:spPr>
          <a:xfrm>
            <a:off x="446087" y="2782599"/>
            <a:ext cx="8235950" cy="129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>
                <a:solidFill>
                  <a:srgbClr val="FF3300"/>
                </a:solidFill>
              </a:rPr>
              <a:t>Maintaining Effective Performance and Encouraging Superior Performance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1CA4A9E-D13C-AA47-90AF-FC68ABB6C74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75401"/>
            <a:ext cx="8229600" cy="218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Must reward good performance.</a:t>
            </a:r>
          </a:p>
          <a:p>
            <a:r>
              <a:rPr lang="en-US" altLang="en-US"/>
              <a:t>Use:</a:t>
            </a:r>
          </a:p>
          <a:p>
            <a:pPr lvl="1"/>
            <a:r>
              <a:rPr lang="en-US" altLang="en-US"/>
              <a:t>Goal Setting</a:t>
            </a:r>
          </a:p>
          <a:p>
            <a:pPr lvl="1"/>
            <a:r>
              <a:rPr lang="en-US" altLang="en-US"/>
              <a:t>Job redesign</a:t>
            </a:r>
          </a:p>
          <a:p>
            <a:pPr lvl="1"/>
            <a:r>
              <a:rPr lang="en-US" altLang="en-US"/>
              <a:t>Worker participation</a:t>
            </a:r>
          </a:p>
          <a:p>
            <a:pPr lvl="1"/>
            <a:r>
              <a:rPr lang="en-US" altLang="en-US"/>
              <a:t>Job ownership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762E42-DB7F-1A4A-BB8B-F0A47E15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96" y="4554865"/>
            <a:ext cx="1921741" cy="187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153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994AFD3F-0AB7-DE41-9A3A-259AC5063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598343"/>
            <a:ext cx="8235950" cy="719859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Manager-Coach Responsibilities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6CE89C74-C9E8-C147-8F25-4E26AC67B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465984"/>
            <a:ext cx="8229600" cy="2394816"/>
          </a:xfrm>
        </p:spPr>
        <p:txBody>
          <a:bodyPr/>
          <a:lstStyle/>
          <a:p>
            <a:r>
              <a:rPr lang="en-US" altLang="en-US" dirty="0"/>
              <a:t>Provide evaluation</a:t>
            </a:r>
          </a:p>
          <a:p>
            <a:pPr lvl="1"/>
            <a:r>
              <a:rPr lang="en-US" altLang="en-US" dirty="0"/>
              <a:t>Self-evaluation can be difficult.</a:t>
            </a:r>
          </a:p>
          <a:p>
            <a:pPr lvl="1"/>
            <a:r>
              <a:rPr lang="en-US" altLang="en-US" dirty="0"/>
              <a:t>People often focus on their weaknesses.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Manager-coach can:</a:t>
            </a:r>
          </a:p>
          <a:p>
            <a:pPr lvl="1"/>
            <a:r>
              <a:rPr lang="en-US" altLang="en-US" dirty="0"/>
              <a:t> see the big picture.</a:t>
            </a:r>
          </a:p>
          <a:p>
            <a:pPr lvl="1"/>
            <a:r>
              <a:rPr lang="en-US" altLang="en-US" dirty="0"/>
              <a:t> make suggestions for improvement.</a:t>
            </a:r>
          </a:p>
          <a:p>
            <a:pPr lvl="1"/>
            <a:r>
              <a:rPr lang="en-US" altLang="en-US" dirty="0"/>
              <a:t> reinforce company values.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4BC7200-9BC0-7146-BCEC-410B81EE59DB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4008582"/>
            <a:ext cx="8235950" cy="71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Skills Needed for Effective Coaching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7133762-2F07-A44C-B39F-514F8880B7D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737677"/>
            <a:ext cx="8229600" cy="87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Communication skills (covered last week)</a:t>
            </a:r>
          </a:p>
          <a:p>
            <a:r>
              <a:rPr lang="en-US" altLang="en-US" dirty="0"/>
              <a:t>Interpersonal skills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4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B27C4FDF-AB78-F44C-8E64-910E74F8A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6141"/>
            <a:ext cx="8235950" cy="96678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Interpersonal Skills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AE0368EA-7676-0F4F-8835-370505F1B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929"/>
            <a:ext cx="8229600" cy="5124450"/>
          </a:xfrm>
        </p:spPr>
        <p:txBody>
          <a:bodyPr/>
          <a:lstStyle/>
          <a:p>
            <a:r>
              <a:rPr lang="en-US" altLang="en-US" sz="2400" dirty="0"/>
              <a:t>Show respect for the individual.</a:t>
            </a:r>
          </a:p>
          <a:p>
            <a:r>
              <a:rPr lang="en-US" altLang="en-US" sz="2400" dirty="0"/>
              <a:t>Focus on the present and future.</a:t>
            </a:r>
          </a:p>
          <a:p>
            <a:pPr lvl="1"/>
            <a:r>
              <a:rPr lang="en-US" altLang="en-US" sz="2000" dirty="0"/>
              <a:t>Not on the past!</a:t>
            </a:r>
          </a:p>
          <a:p>
            <a:r>
              <a:rPr lang="en-US" altLang="en-US" sz="2400" dirty="0"/>
              <a:t>Be objective.</a:t>
            </a:r>
          </a:p>
          <a:p>
            <a:r>
              <a:rPr lang="en-US" altLang="en-US" sz="2400" dirty="0"/>
              <a:t>Plan ahead.</a:t>
            </a:r>
          </a:p>
          <a:p>
            <a:r>
              <a:rPr lang="en-US" altLang="en-US" sz="2400" dirty="0"/>
              <a:t>Affirm the efforts of others.</a:t>
            </a:r>
          </a:p>
          <a:p>
            <a:r>
              <a:rPr lang="en-US" altLang="en-US" sz="2400" dirty="0"/>
              <a:t>Be consistent</a:t>
            </a:r>
          </a:p>
          <a:p>
            <a:r>
              <a:rPr lang="en-US" altLang="en-US" sz="2400" dirty="0"/>
              <a:t>Build trust</a:t>
            </a:r>
          </a:p>
          <a:p>
            <a:r>
              <a:rPr lang="en-US" altLang="en-US" sz="2400" dirty="0"/>
              <a:t>Demonstrate commitment to and respect for others</a:t>
            </a:r>
          </a:p>
          <a:p>
            <a:r>
              <a:rPr lang="en-US" altLang="en-US" sz="2400" dirty="0"/>
              <a:t>Integrity, Integrity, Integrity!!!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51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A103C91B-9DC8-8E49-9642-9DE10ABA3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333086"/>
            <a:ext cx="8235950" cy="96678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</a:rPr>
              <a:t>Effectiveness of Coaching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5FA508F5-3A1F-574F-ADF8-B4E65CF71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528186"/>
            <a:ext cx="7351712" cy="4114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Hard to measure objectively.</a:t>
            </a:r>
          </a:p>
          <a:p>
            <a:r>
              <a:rPr lang="en-US" altLang="en-US" sz="2800" dirty="0"/>
              <a:t>Can be measured in many ways.</a:t>
            </a:r>
          </a:p>
          <a:p>
            <a:r>
              <a:rPr lang="en-US" altLang="en-US" sz="2800" dirty="0"/>
              <a:t>Some coaches ARE better than others.</a:t>
            </a:r>
          </a:p>
          <a:p>
            <a:r>
              <a:rPr lang="en-US" altLang="en-US" sz="2800" dirty="0"/>
              <a:t>Others need to keep working to improve their coaching skills; good coaching skills </a:t>
            </a:r>
            <a:r>
              <a:rPr lang="en-US" altLang="en-US" sz="2800" i="1" dirty="0"/>
              <a:t>can</a:t>
            </a:r>
            <a:r>
              <a:rPr lang="en-US" altLang="en-US" sz="2800" dirty="0"/>
              <a:t> be learned.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D15FF3-4980-B14D-A1ED-6E57C9715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5"/>
          <a:stretch/>
        </p:blipFill>
        <p:spPr>
          <a:xfrm>
            <a:off x="4572000" y="4136947"/>
            <a:ext cx="4172754" cy="238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4828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D1BDC271-DC13-6F41-90B4-E2742BB60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8198"/>
            <a:ext cx="6664036" cy="77527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</a:rPr>
              <a:t>Performance Appraisal Interview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9847D6C2-8124-2B49-B2D8-F4636DF2C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6602"/>
            <a:ext cx="8229600" cy="51244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Major source of employee feedback.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Gives employee the chance for feedback and participation in the process.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Allows the coach to affirm his/her support.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Provides opportunity for constructive criticism </a:t>
            </a:r>
            <a:r>
              <a:rPr lang="en-US" altLang="en-US" sz="2800" dirty="0">
                <a:cs typeface="Tahoma" panose="020B0604030504040204" pitchFamily="34" charset="0"/>
              </a:rPr>
              <a:t>–</a:t>
            </a:r>
            <a:r>
              <a:rPr lang="en-US" altLang="en-US" sz="2800" dirty="0"/>
              <a:t> both ways.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/>
              <a:t>Focus on the problem, not the “personality”</a:t>
            </a:r>
          </a:p>
          <a:p>
            <a:r>
              <a:rPr lang="en-US" altLang="en-US" sz="2800" dirty="0"/>
              <a:t>Time to mutually set next period’s goals and objectives.</a:t>
            </a:r>
          </a:p>
          <a:p>
            <a:r>
              <a:rPr lang="en-US" altLang="en-US" sz="2800" dirty="0"/>
              <a:t>Provides mutually understood basis for improvement.</a:t>
            </a:r>
          </a:p>
          <a:p>
            <a:pPr>
              <a:lnSpc>
                <a:spcPct val="110000"/>
              </a:lnSpc>
            </a:pPr>
            <a:endParaRPr lang="en-US" alt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733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FAC86237-F941-4B4E-97A7-9865798DD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19050"/>
            <a:ext cx="6807055" cy="96678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Training the Supervisor/Appraiser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82DD377F-DD8A-C04B-A379-BB6DBB4CD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985838"/>
            <a:ext cx="8229600" cy="204877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i="1" dirty="0">
                <a:solidFill>
                  <a:schemeClr val="accent2">
                    <a:lumMod val="75000"/>
                  </a:schemeClr>
                </a:solidFill>
              </a:rPr>
              <a:t>Effective training: </a:t>
            </a:r>
          </a:p>
          <a:p>
            <a:r>
              <a:rPr lang="en-US" altLang="en-US" dirty="0"/>
              <a:t>Helps the appraiser to be credible.</a:t>
            </a:r>
          </a:p>
          <a:p>
            <a:r>
              <a:rPr lang="en-US" altLang="en-US" dirty="0"/>
              <a:t>Promotes acceptance of appraisal.</a:t>
            </a:r>
          </a:p>
          <a:p>
            <a:r>
              <a:rPr lang="en-US" altLang="en-US" dirty="0"/>
              <a:t>Helps provide accurate feedback.</a:t>
            </a:r>
          </a:p>
          <a:p>
            <a:r>
              <a:rPr lang="en-US" altLang="en-US" dirty="0"/>
              <a:t>Assists the supervisor in demonstrating support for the employee.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7B42C7A-9035-464C-9F17-76782333409D}"/>
              </a:ext>
            </a:extLst>
          </p:cNvPr>
          <p:cNvSpPr txBox="1">
            <a:spLocks noChangeArrowheads="1"/>
          </p:cNvSpPr>
          <p:nvPr/>
        </p:nvSpPr>
        <p:spPr>
          <a:xfrm>
            <a:off x="465138" y="3034615"/>
            <a:ext cx="8235950" cy="69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>
                <a:solidFill>
                  <a:srgbClr val="FF3300"/>
                </a:solidFill>
              </a:rPr>
              <a:t>Organizational Support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8FBB46BA-3A63-F042-BBF4-4B225D63A6C4}"/>
              </a:ext>
            </a:extLst>
          </p:cNvPr>
          <p:cNvSpPr txBox="1">
            <a:spLocks noChangeArrowheads="1"/>
          </p:cNvSpPr>
          <p:nvPr/>
        </p:nvSpPr>
        <p:spPr>
          <a:xfrm>
            <a:off x="465138" y="3675943"/>
            <a:ext cx="8439376" cy="2855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Organization needs to support their coaching and performance management efforts.</a:t>
            </a:r>
          </a:p>
          <a:p>
            <a:r>
              <a:rPr lang="en-US" altLang="en-US" dirty="0"/>
              <a:t>Takes time, training and money.</a:t>
            </a:r>
          </a:p>
          <a:p>
            <a:r>
              <a:rPr lang="en-US" altLang="en-US" dirty="0"/>
              <a:t>Needs to be part of the corporate culture.</a:t>
            </a:r>
          </a:p>
          <a:p>
            <a:r>
              <a:rPr lang="en-US" altLang="en-US" dirty="0"/>
              <a:t>Needs to  be linked to compensation, rewards, and promotion systems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Why </a:t>
            </a:r>
            <a:r>
              <a:rPr lang="en-AU" dirty="0"/>
              <a:t>good leaders make you feel safe </a:t>
            </a:r>
            <a:r>
              <a:rPr lang="en-AU" dirty="0" smtClean="0"/>
              <a:t> </a:t>
            </a:r>
            <a:r>
              <a:rPr lang="en-AU" dirty="0"/>
              <a:t>Simon Sinek</a:t>
            </a:r>
          </a:p>
          <a:p>
            <a:pPr marL="0" indent="0">
              <a:buNone/>
            </a:pPr>
            <a:r>
              <a:rPr lang="en-US" altLang="en-US" dirty="0" smtClean="0">
                <a:hlinkClick r:id="rId3"/>
              </a:rPr>
              <a:t>https</a:t>
            </a:r>
            <a:r>
              <a:rPr lang="en-US" altLang="en-US" dirty="0">
                <a:hlinkClick r:id="rId3"/>
              </a:rPr>
              <a:t>://</a:t>
            </a:r>
            <a:r>
              <a:rPr lang="en-US" altLang="en-US" dirty="0" smtClean="0">
                <a:hlinkClick r:id="rId3"/>
              </a:rPr>
              <a:t>youtu.be/lmyZMtPVodo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348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232070"/>
            <a:ext cx="8235950" cy="96678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287144"/>
            <a:ext cx="8235949" cy="5558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i="1" dirty="0">
                <a:solidFill>
                  <a:srgbClr val="C00000"/>
                </a:solidFill>
              </a:rPr>
              <a:t>A summary of today’s topics can be said to be: </a:t>
            </a:r>
          </a:p>
          <a:p>
            <a:r>
              <a:rPr lang="en-US" altLang="en-US" sz="3200" dirty="0"/>
              <a:t>Worker participates in discussions.</a:t>
            </a:r>
          </a:p>
          <a:p>
            <a:r>
              <a:rPr lang="en-US" altLang="en-US" sz="3200" dirty="0"/>
              <a:t>Worker helps set goals for improvement.</a:t>
            </a:r>
          </a:p>
          <a:p>
            <a:r>
              <a:rPr lang="en-US" altLang="en-US" sz="3200" dirty="0"/>
              <a:t>Feedback is specific and behavioral.</a:t>
            </a:r>
          </a:p>
          <a:p>
            <a:r>
              <a:rPr lang="en-US" altLang="en-US" sz="3200" dirty="0"/>
              <a:t>Coaches are supportive and helpful.</a:t>
            </a:r>
          </a:p>
          <a:p>
            <a:r>
              <a:rPr lang="en-US" altLang="en-US" sz="3200" dirty="0"/>
              <a:t>Supervisor needs to know the worker’s job.</a:t>
            </a:r>
          </a:p>
          <a:p>
            <a:r>
              <a:rPr lang="en-US" altLang="en-US" sz="3200" dirty="0"/>
              <a:t>Coaches need support and training.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2060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0" y="2886075"/>
            <a:ext cx="8089900" cy="255905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1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xmlns="" id="{B2AC1D79-4CDA-8649-B5E7-D1D1B7180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242093"/>
            <a:ext cx="8235950" cy="96678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Discussion Activity </a:t>
            </a: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xmlns="" id="{0AF43439-1B11-CF44-B3FC-D3F9392B9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4025" y="1288039"/>
            <a:ext cx="7504112" cy="492803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Most employees already know what they should do and how to do it.</a:t>
            </a:r>
          </a:p>
          <a:p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Performance management is simply a matter of expecting tasks to be done correctly and on time.</a:t>
            </a:r>
          </a:p>
          <a:p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If the problem does not go away, the employee must be stupid, lazy, or have a “bad attitude.” Therefore, punishment is called for.</a:t>
            </a:r>
          </a:p>
          <a:p>
            <a:pPr marL="0" indent="0" algn="ctr">
              <a:buNone/>
            </a:pPr>
            <a:r>
              <a:rPr lang="en-US" altLang="en-US" sz="3200" b="1" dirty="0">
                <a:solidFill>
                  <a:srgbClr val="FF3300"/>
                </a:solidFill>
              </a:rPr>
              <a:t>IS THIS FAIR?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278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8A05283-817A-6343-923F-C2EA96E0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81276"/>
            <a:ext cx="6943725" cy="606424"/>
          </a:xfrm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chemeClr val="accent5"/>
                </a:solidFill>
              </a:rPr>
              <a:t>Outline for today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1D4703-FC08-3B47-94FC-9EFAA7D37F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49" y="1387863"/>
            <a:ext cx="7745329" cy="4465972"/>
          </a:xfrm>
        </p:spPr>
        <p:txBody>
          <a:bodyPr>
            <a:noAutofit/>
          </a:bodyPr>
          <a:lstStyle/>
          <a:p>
            <a:r>
              <a:rPr lang="en-AU" sz="2800" dirty="0"/>
              <a:t>He need for coaching</a:t>
            </a:r>
          </a:p>
          <a:p>
            <a:r>
              <a:rPr lang="en-AU" sz="2800" dirty="0"/>
              <a:t>A positive approach</a:t>
            </a:r>
          </a:p>
          <a:p>
            <a:r>
              <a:rPr lang="en-AU" sz="2800" dirty="0"/>
              <a:t>Performance management and coaching</a:t>
            </a:r>
          </a:p>
          <a:p>
            <a:r>
              <a:rPr lang="en-AU" sz="2800" dirty="0"/>
              <a:t>Coaching to improve poor performance</a:t>
            </a:r>
          </a:p>
          <a:p>
            <a:r>
              <a:rPr lang="en-AU" sz="2800" dirty="0"/>
              <a:t>Responding to poor performance</a:t>
            </a:r>
          </a:p>
          <a:p>
            <a:r>
              <a:rPr lang="en-AU" sz="2800" dirty="0"/>
              <a:t>Conducting a coaching analysis</a:t>
            </a:r>
          </a:p>
          <a:p>
            <a:r>
              <a:rPr lang="en-AU" sz="2800" dirty="0"/>
              <a:t>What if coaching fails?</a:t>
            </a:r>
          </a:p>
          <a:p>
            <a:r>
              <a:rPr lang="en-AU" sz="2800" dirty="0"/>
              <a:t>Interpersonal skills</a:t>
            </a:r>
          </a:p>
          <a:p>
            <a:r>
              <a:rPr lang="en-AU" sz="2800" dirty="0"/>
              <a:t>Performance appraisal interviews</a:t>
            </a:r>
          </a:p>
          <a:p>
            <a:endParaRPr lang="en-AU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8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5A1D32C-D7CB-8848-BE26-709C6099FF6F}"/>
              </a:ext>
            </a:extLst>
          </p:cNvPr>
          <p:cNvSpPr txBox="1">
            <a:spLocks/>
          </p:cNvSpPr>
          <p:nvPr/>
        </p:nvSpPr>
        <p:spPr>
          <a:xfrm>
            <a:off x="-100013" y="1100138"/>
            <a:ext cx="9244013" cy="597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0E6C2F96-EABF-C84D-B41F-1FC0588D1211}"/>
              </a:ext>
            </a:extLst>
          </p:cNvPr>
          <p:cNvSpPr txBox="1">
            <a:spLocks/>
          </p:cNvSpPr>
          <p:nvPr/>
        </p:nvSpPr>
        <p:spPr>
          <a:xfrm>
            <a:off x="0" y="5277678"/>
            <a:ext cx="8857397" cy="1364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Stephen Rodwell srodwell@icms.edu.au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2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FDFE44DE-A397-D741-914F-9196E9E8B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106798"/>
            <a:ext cx="8235950" cy="966788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The Need for Coaching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DC363219-F5AE-F54C-8653-ED51CFA67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977183"/>
            <a:ext cx="7504112" cy="2145289"/>
          </a:xfrm>
        </p:spPr>
        <p:txBody>
          <a:bodyPr/>
          <a:lstStyle/>
          <a:p>
            <a:r>
              <a:rPr lang="en-US" altLang="en-US" dirty="0"/>
              <a:t>Too many managers use a negative approach to managing behavior.</a:t>
            </a:r>
          </a:p>
          <a:p>
            <a:r>
              <a:rPr lang="en-US" altLang="en-US" dirty="0"/>
              <a:t>Alternative: conflict avoidance </a:t>
            </a:r>
            <a:r>
              <a:rPr lang="en-US" altLang="en-US" dirty="0">
                <a:cs typeface="Tahoma" panose="020B0604030504040204" pitchFamily="34" charset="0"/>
              </a:rPr>
              <a:t>–</a:t>
            </a:r>
            <a:r>
              <a:rPr lang="en-US" altLang="en-US" dirty="0"/>
              <a:t> and overload the good workers.</a:t>
            </a:r>
          </a:p>
          <a:p>
            <a:r>
              <a:rPr lang="en-US" altLang="en-US" dirty="0"/>
              <a:t>Sometimes the only time the supervisor talks to a worker is when there is a problem.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2181116-80BD-4346-B217-A40359A8E097}"/>
              </a:ext>
            </a:extLst>
          </p:cNvPr>
          <p:cNvSpPr txBox="1">
            <a:spLocks noChangeArrowheads="1"/>
          </p:cNvSpPr>
          <p:nvPr/>
        </p:nvSpPr>
        <p:spPr>
          <a:xfrm>
            <a:off x="461963" y="3046412"/>
            <a:ext cx="8235950" cy="68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Coaching </a:t>
            </a:r>
            <a:r>
              <a:rPr lang="en-US" altLang="en-US" dirty="0">
                <a:solidFill>
                  <a:srgbClr val="FF3300"/>
                </a:solidFill>
                <a:cs typeface="Tahoma" panose="020B0604030504040204" pitchFamily="34" charset="0"/>
              </a:rPr>
              <a:t>–</a:t>
            </a:r>
            <a:r>
              <a:rPr lang="en-US" altLang="en-US" dirty="0">
                <a:solidFill>
                  <a:srgbClr val="FF3300"/>
                </a:solidFill>
              </a:rPr>
              <a:t> A Positive Approach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65A245C-5596-4C43-B162-CD8FCF98B964}"/>
              </a:ext>
            </a:extLst>
          </p:cNvPr>
          <p:cNvSpPr txBox="1">
            <a:spLocks noChangeArrowheads="1"/>
          </p:cNvSpPr>
          <p:nvPr/>
        </p:nvSpPr>
        <p:spPr>
          <a:xfrm>
            <a:off x="461963" y="3728964"/>
            <a:ext cx="8081673" cy="293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An active and positive management approach.</a:t>
            </a:r>
          </a:p>
          <a:p>
            <a:r>
              <a:rPr lang="en-US" altLang="en-US" sz="2000" dirty="0"/>
              <a:t>Employees should know: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What to do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How to do 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Problem solving</a:t>
            </a:r>
          </a:p>
          <a:p>
            <a:r>
              <a:rPr lang="en-US" altLang="en-US" sz="2000" dirty="0"/>
              <a:t>Participative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Workers have a voice in their work.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029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35F27AC-2DD6-6647-9612-EDEAD22AA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0176"/>
            <a:ext cx="7116618" cy="94340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Performance Management and Coaching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D6CB49CA-8643-7443-9B48-2B5045EA4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6236"/>
            <a:ext cx="8229600" cy="2205110"/>
          </a:xfrm>
        </p:spPr>
        <p:txBody>
          <a:bodyPr>
            <a:normAutofit lnSpcReduction="10000"/>
          </a:bodyPr>
          <a:lstStyle/>
          <a:p>
            <a:r>
              <a:rPr lang="en-US" altLang="en-US" sz="2200" dirty="0"/>
              <a:t>Performance appraisal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900" dirty="0"/>
              <a:t>The first step</a:t>
            </a:r>
          </a:p>
          <a:p>
            <a:r>
              <a:rPr lang="en-US" altLang="en-US" sz="2200" dirty="0"/>
              <a:t>Performance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900" dirty="0"/>
              <a:t>Employee goal setting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900" dirty="0"/>
              <a:t>Coaching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900" dirty="0"/>
              <a:t>Rewards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900" dirty="0"/>
              <a:t>Individual development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EE83182-D549-B547-9015-EA49A75E07AA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426041"/>
            <a:ext cx="8235950" cy="621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Definitions of Coaching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D7AEC2D3-D9A6-3748-9630-35522AFB1EFA}"/>
              </a:ext>
            </a:extLst>
          </p:cNvPr>
          <p:cNvSpPr txBox="1">
            <a:spLocks noChangeArrowheads="1"/>
          </p:cNvSpPr>
          <p:nvPr/>
        </p:nvSpPr>
        <p:spPr>
          <a:xfrm>
            <a:off x="450849" y="4047834"/>
            <a:ext cx="8009659" cy="2463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No single accepted definition.</a:t>
            </a:r>
          </a:p>
          <a:p>
            <a:r>
              <a:rPr lang="en-US" altLang="en-US" sz="2800" dirty="0"/>
              <a:t>A mutual discussion leading to improved performance and positive relationships.</a:t>
            </a:r>
          </a:p>
          <a:p>
            <a:r>
              <a:rPr lang="en-US" altLang="en-US" sz="2800" dirty="0"/>
              <a:t>A process to encourage employees to: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/>
              <a:t>Accept responsibility for their actions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/>
              <a:t>Achieve and sustain superior performance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/>
              <a:t>Work as partners in achieving organizational goals and effectiveness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625A23-F106-9647-818B-2CEB2974E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5" y="1420019"/>
            <a:ext cx="3937089" cy="193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270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C7B7C65C-CC31-884F-B604-6E6FD21F1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Supervisor’s Role in Coaching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1502D1D8-552F-8A4A-B5C2-F66D930FF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866775"/>
            <a:ext cx="8229600" cy="253191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i="1" dirty="0">
                <a:solidFill>
                  <a:schemeClr val="accent2">
                    <a:lumMod val="75000"/>
                  </a:schemeClr>
                </a:solidFill>
              </a:rPr>
              <a:t>A supervisor:</a:t>
            </a:r>
          </a:p>
          <a:p>
            <a:r>
              <a:rPr lang="en-US" altLang="en-US" dirty="0"/>
              <a:t>Should be motivated to see the work group succeed. </a:t>
            </a:r>
          </a:p>
          <a:p>
            <a:r>
              <a:rPr lang="en-US" altLang="en-US" dirty="0"/>
              <a:t>Can use all information on hand.</a:t>
            </a:r>
          </a:p>
          <a:p>
            <a:r>
              <a:rPr lang="en-US" altLang="en-US" dirty="0"/>
              <a:t>Has opportunity to coach and counsel.</a:t>
            </a:r>
          </a:p>
          <a:p>
            <a:r>
              <a:rPr lang="en-US" altLang="en-US" dirty="0"/>
              <a:t>Has authority to carry out coaching.</a:t>
            </a:r>
          </a:p>
          <a:p>
            <a:r>
              <a:rPr lang="en-US" altLang="en-US" dirty="0"/>
              <a:t>Is responsible for unit’s effectiveness.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0ABACBF-DDFB-BB4B-9091-DA28376A914D}"/>
              </a:ext>
            </a:extLst>
          </p:cNvPr>
          <p:cNvSpPr txBox="1">
            <a:spLocks noChangeArrowheads="1"/>
          </p:cNvSpPr>
          <p:nvPr/>
        </p:nvSpPr>
        <p:spPr>
          <a:xfrm>
            <a:off x="461963" y="3279630"/>
            <a:ext cx="8235950" cy="96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HRD Professional’s Coaching Role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28AA12D7-EFFC-074C-B989-E13E93BC328A}"/>
              </a:ext>
            </a:extLst>
          </p:cNvPr>
          <p:cNvSpPr txBox="1">
            <a:spLocks noChangeArrowheads="1"/>
          </p:cNvSpPr>
          <p:nvPr/>
        </p:nvSpPr>
        <p:spPr>
          <a:xfrm>
            <a:off x="461963" y="4123603"/>
            <a:ext cx="7504112" cy="2298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Provides training for coaches.</a:t>
            </a:r>
          </a:p>
          <a:p>
            <a:r>
              <a:rPr lang="en-US" altLang="en-US" dirty="0"/>
              <a:t>Provides training to correct performance problems.</a:t>
            </a:r>
          </a:p>
          <a:p>
            <a:r>
              <a:rPr lang="en-US" altLang="en-US" dirty="0"/>
              <a:t>Provides organizational development support.</a:t>
            </a:r>
          </a:p>
          <a:p>
            <a:r>
              <a:rPr lang="en-US" altLang="en-US" dirty="0"/>
              <a:t>Coaching </a:t>
            </a:r>
            <a:r>
              <a:rPr lang="en-US" altLang="en-US" i="1" dirty="0"/>
              <a:t>is</a:t>
            </a:r>
            <a:r>
              <a:rPr lang="en-US" altLang="en-US" dirty="0"/>
              <a:t> an HRD intervention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How </a:t>
            </a:r>
            <a:r>
              <a:rPr lang="en-US" altLang="en-US" dirty="0"/>
              <a:t>Coaching </a:t>
            </a:r>
            <a:r>
              <a:rPr lang="en-US" altLang="en-US" dirty="0" smtClean="0"/>
              <a:t>Works </a:t>
            </a:r>
            <a:r>
              <a:rPr lang="en-US" altLang="en-US" dirty="0" smtClean="0">
                <a:hlinkClick r:id="rId3"/>
              </a:rPr>
              <a:t>https</a:t>
            </a:r>
            <a:r>
              <a:rPr lang="en-US" altLang="en-US" dirty="0">
                <a:hlinkClick r:id="rId3"/>
              </a:rPr>
              <a:t>://</a:t>
            </a:r>
            <a:r>
              <a:rPr lang="en-US" altLang="en-US" dirty="0" smtClean="0">
                <a:hlinkClick r:id="rId3"/>
              </a:rPr>
              <a:t>youtu.be/UY75MQte4RU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267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CF14414-8BC9-BC42-BE13-469F546F7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720354"/>
            <a:ext cx="8111259" cy="73632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Coaching to Improve Poor Performance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8A7D094C-5BB3-774D-A7C8-A3FAA0963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594391"/>
            <a:ext cx="8229600" cy="1960707"/>
          </a:xfrm>
        </p:spPr>
        <p:txBody>
          <a:bodyPr/>
          <a:lstStyle/>
          <a:p>
            <a:r>
              <a:rPr lang="en-US" altLang="en-US" dirty="0"/>
              <a:t>Defining poor performance</a:t>
            </a:r>
          </a:p>
          <a:p>
            <a:r>
              <a:rPr lang="en-US" altLang="en-US" dirty="0"/>
              <a:t>Responding to poor performance</a:t>
            </a:r>
          </a:p>
          <a:p>
            <a:r>
              <a:rPr lang="en-US" altLang="en-US" dirty="0"/>
              <a:t>Conducting a coaching analysis</a:t>
            </a:r>
          </a:p>
          <a:p>
            <a:r>
              <a:rPr lang="en-US" altLang="en-US" dirty="0"/>
              <a:t>Using the coaching discussion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227A50C-1AA9-3049-AE64-4D9ACB66A48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094182"/>
            <a:ext cx="8235950" cy="96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Defining Poor Performance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15DEBFB-6432-3D4C-9EC9-279A543C129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16015"/>
            <a:ext cx="7504112" cy="236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Definition: “Specific, agreed upon deviations from expected behavior.”</a:t>
            </a:r>
          </a:p>
          <a:p>
            <a:r>
              <a:rPr lang="en-US" altLang="en-US" dirty="0"/>
              <a:t>Performance </a:t>
            </a:r>
            <a:r>
              <a:rPr lang="en-US" altLang="en-US" u="sng" dirty="0"/>
              <a:t>must</a:t>
            </a:r>
            <a:r>
              <a:rPr lang="en-US" altLang="en-US" dirty="0"/>
              <a:t> be evaluated against some standard or expected level of performance.</a:t>
            </a:r>
          </a:p>
          <a:p>
            <a:r>
              <a:rPr lang="en-US" altLang="en-US" dirty="0"/>
              <a:t>Standards and expected levels of performance must be known by the supervisor and the worker.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060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EFBC7BF4-3274-D746-BDE0-9ECBA3580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335251"/>
            <a:ext cx="8235950" cy="747568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Types of Standards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CD20379E-E331-714D-92A2-F968D4BFF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1175832"/>
            <a:ext cx="8229600" cy="1572780"/>
          </a:xfrm>
        </p:spPr>
        <p:txBody>
          <a:bodyPr/>
          <a:lstStyle/>
          <a:p>
            <a:r>
              <a:rPr lang="en-US" altLang="en-US" dirty="0"/>
              <a:t>Absolute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Same scale or standard is applied to all subordinates.</a:t>
            </a:r>
          </a:p>
          <a:p>
            <a:r>
              <a:rPr lang="en-US" altLang="en-US" dirty="0"/>
              <a:t>Relative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Performance is evaluated relative to the performance of others.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9C4F586-EDF0-8641-B5C8-2E4BEB77F6EB}"/>
              </a:ext>
            </a:extLst>
          </p:cNvPr>
          <p:cNvSpPr txBox="1">
            <a:spLocks noChangeArrowheads="1"/>
          </p:cNvSpPr>
          <p:nvPr/>
        </p:nvSpPr>
        <p:spPr>
          <a:xfrm>
            <a:off x="458788" y="2706255"/>
            <a:ext cx="8235950" cy="65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Deviant Workplace Behavior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F63DDA7C-A612-CE4C-A636-D3EBB7011A6E}"/>
              </a:ext>
            </a:extLst>
          </p:cNvPr>
          <p:cNvSpPr txBox="1">
            <a:spLocks noChangeArrowheads="1"/>
          </p:cNvSpPr>
          <p:nvPr/>
        </p:nvSpPr>
        <p:spPr>
          <a:xfrm>
            <a:off x="471488" y="3498706"/>
            <a:ext cx="8229600" cy="293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Production deviance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Working slowly, leaving early</a:t>
            </a:r>
          </a:p>
          <a:p>
            <a:r>
              <a:rPr lang="en-US" altLang="en-US" dirty="0"/>
              <a:t>Property deviance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Sabotage, lying about hours worked</a:t>
            </a:r>
          </a:p>
          <a:p>
            <a:r>
              <a:rPr lang="en-US" altLang="en-US" dirty="0"/>
              <a:t>Political deviance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Showing favoritism, gossiping</a:t>
            </a:r>
          </a:p>
          <a:p>
            <a:r>
              <a:rPr lang="en-US" altLang="en-US" dirty="0"/>
              <a:t>Personal aggression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Harassment, abuse, stealing, 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682C9E-8249-314C-9382-E258E8746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4712289"/>
            <a:ext cx="3491345" cy="172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353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4D6B87C1-DBA9-8F4D-B0FD-71A5FF031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7" y="510454"/>
            <a:ext cx="8235950" cy="966788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Responding to Poor Performance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D9D2E214-E03F-274C-8F52-43677C33E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431511"/>
            <a:ext cx="7989310" cy="23923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>
                <a:solidFill>
                  <a:schemeClr val="accent2">
                    <a:lumMod val="75000"/>
                  </a:schemeClr>
                </a:solidFill>
              </a:rPr>
              <a:t>Causal Attribution Theory</a:t>
            </a:r>
          </a:p>
          <a:p>
            <a:pPr lvl="1"/>
            <a:r>
              <a:rPr lang="en-US" altLang="en-US" dirty="0"/>
              <a:t>People assign causes to behavior.</a:t>
            </a:r>
          </a:p>
          <a:p>
            <a:pPr lvl="1"/>
            <a:r>
              <a:rPr lang="en-US" altLang="en-US" dirty="0"/>
              <a:t>Different actions are likely based on internal versus external attributions.</a:t>
            </a:r>
          </a:p>
          <a:p>
            <a:pPr marL="0" indent="0">
              <a:buNone/>
            </a:pPr>
            <a:r>
              <a:rPr lang="en-US" altLang="en-US" b="1" i="1" dirty="0">
                <a:solidFill>
                  <a:schemeClr val="accent2">
                    <a:lumMod val="75000"/>
                  </a:schemeClr>
                </a:solidFill>
              </a:rPr>
              <a:t>Fundamental Attribution Error</a:t>
            </a:r>
          </a:p>
          <a:p>
            <a:pPr lvl="1"/>
            <a:r>
              <a:rPr lang="en-US" altLang="en-US" dirty="0"/>
              <a:t>Assumes or attributes behavior comes from a cause </a:t>
            </a:r>
            <a:r>
              <a:rPr lang="en-US" altLang="en-US" i="1" dirty="0"/>
              <a:t>within</a:t>
            </a:r>
            <a:r>
              <a:rPr lang="en-US" altLang="en-US" dirty="0"/>
              <a:t> a person.</a:t>
            </a:r>
          </a:p>
          <a:p>
            <a:pPr lvl="1"/>
            <a:r>
              <a:rPr lang="en-US" altLang="en-US" dirty="0"/>
              <a:t>Supervisor may overlook other causes.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A8E70F6-DB48-214A-B934-24742C9E9E40}"/>
              </a:ext>
            </a:extLst>
          </p:cNvPr>
          <p:cNvSpPr txBox="1">
            <a:spLocks noChangeArrowheads="1"/>
          </p:cNvSpPr>
          <p:nvPr/>
        </p:nvSpPr>
        <p:spPr>
          <a:xfrm>
            <a:off x="446087" y="3652585"/>
            <a:ext cx="8235950" cy="96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FF3300"/>
                </a:solidFill>
              </a:rPr>
              <a:t>Coaching Analysis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27A42DED-CF9C-2546-AB81-36398E6388ED}"/>
              </a:ext>
            </a:extLst>
          </p:cNvPr>
          <p:cNvSpPr txBox="1">
            <a:spLocks noChangeArrowheads="1"/>
          </p:cNvSpPr>
          <p:nvPr/>
        </p:nvSpPr>
        <p:spPr>
          <a:xfrm>
            <a:off x="461963" y="4558940"/>
            <a:ext cx="7504112" cy="198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The process of analyzing the factors that contribute to unsatisfactory performance.</a:t>
            </a:r>
          </a:p>
          <a:p>
            <a:r>
              <a:rPr lang="en-US" altLang="en-US" dirty="0"/>
              <a:t>Deciding on the appropriate response to improve performance.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279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B0B2DC93-213B-9F4A-89A2-3855C029C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142" y="269802"/>
            <a:ext cx="6409603" cy="96678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Steps to Follow in Conducting a Coaching Analysis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C87E7E8-FE58-C045-AF13-DC7ACD346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142" y="1509713"/>
            <a:ext cx="7427912" cy="476177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Identify the unsatisfactory performance.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Decide if it’s worth YOUR time and effort.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Find out if the worker knows that their work is not satisfactory.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Does the worker know what is to be done?</a:t>
            </a:r>
          </a:p>
          <a:p>
            <a:r>
              <a:rPr lang="en-US" altLang="en-US" dirty="0"/>
              <a:t>Are there obstacles beyond the worker’s control?</a:t>
            </a:r>
          </a:p>
          <a:p>
            <a:r>
              <a:rPr lang="en-US" altLang="en-US" dirty="0"/>
              <a:t>Does worker know HOW to do the job?</a:t>
            </a:r>
          </a:p>
          <a:p>
            <a:r>
              <a:rPr lang="en-US" altLang="en-US" dirty="0"/>
              <a:t>Does a negative consequence follow effective performance?</a:t>
            </a:r>
          </a:p>
          <a:p>
            <a:r>
              <a:rPr lang="en-US" altLang="en-US" dirty="0"/>
              <a:t>Does a positive consequence follow nonperformance?</a:t>
            </a:r>
          </a:p>
          <a:p>
            <a:r>
              <a:rPr lang="en-US" altLang="en-US" dirty="0"/>
              <a:t>Can the worker do the job if he/she wants to?</a:t>
            </a:r>
          </a:p>
          <a:p>
            <a:r>
              <a:rPr lang="en-US" altLang="en-US" dirty="0"/>
              <a:t>Can the job or task be modified?</a:t>
            </a:r>
          </a:p>
          <a:p>
            <a:r>
              <a:rPr lang="en-US" altLang="en-US" dirty="0"/>
              <a:t>What if the problem persists?</a:t>
            </a:r>
          </a:p>
          <a:p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919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24C9D-A4D4-4EA5-B76C-8491F2658EB9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13c02fde-b48f-4d00-bac1-911d8ee6ee98"/>
    <ds:schemaRef ds:uri="6fd5926b-e52e-44d8-81d1-5e6608a23368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1106</Words>
  <Application>Microsoft Office PowerPoint</Application>
  <PresentationFormat>On-screen Show (4:3)</PresentationFormat>
  <Paragraphs>191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1_Custom Design</vt:lpstr>
      <vt:lpstr>2_Custom Design</vt:lpstr>
      <vt:lpstr>3_Custom Design</vt:lpstr>
      <vt:lpstr>5_Custom Design</vt:lpstr>
      <vt:lpstr>MGT 811 Contemporary Management Capabilities</vt:lpstr>
      <vt:lpstr>Outline for today</vt:lpstr>
      <vt:lpstr>The Need for Coaching</vt:lpstr>
      <vt:lpstr>Performance Management and Coaching</vt:lpstr>
      <vt:lpstr>Supervisor’s Role in Coaching</vt:lpstr>
      <vt:lpstr>Coaching to Improve Poor Performance</vt:lpstr>
      <vt:lpstr>Types of Standards</vt:lpstr>
      <vt:lpstr>Responding to Poor Performance</vt:lpstr>
      <vt:lpstr>Steps to Follow in Conducting a Coaching Analysis </vt:lpstr>
      <vt:lpstr>The Coaching Discussion </vt:lpstr>
      <vt:lpstr>What if Coaching Fails?</vt:lpstr>
      <vt:lpstr>Manager-Coach Responsibilities</vt:lpstr>
      <vt:lpstr>Interpersonal Skills</vt:lpstr>
      <vt:lpstr>Effectiveness of Coaching</vt:lpstr>
      <vt:lpstr>Performance Appraisal Interview </vt:lpstr>
      <vt:lpstr>Training the Supervisor/Appraiser</vt:lpstr>
      <vt:lpstr>Summary</vt:lpstr>
      <vt:lpstr>PowerPoint Presentation</vt:lpstr>
      <vt:lpstr>Discussion Activity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Generic Login</cp:lastModifiedBy>
  <cp:revision>315</cp:revision>
  <dcterms:created xsi:type="dcterms:W3CDTF">2017-08-16T23:55:16Z</dcterms:created>
  <dcterms:modified xsi:type="dcterms:W3CDTF">2019-05-28T08:29:20Z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