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 id="2147483683" r:id="rId5"/>
    <p:sldMasterId id="2147483685" r:id="rId6"/>
    <p:sldMasterId id="2147483706" r:id="rId7"/>
  </p:sldMasterIdLst>
  <p:notesMasterIdLst>
    <p:notesMasterId r:id="rId34"/>
  </p:notesMasterIdLst>
  <p:sldIdLst>
    <p:sldId id="281" r:id="rId8"/>
    <p:sldId id="273" r:id="rId9"/>
    <p:sldId id="287" r:id="rId10"/>
    <p:sldId id="399" r:id="rId11"/>
    <p:sldId id="402" r:id="rId12"/>
    <p:sldId id="400" r:id="rId13"/>
    <p:sldId id="277" r:id="rId14"/>
    <p:sldId id="276" r:id="rId15"/>
    <p:sldId id="279" r:id="rId16"/>
    <p:sldId id="278" r:id="rId17"/>
    <p:sldId id="272" r:id="rId18"/>
    <p:sldId id="401" r:id="rId19"/>
    <p:sldId id="259" r:id="rId20"/>
    <p:sldId id="397" r:id="rId21"/>
    <p:sldId id="264" r:id="rId22"/>
    <p:sldId id="265" r:id="rId23"/>
    <p:sldId id="260" r:id="rId24"/>
    <p:sldId id="282" r:id="rId25"/>
    <p:sldId id="398" r:id="rId26"/>
    <p:sldId id="283" r:id="rId27"/>
    <p:sldId id="284" r:id="rId28"/>
    <p:sldId id="285" r:id="rId29"/>
    <p:sldId id="385" r:id="rId30"/>
    <p:sldId id="332" r:id="rId31"/>
    <p:sldId id="396" r:id="rId32"/>
    <p:sldId id="355" r:id="rId33"/>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CA309BC-425A-DD42-98C2-75A72F7C624A}">
          <p14:sldIdLst>
            <p14:sldId id="281"/>
            <p14:sldId id="273"/>
            <p14:sldId id="287"/>
            <p14:sldId id="399"/>
            <p14:sldId id="402"/>
            <p14:sldId id="400"/>
            <p14:sldId id="277"/>
            <p14:sldId id="276"/>
            <p14:sldId id="279"/>
            <p14:sldId id="278"/>
            <p14:sldId id="272"/>
            <p14:sldId id="401"/>
            <p14:sldId id="259"/>
            <p14:sldId id="397"/>
            <p14:sldId id="264"/>
            <p14:sldId id="265"/>
            <p14:sldId id="260"/>
            <p14:sldId id="282"/>
            <p14:sldId id="398"/>
            <p14:sldId id="283"/>
            <p14:sldId id="284"/>
            <p14:sldId id="285"/>
            <p14:sldId id="385"/>
            <p14:sldId id="332"/>
            <p14:sldId id="396"/>
            <p14:sldId id="35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2093"/>
    <a:srgbClr val="FF7C80"/>
    <a:srgbClr val="B8260E"/>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125" autoAdjust="0"/>
    <p:restoredTop sz="90680" autoAdjust="0"/>
  </p:normalViewPr>
  <p:slideViewPr>
    <p:cSldViewPr snapToGrid="0" snapToObjects="1">
      <p:cViewPr varScale="1">
        <p:scale>
          <a:sx n="36" d="100"/>
          <a:sy n="36" d="100"/>
        </p:scale>
        <p:origin x="924" y="48"/>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3" d="100"/>
          <a:sy n="83" d="100"/>
        </p:scale>
        <p:origin x="30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A2218-DD8C-4944-883E-4F222486B95A}" type="datetimeFigureOut">
              <a:rPr lang="en-US" smtClean="0"/>
              <a:t>5/24/2019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1B446-6C3A-434A-9EAF-115FF2B52C71}" type="slidenum">
              <a:rPr lang="en-US" smtClean="0"/>
              <a:t>‹#›</a:t>
            </a:fld>
            <a:endParaRPr lang="en-US"/>
          </a:p>
        </p:txBody>
      </p:sp>
    </p:spTree>
    <p:extLst>
      <p:ext uri="{BB962C8B-B14F-4D97-AF65-F5344CB8AC3E}">
        <p14:creationId xmlns:p14="http://schemas.microsoft.com/office/powerpoint/2010/main" val="163791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721B446-6C3A-434A-9EAF-115FF2B52C71}" type="slidenum">
              <a:rPr lang="en-US" smtClean="0"/>
              <a:t>2</a:t>
            </a:fld>
            <a:endParaRPr lang="en-US"/>
          </a:p>
        </p:txBody>
      </p:sp>
    </p:spTree>
    <p:extLst>
      <p:ext uri="{BB962C8B-B14F-4D97-AF65-F5344CB8AC3E}">
        <p14:creationId xmlns:p14="http://schemas.microsoft.com/office/powerpoint/2010/main" val="3229198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721B446-6C3A-434A-9EAF-115FF2B52C71}" type="slidenum">
              <a:rPr lang="en-US" smtClean="0"/>
              <a:t>24</a:t>
            </a:fld>
            <a:endParaRPr lang="en-US"/>
          </a:p>
        </p:txBody>
      </p:sp>
    </p:spTree>
    <p:extLst>
      <p:ext uri="{BB962C8B-B14F-4D97-AF65-F5344CB8AC3E}">
        <p14:creationId xmlns:p14="http://schemas.microsoft.com/office/powerpoint/2010/main" val="3725065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6902681" cy="1325563"/>
          </a:xfrm>
          <a:prstGeom prst="rect">
            <a:avLst/>
          </a:prstGeom>
        </p:spPr>
        <p:txBody>
          <a:bodyPr/>
          <a:lstStyle>
            <a:lvl1pPr>
              <a:defRPr b="0">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5" name="Text Placeholder 4"/>
          <p:cNvSpPr>
            <a:spLocks noGrp="1"/>
          </p:cNvSpPr>
          <p:nvPr>
            <p:ph type="body" sz="quarter" idx="10"/>
          </p:nvPr>
        </p:nvSpPr>
        <p:spPr>
          <a:xfrm>
            <a:off x="628650" y="1911351"/>
            <a:ext cx="8124825" cy="462245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365159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3523DE92-A298-4BA1-8A12-1C95D33288B5}" type="slidenum">
              <a:rPr lang="en-AU" smtClean="0"/>
              <a:pPr/>
              <a:t>‹#›</a:t>
            </a:fld>
            <a:endParaRPr lang="en-AU" dirty="0"/>
          </a:p>
        </p:txBody>
      </p:sp>
      <p:sp>
        <p:nvSpPr>
          <p:cNvPr id="4" name="Footer Placeholder 3"/>
          <p:cNvSpPr>
            <a:spLocks noGrp="1"/>
          </p:cNvSpPr>
          <p:nvPr>
            <p:ph type="ftr" sz="quarter" idx="11"/>
          </p:nvPr>
        </p:nvSpPr>
        <p:spPr>
          <a:xfrm>
            <a:off x="647700" y="6407151"/>
            <a:ext cx="3086100" cy="365125"/>
          </a:xfrm>
          <a:prstGeom prst="rect">
            <a:avLst/>
          </a:prstGeom>
        </p:spPr>
        <p:txBody>
          <a:bodyPr/>
          <a:lstStyle/>
          <a:p>
            <a:endParaRPr lang="en-US">
              <a:latin typeface="Arial" panose="020B0604020202020204" pitchFamily="34" charset="0"/>
              <a:cs typeface="Arial" panose="020B0604020202020204" pitchFamily="34" charset="0"/>
            </a:endParaRPr>
          </a:p>
          <a:p>
            <a:endParaRPr lang="en-AU" dirty="0"/>
          </a:p>
        </p:txBody>
      </p:sp>
      <p:sp>
        <p:nvSpPr>
          <p:cNvPr id="6" name="Content Placeholder 5"/>
          <p:cNvSpPr>
            <a:spLocks noGrp="1"/>
          </p:cNvSpPr>
          <p:nvPr>
            <p:ph sz="quarter" idx="12"/>
          </p:nvPr>
        </p:nvSpPr>
        <p:spPr>
          <a:xfrm>
            <a:off x="647700" y="1943100"/>
            <a:ext cx="6553200" cy="4191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50391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2051624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ctr">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5" name="Online Image Placeholder 4"/>
          <p:cNvSpPr>
            <a:spLocks noGrp="1"/>
          </p:cNvSpPr>
          <p:nvPr>
            <p:ph type="clipArt" sz="quarter" idx="10"/>
          </p:nvPr>
        </p:nvSpPr>
        <p:spPr>
          <a:xfrm>
            <a:off x="733425" y="2273300"/>
            <a:ext cx="2771775" cy="2641600"/>
          </a:xfrm>
          <a:prstGeom prst="rect">
            <a:avLst/>
          </a:prstGeom>
        </p:spPr>
        <p:txBody>
          <a:bodyPr/>
          <a:lstStyle/>
          <a:p>
            <a:endParaRPr lang="en-AU" dirty="0"/>
          </a:p>
        </p:txBody>
      </p:sp>
      <p:sp>
        <p:nvSpPr>
          <p:cNvPr id="7" name="Picture Placeholder 6"/>
          <p:cNvSpPr>
            <a:spLocks noGrp="1"/>
          </p:cNvSpPr>
          <p:nvPr>
            <p:ph type="pic" sz="quarter" idx="11"/>
          </p:nvPr>
        </p:nvSpPr>
        <p:spPr>
          <a:xfrm>
            <a:off x="5743575" y="2273300"/>
            <a:ext cx="2771775" cy="2641600"/>
          </a:xfrm>
          <a:prstGeom prst="rect">
            <a:avLst/>
          </a:prstGeom>
        </p:spPr>
        <p:txBody>
          <a:bodyPr/>
          <a:lstStyle/>
          <a:p>
            <a:endParaRPr lang="en-AU"/>
          </a:p>
        </p:txBody>
      </p:sp>
    </p:spTree>
    <p:extLst>
      <p:ext uri="{BB962C8B-B14F-4D97-AF65-F5344CB8AC3E}">
        <p14:creationId xmlns:p14="http://schemas.microsoft.com/office/powerpoint/2010/main" val="4053139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4" name="Text Placeholder 3"/>
          <p:cNvSpPr>
            <a:spLocks noGrp="1"/>
          </p:cNvSpPr>
          <p:nvPr>
            <p:ph type="body" sz="quarter" idx="10"/>
          </p:nvPr>
        </p:nvSpPr>
        <p:spPr>
          <a:xfrm>
            <a:off x="819150" y="5092700"/>
            <a:ext cx="7877175" cy="15494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342900" indent="0">
              <a:buNone/>
              <a:defRPr>
                <a:solidFill>
                  <a:schemeClr val="bg1"/>
                </a:solidFill>
                <a:latin typeface="Arial" panose="020B0604020202020204" pitchFamily="34" charset="0"/>
                <a:cs typeface="Arial" panose="020B0604020202020204" pitchFamily="34" charset="0"/>
              </a:defRPr>
            </a:lvl2pPr>
            <a:lvl3pPr marL="685800" indent="0">
              <a:buNone/>
              <a:defRPr>
                <a:solidFill>
                  <a:schemeClr val="bg1"/>
                </a:solidFill>
                <a:latin typeface="Arial" panose="020B0604020202020204" pitchFamily="34" charset="0"/>
                <a:cs typeface="Arial" panose="020B0604020202020204" pitchFamily="34" charset="0"/>
              </a:defRPr>
            </a:lvl3pPr>
            <a:lvl4pPr marL="1028700" indent="0">
              <a:buNone/>
              <a:defRPr>
                <a:solidFill>
                  <a:schemeClr val="bg1"/>
                </a:solidFill>
                <a:latin typeface="Arial" panose="020B0604020202020204" pitchFamily="34" charset="0"/>
                <a:cs typeface="Arial" panose="020B0604020202020204" pitchFamily="34" charset="0"/>
              </a:defRPr>
            </a:lvl4pPr>
            <a:lvl5pPr marL="1371600" indent="0">
              <a:buNone/>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1443219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3523DE92-A298-4BA1-8A12-1C95D33288B5}" type="slidenum">
              <a:rPr lang="en-AU" smtClean="0"/>
              <a:pPr/>
              <a:t>‹#›</a:t>
            </a:fld>
            <a:endParaRPr lang="en-AU" dirty="0"/>
          </a:p>
        </p:txBody>
      </p:sp>
      <p:sp>
        <p:nvSpPr>
          <p:cNvPr id="4" name="Footer Placeholder 3"/>
          <p:cNvSpPr>
            <a:spLocks noGrp="1"/>
          </p:cNvSpPr>
          <p:nvPr>
            <p:ph type="ftr" sz="quarter" idx="11"/>
          </p:nvPr>
        </p:nvSpPr>
        <p:spPr>
          <a:xfrm>
            <a:off x="647700" y="6407151"/>
            <a:ext cx="3086100" cy="365125"/>
          </a:xfrm>
          <a:prstGeom prst="rect">
            <a:avLst/>
          </a:prstGeom>
        </p:spPr>
        <p:txBody>
          <a:bodyPr/>
          <a:lstStyle/>
          <a:p>
            <a:endParaRPr lang="en-US">
              <a:latin typeface="Arial" panose="020B0604020202020204" pitchFamily="34" charset="0"/>
              <a:cs typeface="Arial" panose="020B0604020202020204" pitchFamily="34" charset="0"/>
            </a:endParaRPr>
          </a:p>
          <a:p>
            <a:endParaRPr lang="en-AU" dirty="0"/>
          </a:p>
        </p:txBody>
      </p:sp>
      <p:sp>
        <p:nvSpPr>
          <p:cNvPr id="6" name="Content Placeholder 5"/>
          <p:cNvSpPr>
            <a:spLocks noGrp="1"/>
          </p:cNvSpPr>
          <p:nvPr>
            <p:ph sz="quarter" idx="12"/>
          </p:nvPr>
        </p:nvSpPr>
        <p:spPr>
          <a:xfrm>
            <a:off x="647700" y="1943100"/>
            <a:ext cx="6553200" cy="4191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832525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290054" cy="1325563"/>
          </a:xfrm>
        </p:spPr>
        <p:txBody>
          <a:bodyPr/>
          <a:lstStyle>
            <a:lvl1pPr>
              <a:defRPr b="1">
                <a:solidFill>
                  <a:schemeClr val="tx1">
                    <a:lumMod val="50000"/>
                    <a:lumOff val="50000"/>
                  </a:schemeClr>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7840" y="230189"/>
            <a:ext cx="1270159" cy="119674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038" y="5904149"/>
            <a:ext cx="500633" cy="671506"/>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43414" y="5661255"/>
            <a:ext cx="2228850" cy="914400"/>
          </a:xfrm>
          <a:prstGeom prst="rect">
            <a:avLst/>
          </a:prstGeom>
        </p:spPr>
      </p:pic>
    </p:spTree>
    <p:extLst>
      <p:ext uri="{BB962C8B-B14F-4D97-AF65-F5344CB8AC3E}">
        <p14:creationId xmlns:p14="http://schemas.microsoft.com/office/powerpoint/2010/main" val="829928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3523DE92-A298-4BA1-8A12-1C95D33288B5}" type="slidenum">
              <a:rPr lang="en-AU" smtClean="0"/>
              <a:pPr/>
              <a:t>‹#›</a:t>
            </a:fld>
            <a:endParaRPr lang="en-AU" dirty="0"/>
          </a:p>
        </p:txBody>
      </p:sp>
      <p:sp>
        <p:nvSpPr>
          <p:cNvPr id="4" name="Footer Placeholder 3"/>
          <p:cNvSpPr>
            <a:spLocks noGrp="1"/>
          </p:cNvSpPr>
          <p:nvPr>
            <p:ph type="ftr" sz="quarter" idx="11"/>
          </p:nvPr>
        </p:nvSpPr>
        <p:spPr>
          <a:xfrm>
            <a:off x="647700" y="6407151"/>
            <a:ext cx="3086100" cy="365125"/>
          </a:xfrm>
          <a:prstGeom prst="rect">
            <a:avLst/>
          </a:prstGeom>
        </p:spPr>
        <p:txBody>
          <a:bodyPr/>
          <a:lstStyle/>
          <a:p>
            <a:endParaRPr lang="en-US">
              <a:latin typeface="Arial" panose="020B0604020202020204" pitchFamily="34" charset="0"/>
              <a:cs typeface="Arial" panose="020B0604020202020204" pitchFamily="34" charset="0"/>
            </a:endParaRPr>
          </a:p>
          <a:p>
            <a:endParaRPr lang="en-AU" dirty="0"/>
          </a:p>
        </p:txBody>
      </p:sp>
      <p:sp>
        <p:nvSpPr>
          <p:cNvPr id="6" name="Content Placeholder 5"/>
          <p:cNvSpPr>
            <a:spLocks noGrp="1"/>
          </p:cNvSpPr>
          <p:nvPr>
            <p:ph sz="quarter" idx="12"/>
          </p:nvPr>
        </p:nvSpPr>
        <p:spPr>
          <a:xfrm>
            <a:off x="647700" y="1943100"/>
            <a:ext cx="6553200" cy="4191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55620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ody Copy">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95288" y="981075"/>
            <a:ext cx="8208962" cy="4464050"/>
          </a:xfrm>
          <a:prstGeom prst="rect">
            <a:avLst/>
          </a:prstGeom>
        </p:spPr>
        <p:txBody>
          <a:bodyPr vert="horz"/>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Second level</a:t>
            </a:r>
          </a:p>
          <a:p>
            <a:pPr lvl="1"/>
            <a:r>
              <a:rPr lang="en-GB" dirty="0"/>
              <a:t>Third level</a:t>
            </a:r>
          </a:p>
          <a:p>
            <a:pPr lvl="2"/>
            <a:r>
              <a:rPr lang="en-GB" dirty="0"/>
              <a:t>Fourth level</a:t>
            </a:r>
          </a:p>
          <a:p>
            <a:pPr lvl="3"/>
            <a:r>
              <a:rPr lang="en-GB" dirty="0"/>
              <a:t>Fifth level</a:t>
            </a:r>
            <a:endParaRPr lang="en-US" dirty="0"/>
          </a:p>
        </p:txBody>
      </p:sp>
      <p:sp>
        <p:nvSpPr>
          <p:cNvPr id="9" name="Title 1"/>
          <p:cNvSpPr>
            <a:spLocks noGrp="1"/>
          </p:cNvSpPr>
          <p:nvPr>
            <p:ph type="ctrTitle" hasCustomPrompt="1"/>
          </p:nvPr>
        </p:nvSpPr>
        <p:spPr>
          <a:xfrm>
            <a:off x="183976" y="188640"/>
            <a:ext cx="7772400" cy="533921"/>
          </a:xfrm>
          <a:prstGeom prst="rect">
            <a:avLst/>
          </a:prstGeom>
        </p:spPr>
        <p:txBody>
          <a:bodyPr/>
          <a:lstStyle>
            <a:lvl1pPr algn="l">
              <a:defRPr sz="2400">
                <a:solidFill>
                  <a:schemeClr val="tx1">
                    <a:lumMod val="75000"/>
                    <a:lumOff val="25000"/>
                  </a:schemeClr>
                </a:solidFill>
              </a:defRPr>
            </a:lvl1pPr>
          </a:lstStyle>
          <a:p>
            <a:r>
              <a:rPr lang="en-GB" dirty="0"/>
              <a:t>CLICK TO EDIT</a:t>
            </a:r>
            <a:endParaRPr lang="en-US" dirty="0"/>
          </a:p>
        </p:txBody>
      </p:sp>
    </p:spTree>
    <p:extLst>
      <p:ext uri="{BB962C8B-B14F-4D97-AF65-F5344CB8AC3E}">
        <p14:creationId xmlns:p14="http://schemas.microsoft.com/office/powerpoint/2010/main" val="3788970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45315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48936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6832" y="-64549"/>
            <a:ext cx="12417893" cy="6938683"/>
          </a:xfrm>
          <a:prstGeom prst="rect">
            <a:avLst/>
          </a:prstGeom>
        </p:spPr>
      </p:pic>
      <p:sp>
        <p:nvSpPr>
          <p:cNvPr id="4" name="Title 3"/>
          <p:cNvSpPr>
            <a:spLocks noGrp="1"/>
          </p:cNvSpPr>
          <p:nvPr>
            <p:ph type="title"/>
          </p:nvPr>
        </p:nvSpPr>
        <p:spPr>
          <a:xfrm>
            <a:off x="628650" y="365126"/>
            <a:ext cx="7886700" cy="1325563"/>
          </a:xfrm>
          <a:prstGeom prst="rect">
            <a:avLst/>
          </a:prstGeom>
        </p:spPr>
        <p:txBody>
          <a:bodyPr/>
          <a:lstStyle>
            <a:lvl1pPr>
              <a:defRPr>
                <a:solidFill>
                  <a:schemeClr val="bg1"/>
                </a:solidFill>
              </a:defRPr>
            </a:lvl1pPr>
          </a:lstStyle>
          <a:p>
            <a:r>
              <a:rPr lang="en-US" dirty="0"/>
              <a:t>Click to edit Master title style</a:t>
            </a:r>
            <a:endParaRPr lang="en-AU" dirty="0"/>
          </a:p>
        </p:txBody>
      </p:sp>
      <p:sp>
        <p:nvSpPr>
          <p:cNvPr id="5" name="Date Placeholder 4"/>
          <p:cNvSpPr>
            <a:spLocks noGrp="1"/>
          </p:cNvSpPr>
          <p:nvPr>
            <p:ph type="dt" sz="half" idx="10"/>
          </p:nvPr>
        </p:nvSpPr>
        <p:spPr>
          <a:xfrm>
            <a:off x="628650" y="6076951"/>
            <a:ext cx="20574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543CD403-54AC-49B0-BCE8-20FF98AC2FFD}" type="datetimeFigureOut">
              <a:rPr lang="en-AU" smtClean="0"/>
              <a:pPr/>
              <a:t>24/05/2019</a:t>
            </a:fld>
            <a:endParaRPr lang="en-AU" dirty="0"/>
          </a:p>
        </p:txBody>
      </p:sp>
      <p:sp>
        <p:nvSpPr>
          <p:cNvPr id="6" name="Slide Number Placeholder 5"/>
          <p:cNvSpPr>
            <a:spLocks noGrp="1"/>
          </p:cNvSpPr>
          <p:nvPr>
            <p:ph type="sldNum" sz="quarter" idx="11"/>
          </p:nvPr>
        </p:nvSpPr>
        <p:spPr>
          <a:xfrm>
            <a:off x="6457950" y="6076951"/>
            <a:ext cx="20574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7E3E055E-1006-4691-A728-C6D4B59F1965}" type="slidenum">
              <a:rPr lang="en-AU" smtClean="0"/>
              <a:pPr/>
              <a:t>‹#›</a:t>
            </a:fld>
            <a:endParaRPr lang="en-AU" dirty="0"/>
          </a:p>
        </p:txBody>
      </p:sp>
    </p:spTree>
    <p:extLst>
      <p:ext uri="{BB962C8B-B14F-4D97-AF65-F5344CB8AC3E}">
        <p14:creationId xmlns:p14="http://schemas.microsoft.com/office/powerpoint/2010/main" val="4017771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12028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07540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6044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5/24/2019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40904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74931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20383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69097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35405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513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43CD403-54AC-49B0-BCE8-20FF98AC2FFD}" type="datetimeFigureOut">
              <a:rPr lang="en-AU" smtClean="0"/>
              <a:t>24/05/2019</a:t>
            </a:fld>
            <a:endParaRPr lang="en-AU"/>
          </a:p>
        </p:txBody>
      </p:sp>
      <p:sp>
        <p:nvSpPr>
          <p:cNvPr id="4" name="Slide Number Placeholder 3"/>
          <p:cNvSpPr>
            <a:spLocks noGrp="1"/>
          </p:cNvSpPr>
          <p:nvPr>
            <p:ph type="sldNum" sz="quarter" idx="11"/>
          </p:nvPr>
        </p:nvSpPr>
        <p:spPr/>
        <p:txBody>
          <a:bodyPr/>
          <a:lstStyle/>
          <a:p>
            <a:fld id="{7E3E055E-1006-4691-A728-C6D4B59F1965}" type="slidenum">
              <a:rPr lang="en-AU" smtClean="0"/>
              <a:t>‹#›</a:t>
            </a:fld>
            <a:endParaRPr lang="en-AU"/>
          </a:p>
        </p:txBody>
      </p:sp>
      <p:sp>
        <p:nvSpPr>
          <p:cNvPr id="6" name="Content Placeholder 5"/>
          <p:cNvSpPr>
            <a:spLocks noGrp="1"/>
          </p:cNvSpPr>
          <p:nvPr>
            <p:ph sz="quarter" idx="12"/>
          </p:nvPr>
        </p:nvSpPr>
        <p:spPr>
          <a:xfrm>
            <a:off x="628650" y="1930400"/>
            <a:ext cx="6905625" cy="3937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8095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6491201" cy="1325563"/>
          </a:xfrm>
          <a:prstGeom prst="rect">
            <a:avLst/>
          </a:prstGeom>
        </p:spPr>
        <p:txBody>
          <a:bodyPr/>
          <a:lstStyle/>
          <a:p>
            <a:r>
              <a:rPr lang="en-US" dirty="0"/>
              <a:t>Click to edit Master title style</a:t>
            </a:r>
            <a:endParaRPr lang="en-AU" dirty="0"/>
          </a:p>
        </p:txBody>
      </p:sp>
      <p:sp>
        <p:nvSpPr>
          <p:cNvPr id="4" name="Content Placeholder 3"/>
          <p:cNvSpPr>
            <a:spLocks noGrp="1"/>
          </p:cNvSpPr>
          <p:nvPr>
            <p:ph sz="quarter" idx="10"/>
          </p:nvPr>
        </p:nvSpPr>
        <p:spPr>
          <a:xfrm>
            <a:off x="628651" y="1870076"/>
            <a:ext cx="7962900" cy="44545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949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890212" cy="1325563"/>
          </a:xfrm>
          <a:prstGeom prst="rect">
            <a:avLst/>
          </a:prstGeom>
        </p:spPr>
        <p:txBody>
          <a:bodyPr/>
          <a:lstStyle/>
          <a:p>
            <a:r>
              <a:rPr lang="en-US"/>
              <a:t>Click to edit Master title style</a:t>
            </a:r>
            <a:endParaRPr lang="en-AU"/>
          </a:p>
        </p:txBody>
      </p:sp>
      <p:sp>
        <p:nvSpPr>
          <p:cNvPr id="4" name="Content Placeholder 3"/>
          <p:cNvSpPr>
            <a:spLocks noGrp="1"/>
          </p:cNvSpPr>
          <p:nvPr>
            <p:ph sz="quarter" idx="10"/>
          </p:nvPr>
        </p:nvSpPr>
        <p:spPr>
          <a:xfrm>
            <a:off x="628650" y="1903414"/>
            <a:ext cx="7886700" cy="462207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41665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890212" cy="1325563"/>
          </a:xfrm>
          <a:prstGeom prst="rect">
            <a:avLst/>
          </a:prstGeom>
        </p:spPr>
        <p:txBody>
          <a:bodyPr/>
          <a:lstStyle>
            <a:lvl1pPr>
              <a:defRPr b="0"/>
            </a:lvl1pPr>
          </a:lstStyle>
          <a:p>
            <a:r>
              <a:rPr lang="en-US" dirty="0"/>
              <a:t>Click to edit Master title style</a:t>
            </a:r>
            <a:endParaRPr lang="en-AU" dirty="0"/>
          </a:p>
        </p:txBody>
      </p:sp>
      <p:sp>
        <p:nvSpPr>
          <p:cNvPr id="4" name="Content Placeholder 3"/>
          <p:cNvSpPr>
            <a:spLocks noGrp="1"/>
          </p:cNvSpPr>
          <p:nvPr>
            <p:ph sz="quarter" idx="10"/>
          </p:nvPr>
        </p:nvSpPr>
        <p:spPr>
          <a:xfrm>
            <a:off x="628650" y="1903414"/>
            <a:ext cx="2952750" cy="462207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4"/>
          <p:cNvSpPr>
            <a:spLocks noGrp="1"/>
          </p:cNvSpPr>
          <p:nvPr>
            <p:ph sz="quarter" idx="11"/>
          </p:nvPr>
        </p:nvSpPr>
        <p:spPr>
          <a:xfrm>
            <a:off x="4102101" y="1903413"/>
            <a:ext cx="3416697" cy="462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11854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1963" y="19050"/>
            <a:ext cx="8235950" cy="966788"/>
          </a:xfrm>
          <a:prstGeom prst="rect">
            <a:avLst/>
          </a:prstGeom>
        </p:spPr>
        <p:txBody>
          <a:bodyPr/>
          <a:lstStyle/>
          <a:p>
            <a:r>
              <a:rPr lang="en-AU"/>
              <a:t>Click to edit Master title style</a:t>
            </a:r>
            <a:endParaRPr lang="en-US"/>
          </a:p>
        </p:txBody>
      </p:sp>
      <p:sp>
        <p:nvSpPr>
          <p:cNvPr id="3" name="Content Placeholder 2"/>
          <p:cNvSpPr>
            <a:spLocks noGrp="1"/>
          </p:cNvSpPr>
          <p:nvPr>
            <p:ph idx="1"/>
          </p:nvPr>
        </p:nvSpPr>
        <p:spPr>
          <a:xfrm>
            <a:off x="457200" y="1133475"/>
            <a:ext cx="8229600" cy="5124450"/>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Slide Number Placeholder 3"/>
          <p:cNvSpPr>
            <a:spLocks noGrp="1"/>
          </p:cNvSpPr>
          <p:nvPr>
            <p:ph type="sldNum" sz="quarter" idx="10"/>
          </p:nvPr>
        </p:nvSpPr>
        <p:spPr>
          <a:xfrm>
            <a:off x="8697913" y="5991225"/>
            <a:ext cx="446087" cy="266700"/>
          </a:xfrm>
          <a:prstGeom prst="rect">
            <a:avLst/>
          </a:prstGeom>
        </p:spPr>
        <p:txBody>
          <a:bodyPr/>
          <a:lstStyle>
            <a:lvl1pPr>
              <a:defRPr>
                <a:solidFill>
                  <a:schemeClr val="tx1"/>
                </a:solidFill>
              </a:defRPr>
            </a:lvl1pPr>
          </a:lstStyle>
          <a:p>
            <a:r>
              <a:rPr lang="en-US" altLang="en-US"/>
              <a:t> SLIDE </a:t>
            </a:r>
            <a:fld id="{524100D7-B183-408D-8F3B-88DB285D30B0}" type="slidenum">
              <a:rPr lang="en-US" altLang="en-US"/>
              <a:pPr/>
              <a:t>‹#›</a:t>
            </a:fld>
            <a:endParaRPr lang="en-US" altLang="en-US"/>
          </a:p>
        </p:txBody>
      </p:sp>
      <p:sp>
        <p:nvSpPr>
          <p:cNvPr id="5" name="Footer Placeholder 4"/>
          <p:cNvSpPr>
            <a:spLocks noGrp="1"/>
          </p:cNvSpPr>
          <p:nvPr>
            <p:ph type="ftr" sz="quarter" idx="11"/>
          </p:nvPr>
        </p:nvSpPr>
        <p:spPr>
          <a:xfrm>
            <a:off x="8001000" y="268288"/>
            <a:ext cx="914400" cy="1752600"/>
          </a:xfrm>
          <a:prstGeom prst="rect">
            <a:avLst/>
          </a:prstGeom>
        </p:spPr>
        <p:txBody>
          <a:bodyPr/>
          <a:lstStyle>
            <a:lvl1pPr>
              <a:defRPr>
                <a:latin typeface="Arial" pitchFamily="10" charset="0"/>
                <a:ea typeface="Arial" pitchFamily="10" charset="0"/>
                <a:cs typeface="Arial" pitchFamily="10" charset="0"/>
              </a:defRPr>
            </a:lvl1pPr>
          </a:lstStyle>
          <a:p>
            <a:pPr>
              <a:defRPr/>
            </a:pPr>
            <a:r>
              <a:rPr lang="en-US"/>
              <a:t>1</a:t>
            </a:r>
          </a:p>
        </p:txBody>
      </p:sp>
    </p:spTree>
    <p:extLst>
      <p:ext uri="{BB962C8B-B14F-4D97-AF65-F5344CB8AC3E}">
        <p14:creationId xmlns:p14="http://schemas.microsoft.com/office/powerpoint/2010/main" val="726300209"/>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usiness_bullet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5273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itle 1"/>
          <p:cNvSpPr>
            <a:spLocks noGrp="1"/>
          </p:cNvSpPr>
          <p:nvPr>
            <p:ph type="ctrTitle"/>
          </p:nvPr>
        </p:nvSpPr>
        <p:spPr>
          <a:xfrm>
            <a:off x="183976" y="86767"/>
            <a:ext cx="7772400" cy="605929"/>
          </a:xfrm>
          <a:prstGeom prst="rect">
            <a:avLst/>
          </a:prstGeom>
        </p:spPr>
        <p:txBody>
          <a:bodyPr/>
          <a:lstStyle>
            <a:lvl1pPr algn="l">
              <a:defRPr sz="3200">
                <a:solidFill>
                  <a:srgbClr val="FFFFFF"/>
                </a:solidFill>
              </a:defRPr>
            </a:lvl1pPr>
          </a:lstStyle>
          <a:p>
            <a:r>
              <a:rPr lang="en-GB" dirty="0"/>
              <a:t>Click to edit Master title style</a:t>
            </a:r>
            <a:endParaRPr lang="en-US" dirty="0"/>
          </a:p>
        </p:txBody>
      </p:sp>
    </p:spTree>
    <p:extLst>
      <p:ext uri="{BB962C8B-B14F-4D97-AF65-F5344CB8AC3E}">
        <p14:creationId xmlns:p14="http://schemas.microsoft.com/office/powerpoint/2010/main" val="405344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ody Copy">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95288" y="981075"/>
            <a:ext cx="8208962" cy="4464050"/>
          </a:xfrm>
          <a:prstGeom prst="rect">
            <a:avLst/>
          </a:prstGeom>
        </p:spPr>
        <p:txBody>
          <a:bodyPr vert="horz"/>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Second level</a:t>
            </a:r>
          </a:p>
          <a:p>
            <a:pPr lvl="1"/>
            <a:r>
              <a:rPr lang="en-GB" dirty="0"/>
              <a:t>Third level</a:t>
            </a:r>
          </a:p>
          <a:p>
            <a:pPr lvl="2"/>
            <a:r>
              <a:rPr lang="en-GB" dirty="0"/>
              <a:t>Fourth level</a:t>
            </a:r>
          </a:p>
          <a:p>
            <a:pPr lvl="3"/>
            <a:r>
              <a:rPr lang="en-GB" dirty="0"/>
              <a:t>Fifth level</a:t>
            </a:r>
            <a:endParaRPr lang="en-US" dirty="0"/>
          </a:p>
        </p:txBody>
      </p:sp>
      <p:sp>
        <p:nvSpPr>
          <p:cNvPr id="9" name="Title 1"/>
          <p:cNvSpPr>
            <a:spLocks noGrp="1"/>
          </p:cNvSpPr>
          <p:nvPr>
            <p:ph type="ctrTitle" hasCustomPrompt="1"/>
          </p:nvPr>
        </p:nvSpPr>
        <p:spPr>
          <a:xfrm>
            <a:off x="183976" y="188640"/>
            <a:ext cx="7772400" cy="533921"/>
          </a:xfrm>
          <a:prstGeom prst="rect">
            <a:avLst/>
          </a:prstGeom>
        </p:spPr>
        <p:txBody>
          <a:bodyPr/>
          <a:lstStyle>
            <a:lvl1pPr algn="l">
              <a:defRPr sz="2400">
                <a:solidFill>
                  <a:schemeClr val="tx1">
                    <a:lumMod val="75000"/>
                    <a:lumOff val="25000"/>
                  </a:schemeClr>
                </a:solidFill>
              </a:defRPr>
            </a:lvl1pPr>
          </a:lstStyle>
          <a:p>
            <a:r>
              <a:rPr lang="en-GB" dirty="0"/>
              <a:t>CLICK TO EDIT</a:t>
            </a:r>
            <a:endParaRPr lang="en-US" dirty="0"/>
          </a:p>
        </p:txBody>
      </p:sp>
    </p:spTree>
    <p:extLst>
      <p:ext uri="{BB962C8B-B14F-4D97-AF65-F5344CB8AC3E}">
        <p14:creationId xmlns:p14="http://schemas.microsoft.com/office/powerpoint/2010/main" val="453209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12" cstate="email">
            <a:extLst>
              <a:ext uri="{28A0092B-C50C-407E-A947-70E740481C1C}">
                <a14:useLocalDpi xmlns:a14="http://schemas.microsoft.com/office/drawing/2010/main"/>
              </a:ext>
            </a:extLst>
          </a:blip>
          <a:srcRect l="27227"/>
          <a:stretch/>
        </p:blipFill>
        <p:spPr>
          <a:xfrm>
            <a:off x="0" y="0"/>
            <a:ext cx="9144000" cy="1102171"/>
          </a:xfrm>
          <a:prstGeom prst="rect">
            <a:avLst/>
          </a:prstGeom>
        </p:spPr>
      </p:pic>
      <p:sp>
        <p:nvSpPr>
          <p:cNvPr id="2" name="Title Placeholder 1"/>
          <p:cNvSpPr>
            <a:spLocks noGrp="1"/>
          </p:cNvSpPr>
          <p:nvPr>
            <p:ph type="title"/>
          </p:nvPr>
        </p:nvSpPr>
        <p:spPr>
          <a:xfrm>
            <a:off x="628650" y="365126"/>
            <a:ext cx="6905625"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4" name="Text Placeholder 3"/>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Date Placeholder 4"/>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43CD403-54AC-49B0-BCE8-20FF98AC2FFD}" type="datetimeFigureOut">
              <a:rPr lang="en-AU" smtClean="0"/>
              <a:t>24/05/2019</a:t>
            </a:fld>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3E055E-1006-4691-A728-C6D4B59F1965}" type="slidenum">
              <a:rPr lang="en-AU" smtClean="0"/>
              <a:t>‹#›</a:t>
            </a:fld>
            <a:endParaRPr lang="en-AU"/>
          </a:p>
        </p:txBody>
      </p:sp>
    </p:spTree>
    <p:extLst>
      <p:ext uri="{BB962C8B-B14F-4D97-AF65-F5344CB8AC3E}">
        <p14:creationId xmlns:p14="http://schemas.microsoft.com/office/powerpoint/2010/main" val="3634191078"/>
      </p:ext>
    </p:extLst>
  </p:cSld>
  <p:clrMap bg1="lt1" tx1="dk1" bg2="lt2" tx2="dk2" accent1="accent1" accent2="accent2" accent3="accent3" accent4="accent4" accent5="accent5" accent6="accent6" hlink="hlink" folHlink="folHlink"/>
  <p:sldLayoutIdLst>
    <p:sldLayoutId id="2147483674" r:id="rId1"/>
    <p:sldLayoutId id="2147483677" r:id="rId2"/>
    <p:sldLayoutId id="2147483686" r:id="rId3"/>
    <p:sldLayoutId id="2147483680" r:id="rId4"/>
    <p:sldLayoutId id="2147483681" r:id="rId5"/>
    <p:sldLayoutId id="2147483690" r:id="rId6"/>
    <p:sldLayoutId id="2147483719" r:id="rId7"/>
    <p:sldLayoutId id="2147483721" r:id="rId8"/>
    <p:sldLayoutId id="2147483728" r:id="rId9"/>
    <p:sldLayoutId id="2147483730" r:id="rId10"/>
  </p:sldLayoutIdLst>
  <p:txStyles>
    <p:titleStyle>
      <a:lvl1pPr algn="l" defTabSz="685800" rtl="0" eaLnBrk="1" latinLnBrk="0" hangingPunct="1">
        <a:lnSpc>
          <a:spcPct val="90000"/>
        </a:lnSpc>
        <a:spcBef>
          <a:spcPct val="0"/>
        </a:spcBef>
        <a:buNone/>
        <a:defRPr sz="33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5">
            <a:extLst>
              <a:ext uri="{28A0092B-C50C-407E-A947-70E740481C1C}">
                <a14:useLocalDpi xmlns:a14="http://schemas.microsoft.com/office/drawing/2010/main" val="0"/>
              </a:ext>
            </a:extLst>
          </a:blip>
          <a:srcRect l="13378" r="12145"/>
          <a:stretch/>
        </p:blipFill>
        <p:spPr>
          <a:xfrm>
            <a:off x="-60960" y="-80683"/>
            <a:ext cx="9248503" cy="6938683"/>
          </a:xfrm>
          <a:prstGeom prst="rect">
            <a:avLst/>
          </a:prstGeom>
        </p:spPr>
      </p:pic>
    </p:spTree>
    <p:extLst>
      <p:ext uri="{BB962C8B-B14F-4D97-AF65-F5344CB8AC3E}">
        <p14:creationId xmlns:p14="http://schemas.microsoft.com/office/powerpoint/2010/main" val="3336646731"/>
      </p:ext>
    </p:extLst>
  </p:cSld>
  <p:clrMap bg1="lt1" tx1="dk1" bg2="lt2" tx2="dk2" accent1="accent1" accent2="accent2" accent3="accent3" accent4="accent4" accent5="accent5" accent6="accent6" hlink="hlink" folHlink="folHlink"/>
  <p:sldLayoutIdLst>
    <p:sldLayoutId id="2147483684" r:id="rId1"/>
    <p:sldLayoutId id="2147483688" r:id="rId2"/>
    <p:sldLayoutId id="2147483689"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l="25421" t="-1" b="81"/>
          <a:stretch/>
        </p:blipFill>
        <p:spPr>
          <a:xfrm>
            <a:off x="-60960" y="0"/>
            <a:ext cx="9204960" cy="6891251"/>
          </a:xfrm>
          <a:prstGeom prst="rect">
            <a:avLst/>
          </a:prstGeom>
        </p:spPr>
      </p:pic>
      <p:sp>
        <p:nvSpPr>
          <p:cNvPr id="2" name="Title Placeholder 1"/>
          <p:cNvSpPr>
            <a:spLocks noGrp="1"/>
          </p:cNvSpPr>
          <p:nvPr>
            <p:ph type="title"/>
          </p:nvPr>
        </p:nvSpPr>
        <p:spPr>
          <a:xfrm>
            <a:off x="628650" y="365126"/>
            <a:ext cx="6943725"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5" name="Text Placeholder 4"/>
          <p:cNvSpPr>
            <a:spLocks noGrp="1"/>
          </p:cNvSpPr>
          <p:nvPr>
            <p:ph type="body" idx="1"/>
          </p:nvPr>
        </p:nvSpPr>
        <p:spPr>
          <a:xfrm>
            <a:off x="628650" y="1825625"/>
            <a:ext cx="694372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5353050" y="6389775"/>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3523DE92-A298-4BA1-8A12-1C95D33288B5}" type="slidenum">
              <a:rPr lang="en-AU" smtClean="0"/>
              <a:pPr/>
              <a:t>‹#›</a:t>
            </a:fld>
            <a:endParaRPr lang="en-AU" dirty="0"/>
          </a:p>
        </p:txBody>
      </p:sp>
      <p:sp>
        <p:nvSpPr>
          <p:cNvPr id="8" name="Date Placeholder 7"/>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812649-D2F1-495C-A6D7-F9BEBEA50CD3}" type="datetimeFigureOut">
              <a:rPr lang="en-AU" smtClean="0"/>
              <a:t>24/05/2019</a:t>
            </a:fld>
            <a:endParaRPr lang="en-AU"/>
          </a:p>
        </p:txBody>
      </p:sp>
    </p:spTree>
    <p:extLst>
      <p:ext uri="{BB962C8B-B14F-4D97-AF65-F5344CB8AC3E}">
        <p14:creationId xmlns:p14="http://schemas.microsoft.com/office/powerpoint/2010/main" val="2996132542"/>
      </p:ext>
    </p:extLst>
  </p:cSld>
  <p:clrMap bg1="lt1" tx1="dk1" bg2="lt2" tx2="dk2" accent1="accent1" accent2="accent2" accent3="accent3" accent4="accent4" accent5="accent5" accent6="accent6" hlink="hlink" folHlink="folHlink"/>
  <p:sldLayoutIdLst>
    <p:sldLayoutId id="2147483687" r:id="rId1"/>
    <p:sldLayoutId id="2147483729" r:id="rId2"/>
    <p:sldLayoutId id="2147483731" r:id="rId3"/>
    <p:sldLayoutId id="2147483732" r:id="rId4"/>
  </p:sldLayoutIdLst>
  <p:txStyles>
    <p:titleStyle>
      <a:lvl1pPr algn="l" defTabSz="685800" rtl="0" eaLnBrk="1" latinLnBrk="0" hangingPunct="1">
        <a:lnSpc>
          <a:spcPct val="90000"/>
        </a:lnSpc>
        <a:spcBef>
          <a:spcPct val="0"/>
        </a:spcBef>
        <a:buNone/>
        <a:defRPr sz="3300" b="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a:extLst>
              <a:ext uri="{28A0092B-C50C-407E-A947-70E740481C1C}">
                <a14:useLocalDpi xmlns:a14="http://schemas.microsoft.com/office/drawing/2010/main" val="0"/>
              </a:ext>
            </a:extLst>
          </a:blip>
          <a:srcRect l="12481" r="13112"/>
          <a:stretch/>
        </p:blipFill>
        <p:spPr>
          <a:xfrm>
            <a:off x="-87086" y="-13357"/>
            <a:ext cx="9239795" cy="6938683"/>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CD403-54AC-49B0-BCE8-20FF98AC2FFD}" type="datetimeFigureOut">
              <a:rPr lang="en-AU" smtClean="0"/>
              <a:t>24/05/2019</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E055E-1006-4691-A728-C6D4B59F1965}" type="slidenum">
              <a:rPr lang="en-AU" smtClean="0"/>
              <a:t>‹#›</a:t>
            </a:fld>
            <a:endParaRPr lang="en-AU"/>
          </a:p>
        </p:txBody>
      </p:sp>
    </p:spTree>
    <p:extLst>
      <p:ext uri="{BB962C8B-B14F-4D97-AF65-F5344CB8AC3E}">
        <p14:creationId xmlns:p14="http://schemas.microsoft.com/office/powerpoint/2010/main" val="243959240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5CAj3p2F9FQ" TargetMode="External"/><Relationship Id="rId2" Type="http://schemas.openxmlformats.org/officeDocument/2006/relationships/hyperlink" Target="https://youtu.be/Lvz5fcuw9j0"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00" y="805325"/>
            <a:ext cx="8857397" cy="1325563"/>
          </a:xfrm>
        </p:spPr>
        <p:txBody>
          <a:bodyPr/>
          <a:lstStyle/>
          <a:p>
            <a:pPr algn="ctr"/>
            <a:r>
              <a:rPr lang="en-US" sz="4400" b="1" dirty="0">
                <a:solidFill>
                  <a:schemeClr val="accent1">
                    <a:lumMod val="60000"/>
                    <a:lumOff val="40000"/>
                  </a:schemeClr>
                </a:solidFill>
              </a:rPr>
              <a:t>MGT 811</a:t>
            </a:r>
            <a:br>
              <a:rPr lang="en-US" dirty="0"/>
            </a:br>
            <a:r>
              <a:rPr lang="en-US" dirty="0"/>
              <a:t>Contemporary Management Capabilities</a:t>
            </a:r>
          </a:p>
        </p:txBody>
      </p:sp>
      <p:sp>
        <p:nvSpPr>
          <p:cNvPr id="3" name="Text Placeholder 2"/>
          <p:cNvSpPr>
            <a:spLocks noGrp="1"/>
          </p:cNvSpPr>
          <p:nvPr>
            <p:ph type="body" sz="quarter" idx="10"/>
          </p:nvPr>
        </p:nvSpPr>
        <p:spPr>
          <a:xfrm>
            <a:off x="143301" y="5289252"/>
            <a:ext cx="8857397" cy="1364422"/>
          </a:xfrm>
        </p:spPr>
        <p:txBody>
          <a:bodyPr/>
          <a:lstStyle/>
          <a:p>
            <a:pPr algn="ctr"/>
            <a:r>
              <a:rPr lang="en-US" sz="2500" dirty="0"/>
              <a:t>Week Twelve, Communication</a:t>
            </a:r>
          </a:p>
          <a:p>
            <a:pPr algn="ctr"/>
            <a:r>
              <a:rPr lang="en-US" sz="2500" dirty="0"/>
              <a:t>Stephen Rodwell </a:t>
            </a:r>
            <a:r>
              <a:rPr lang="en-US" sz="2500" dirty="0" err="1"/>
              <a:t>srodwell@icms.edu.au</a:t>
            </a:r>
            <a:endParaRPr lang="en-US" sz="2500" dirty="0"/>
          </a:p>
        </p:txBody>
      </p:sp>
    </p:spTree>
    <p:custDataLst>
      <p:tags r:id="rId1"/>
    </p:custDataLst>
    <p:extLst>
      <p:ext uri="{BB962C8B-B14F-4D97-AF65-F5344CB8AC3E}">
        <p14:creationId xmlns:p14="http://schemas.microsoft.com/office/powerpoint/2010/main" val="2163984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4708527"/>
          </a:xfrm>
        </p:spPr>
        <p:txBody>
          <a:bodyPr>
            <a:noAutofit/>
          </a:bodyPr>
          <a:lstStyle/>
          <a:p>
            <a:pPr marL="0" indent="0">
              <a:buNone/>
            </a:pPr>
            <a:r>
              <a:rPr lang="en-US" sz="3600" b="1" dirty="0">
                <a:solidFill>
                  <a:srgbClr val="C00000"/>
                </a:solidFill>
              </a:rPr>
              <a:t>Who said?</a:t>
            </a:r>
          </a:p>
          <a:p>
            <a:pPr marL="0" indent="0" algn="ctr">
              <a:buNone/>
            </a:pPr>
            <a:r>
              <a:rPr lang="en-US" sz="3600" i="1" dirty="0"/>
              <a:t> “I still have a dream, a dream deeply rooted in the American dream – one day this nation will rise up and live up to its creed, "We hold these truths to be self evident: </a:t>
            </a:r>
            <a:r>
              <a:rPr lang="en-US" sz="3600" b="1" i="1" dirty="0"/>
              <a:t>that all men are created equal</a:t>
            </a:r>
            <a:r>
              <a:rPr lang="en-US" sz="3600" i="1" dirty="0"/>
              <a:t>." I have a dream...”</a:t>
            </a:r>
          </a:p>
        </p:txBody>
      </p:sp>
      <p:sp>
        <p:nvSpPr>
          <p:cNvPr id="7" name="Title 1">
            <a:extLst>
              <a:ext uri="{FF2B5EF4-FFF2-40B4-BE49-F238E27FC236}">
                <a16:creationId xmlns:a16="http://schemas.microsoft.com/office/drawing/2014/main" id="{B6E4F6A0-22BA-A34B-8130-916C301CC78F}"/>
              </a:ext>
            </a:extLst>
          </p:cNvPr>
          <p:cNvSpPr>
            <a:spLocks noGrp="1"/>
          </p:cNvSpPr>
          <p:nvPr>
            <p:ph type="title"/>
          </p:nvPr>
        </p:nvSpPr>
        <p:spPr>
          <a:xfrm>
            <a:off x="450850" y="248441"/>
            <a:ext cx="8235950" cy="966788"/>
          </a:xfrm>
        </p:spPr>
        <p:txBody>
          <a:bodyPr>
            <a:normAutofit/>
          </a:bodyPr>
          <a:lstStyle/>
          <a:p>
            <a:r>
              <a:rPr lang="en-US" sz="3600" b="1" dirty="0">
                <a:solidFill>
                  <a:schemeClr val="accent5"/>
                </a:solidFill>
              </a:rPr>
              <a:t>Communication and Leaders</a:t>
            </a:r>
          </a:p>
        </p:txBody>
      </p:sp>
    </p:spTree>
    <p:extLst>
      <p:ext uri="{BB962C8B-B14F-4D97-AF65-F5344CB8AC3E}">
        <p14:creationId xmlns:p14="http://schemas.microsoft.com/office/powerpoint/2010/main" val="74130870"/>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275082"/>
            <a:ext cx="8235950" cy="1617726"/>
          </a:xfrm>
        </p:spPr>
        <p:txBody>
          <a:bodyPr>
            <a:normAutofit/>
          </a:bodyPr>
          <a:lstStyle/>
          <a:p>
            <a:r>
              <a:rPr lang="en-US" sz="3600" b="1" dirty="0">
                <a:solidFill>
                  <a:schemeClr val="accent1"/>
                </a:solidFill>
              </a:rPr>
              <a:t>Some Consequences of poor Communication</a:t>
            </a:r>
          </a:p>
        </p:txBody>
      </p:sp>
      <p:sp>
        <p:nvSpPr>
          <p:cNvPr id="3" name="Content Placeholder 2"/>
          <p:cNvSpPr>
            <a:spLocks noGrp="1"/>
          </p:cNvSpPr>
          <p:nvPr>
            <p:ph idx="1"/>
          </p:nvPr>
        </p:nvSpPr>
        <p:spPr>
          <a:xfrm>
            <a:off x="460375" y="2112265"/>
            <a:ext cx="8229600" cy="3959352"/>
          </a:xfrm>
        </p:spPr>
        <p:txBody>
          <a:bodyPr>
            <a:noAutofit/>
          </a:bodyPr>
          <a:lstStyle/>
          <a:p>
            <a:r>
              <a:rPr lang="en-US" sz="3600" dirty="0"/>
              <a:t>Lower efficiency </a:t>
            </a:r>
          </a:p>
          <a:p>
            <a:r>
              <a:rPr lang="en-US" sz="3600" dirty="0"/>
              <a:t>Lower employee morale </a:t>
            </a:r>
          </a:p>
          <a:p>
            <a:r>
              <a:rPr lang="en-US" sz="3600" dirty="0"/>
              <a:t>Decreased innovation</a:t>
            </a:r>
          </a:p>
          <a:p>
            <a:r>
              <a:rPr lang="en-US" sz="3600" dirty="0"/>
              <a:t>Business failure</a:t>
            </a:r>
          </a:p>
          <a:p>
            <a:r>
              <a:rPr lang="en-US" sz="3600" dirty="0"/>
              <a:t>Others…?</a:t>
            </a:r>
          </a:p>
          <a:p>
            <a:endParaRPr lang="en-US" sz="2400" dirty="0"/>
          </a:p>
        </p:txBody>
      </p:sp>
      <p:pic>
        <p:nvPicPr>
          <p:cNvPr id="5" name="Picture 4">
            <a:extLst>
              <a:ext uri="{FF2B5EF4-FFF2-40B4-BE49-F238E27FC236}">
                <a16:creationId xmlns:a16="http://schemas.microsoft.com/office/drawing/2014/main" id="{9A2C0435-6121-E74E-87D2-2C72A6578E8F}"/>
              </a:ext>
            </a:extLst>
          </p:cNvPr>
          <p:cNvPicPr>
            <a:picLocks noChangeAspect="1"/>
          </p:cNvPicPr>
          <p:nvPr/>
        </p:nvPicPr>
        <p:blipFill rotWithShape="1">
          <a:blip r:embed="rId2"/>
          <a:srcRect l="6861" r="5322"/>
          <a:stretch/>
        </p:blipFill>
        <p:spPr>
          <a:xfrm>
            <a:off x="5564976" y="4224528"/>
            <a:ext cx="3118650" cy="21854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7079714"/>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275082"/>
            <a:ext cx="8235950" cy="1617726"/>
          </a:xfrm>
        </p:spPr>
        <p:txBody>
          <a:bodyPr>
            <a:normAutofit/>
          </a:bodyPr>
          <a:lstStyle/>
          <a:p>
            <a:r>
              <a:rPr lang="en-US" sz="3600" b="1" dirty="0">
                <a:solidFill>
                  <a:schemeClr val="accent1"/>
                </a:solidFill>
              </a:rPr>
              <a:t>Two forms of communication </a:t>
            </a:r>
          </a:p>
        </p:txBody>
      </p:sp>
      <p:sp>
        <p:nvSpPr>
          <p:cNvPr id="3" name="Content Placeholder 2"/>
          <p:cNvSpPr>
            <a:spLocks noGrp="1"/>
          </p:cNvSpPr>
          <p:nvPr>
            <p:ph idx="1"/>
          </p:nvPr>
        </p:nvSpPr>
        <p:spPr>
          <a:xfrm>
            <a:off x="460375" y="2112265"/>
            <a:ext cx="8229600" cy="3959352"/>
          </a:xfrm>
        </p:spPr>
        <p:txBody>
          <a:bodyPr>
            <a:noAutofit/>
          </a:bodyPr>
          <a:lstStyle/>
          <a:p>
            <a:r>
              <a:rPr lang="en-US" sz="3600" dirty="0"/>
              <a:t>To change your interlocutor’s mind:</a:t>
            </a:r>
          </a:p>
          <a:p>
            <a:pPr marL="0" indent="0">
              <a:buNone/>
            </a:pPr>
            <a:r>
              <a:rPr lang="en-US" sz="3600" dirty="0">
                <a:hlinkClick r:id="rId2"/>
              </a:rPr>
              <a:t>https://youtu.be/Lvz5fcuw9j0</a:t>
            </a:r>
            <a:r>
              <a:rPr lang="en-US" sz="3600" dirty="0"/>
              <a:t> </a:t>
            </a:r>
          </a:p>
          <a:p>
            <a:pPr marL="0" indent="0">
              <a:buNone/>
            </a:pPr>
            <a:endParaRPr lang="en-US" sz="3600" dirty="0"/>
          </a:p>
          <a:p>
            <a:r>
              <a:rPr lang="en-US" sz="3600" dirty="0"/>
              <a:t>To change the audience’s mind: </a:t>
            </a:r>
          </a:p>
          <a:p>
            <a:pPr marL="0" indent="0">
              <a:buNone/>
            </a:pPr>
            <a:r>
              <a:rPr lang="en-US" sz="3600" dirty="0">
                <a:hlinkClick r:id="rId3"/>
              </a:rPr>
              <a:t>https://youtu.be/5CAj3p2F9FQ</a:t>
            </a:r>
            <a:r>
              <a:rPr lang="en-US" sz="3600" dirty="0"/>
              <a:t>  </a:t>
            </a:r>
          </a:p>
          <a:p>
            <a:endParaRPr lang="en-US" sz="2400" dirty="0"/>
          </a:p>
        </p:txBody>
      </p:sp>
    </p:spTree>
    <p:extLst>
      <p:ext uri="{BB962C8B-B14F-4D97-AF65-F5344CB8AC3E}">
        <p14:creationId xmlns:p14="http://schemas.microsoft.com/office/powerpoint/2010/main" val="2520700674"/>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888"/>
            <a:ext cx="6696583" cy="966788"/>
          </a:xfrm>
        </p:spPr>
        <p:txBody>
          <a:bodyPr>
            <a:normAutofit fontScale="90000"/>
          </a:bodyPr>
          <a:lstStyle/>
          <a:p>
            <a:r>
              <a:rPr lang="en-US" b="1" dirty="0">
                <a:solidFill>
                  <a:schemeClr val="accent1"/>
                </a:solidFill>
              </a:rPr>
              <a:t>Inspirational and Powerful Communication</a:t>
            </a:r>
          </a:p>
        </p:txBody>
      </p:sp>
      <p:sp>
        <p:nvSpPr>
          <p:cNvPr id="3" name="Content Placeholder 2"/>
          <p:cNvSpPr>
            <a:spLocks noGrp="1"/>
          </p:cNvSpPr>
          <p:nvPr>
            <p:ph idx="1"/>
          </p:nvPr>
        </p:nvSpPr>
        <p:spPr>
          <a:xfrm>
            <a:off x="457200" y="1325499"/>
            <a:ext cx="8229600" cy="5124450"/>
          </a:xfrm>
        </p:spPr>
        <p:txBody>
          <a:bodyPr>
            <a:normAutofit/>
          </a:bodyPr>
          <a:lstStyle/>
          <a:p>
            <a:pPr marL="0" indent="0">
              <a:buNone/>
            </a:pPr>
            <a:r>
              <a:rPr lang="en-US" sz="2800" i="1" dirty="0">
                <a:solidFill>
                  <a:srgbClr val="C00000"/>
                </a:solidFill>
              </a:rPr>
              <a:t>How do you make your speaking, written and nonverbal communication inspiring and powerful?</a:t>
            </a:r>
          </a:p>
          <a:p>
            <a:pPr marL="0" indent="0">
              <a:buNone/>
            </a:pPr>
            <a:r>
              <a:rPr lang="en-US" sz="2800" b="1" dirty="0">
                <a:solidFill>
                  <a:schemeClr val="accent5">
                    <a:lumMod val="60000"/>
                    <a:lumOff val="40000"/>
                  </a:schemeClr>
                </a:solidFill>
              </a:rPr>
              <a:t>Speaking and Writing</a:t>
            </a:r>
          </a:p>
          <a:p>
            <a:pPr lvl="1"/>
            <a:r>
              <a:rPr lang="en-US" b="1" dirty="0"/>
              <a:t>Be Credible </a:t>
            </a:r>
            <a:r>
              <a:rPr lang="en-US" dirty="0"/>
              <a:t>If the speaker is perceived as highly credible, the attempt at persuasive communication is more likely to be successful.</a:t>
            </a:r>
            <a:r>
              <a:rPr lang="en-AU" dirty="0"/>
              <a:t> </a:t>
            </a:r>
            <a:endParaRPr lang="en-US" dirty="0"/>
          </a:p>
          <a:p>
            <a:pPr lvl="1"/>
            <a:r>
              <a:rPr lang="en-US" b="1" dirty="0"/>
              <a:t>Gear Your Message to the Learner </a:t>
            </a:r>
            <a:r>
              <a:rPr lang="en-AU" b="1" i="1" dirty="0"/>
              <a:t> </a:t>
            </a:r>
            <a:r>
              <a:rPr lang="en-US" dirty="0"/>
              <a:t>A message must be adapted to the interests and motivations of the listener. </a:t>
            </a:r>
          </a:p>
          <a:p>
            <a:pPr lvl="1"/>
            <a:r>
              <a:rPr lang="en-US" b="1" dirty="0"/>
              <a:t>Sell Group Members on the Benefits of Your Suggestions  </a:t>
            </a:r>
            <a:r>
              <a:rPr lang="en-US" dirty="0"/>
              <a:t>Leaders are constrained by the willingness of group members to take actions on their suggestions and initiatives. </a:t>
            </a:r>
          </a:p>
          <a:p>
            <a:pPr lvl="1"/>
            <a:r>
              <a:rPr lang="en-US" b="1" dirty="0"/>
              <a:t>Use Heavy-Impact and Emotion-Provoking Words </a:t>
            </a:r>
            <a:r>
              <a:rPr lang="en-US" dirty="0"/>
              <a:t>Certain words used in the proper context give power and force to your speech. Examples of emotion-provoking and powerful words include “</a:t>
            </a:r>
            <a:r>
              <a:rPr lang="en-US" i="1" dirty="0"/>
              <a:t>outclassing </a:t>
            </a:r>
            <a:r>
              <a:rPr lang="en-US" dirty="0"/>
              <a:t>the competition,” “</a:t>
            </a:r>
            <a:r>
              <a:rPr lang="en-US" i="1" dirty="0"/>
              <a:t>bonding </a:t>
            </a:r>
            <a:r>
              <a:rPr lang="en-US" dirty="0"/>
              <a:t>with customers,” and “</a:t>
            </a:r>
            <a:r>
              <a:rPr lang="en-US" i="1" dirty="0"/>
              <a:t>capturing </a:t>
            </a:r>
            <a:r>
              <a:rPr lang="en-US" dirty="0"/>
              <a:t> customer loyalty.”</a:t>
            </a:r>
            <a:r>
              <a:rPr lang="en-AU" dirty="0"/>
              <a:t> </a:t>
            </a:r>
            <a:r>
              <a:rPr lang="en-US" dirty="0"/>
              <a:t> </a:t>
            </a:r>
          </a:p>
          <a:p>
            <a:pPr lvl="1"/>
            <a:r>
              <a:rPr lang="en-US" b="1" dirty="0"/>
              <a:t>Use Anecdotes to Communicate Meaning </a:t>
            </a:r>
            <a:r>
              <a:rPr lang="en-US" dirty="0"/>
              <a:t>A carefully chosen anecdote is useful in persuading group members about the importance of organizational values. </a:t>
            </a:r>
          </a:p>
          <a:p>
            <a:pPr lvl="1"/>
            <a:endParaRPr lang="en-US" dirty="0"/>
          </a:p>
        </p:txBody>
      </p:sp>
    </p:spTree>
    <p:extLst>
      <p:ext uri="{BB962C8B-B14F-4D97-AF65-F5344CB8AC3E}">
        <p14:creationId xmlns:p14="http://schemas.microsoft.com/office/powerpoint/2010/main" val="1755415837"/>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6939"/>
            <a:ext cx="8229600" cy="5124450"/>
          </a:xfrm>
        </p:spPr>
        <p:txBody>
          <a:bodyPr>
            <a:normAutofit fontScale="47500" lnSpcReduction="20000"/>
          </a:bodyPr>
          <a:lstStyle/>
          <a:p>
            <a:pPr marL="0" indent="0">
              <a:buNone/>
            </a:pPr>
            <a:r>
              <a:rPr lang="en-US" sz="5100" b="1" dirty="0">
                <a:solidFill>
                  <a:schemeClr val="accent5">
                    <a:lumMod val="60000"/>
                    <a:lumOff val="40000"/>
                  </a:schemeClr>
                </a:solidFill>
              </a:rPr>
              <a:t>Speaking and Writing</a:t>
            </a:r>
          </a:p>
          <a:p>
            <a:pPr lvl="1"/>
            <a:r>
              <a:rPr lang="en-US" sz="4400" b="1" dirty="0"/>
              <a:t>Back Up Conclusions with Data </a:t>
            </a:r>
            <a:r>
              <a:rPr lang="en-US" sz="4400" dirty="0"/>
              <a:t>Persuasiveness increases when spoken and written presentations are supported with solid data. </a:t>
            </a:r>
          </a:p>
          <a:p>
            <a:pPr lvl="1"/>
            <a:r>
              <a:rPr lang="en-US" sz="4400" b="1" dirty="0"/>
              <a:t>Minimize Language Errors, Junk Words, &amp; Vocalized Pauses </a:t>
            </a:r>
            <a:r>
              <a:rPr lang="en-US" sz="4400" dirty="0"/>
              <a:t>If you minimize common language errors you increase persuasiveness and appear more articulate and informed. </a:t>
            </a:r>
          </a:p>
          <a:p>
            <a:pPr lvl="1"/>
            <a:r>
              <a:rPr lang="en-US" sz="4400" b="1" dirty="0"/>
              <a:t>Write Crisp and Clear Memos, Letters, &amp; Reports </a:t>
            </a:r>
            <a:r>
              <a:rPr lang="en-US" sz="4400" dirty="0"/>
              <a:t>that Include a Front-Loaded Message Business leaders characteristically write easy-to-read, well-organized messages both in e-mail and more formal reports.  A persuasive speaker or writer places key ideas at the beginning of a conversation, memo, paragraph, or sentence. </a:t>
            </a:r>
          </a:p>
          <a:p>
            <a:pPr lvl="1"/>
            <a:r>
              <a:rPr lang="en-US" sz="4400" b="1" dirty="0"/>
              <a:t>Use Business Jargon in Appropriate Doses </a:t>
            </a:r>
            <a:r>
              <a:rPr lang="en-US" sz="4400" dirty="0"/>
              <a:t>Sprinkling business talk with jargon helps establish rapport and adds to a person’s popularity</a:t>
            </a:r>
            <a:r>
              <a:rPr lang="en-AU" sz="4400" dirty="0"/>
              <a:t> </a:t>
            </a:r>
            <a:endParaRPr lang="en-US" sz="4400" dirty="0"/>
          </a:p>
          <a:p>
            <a:pPr lvl="1"/>
            <a:r>
              <a:rPr lang="en-US" sz="4400" b="1" dirty="0"/>
              <a:t>Use a Power-Oriented Linguistic Style </a:t>
            </a:r>
            <a:r>
              <a:rPr lang="en-US" sz="4400" dirty="0"/>
              <a:t>(a) downplay uncertainty, (b) use the pronoun I frequently, (c) apologize infrequently, (d) know exactly what you want, and (e) frame your comments in a way that increases your listener’s receptivity.</a:t>
            </a:r>
            <a:endParaRPr lang="en-AU" sz="4400" dirty="0"/>
          </a:p>
          <a:p>
            <a:pPr lvl="1"/>
            <a:endParaRPr lang="en-US" dirty="0"/>
          </a:p>
          <a:p>
            <a:pPr lvl="1"/>
            <a:endParaRPr lang="en-US" dirty="0"/>
          </a:p>
        </p:txBody>
      </p:sp>
      <p:sp>
        <p:nvSpPr>
          <p:cNvPr id="7" name="Title 1">
            <a:extLst>
              <a:ext uri="{FF2B5EF4-FFF2-40B4-BE49-F238E27FC236}">
                <a16:creationId xmlns:a16="http://schemas.microsoft.com/office/drawing/2014/main" id="{80B154ED-79F7-EA45-A0CF-DF0F196A3661}"/>
              </a:ext>
            </a:extLst>
          </p:cNvPr>
          <p:cNvSpPr>
            <a:spLocks noGrp="1"/>
          </p:cNvSpPr>
          <p:nvPr>
            <p:ph type="title"/>
          </p:nvPr>
        </p:nvSpPr>
        <p:spPr>
          <a:xfrm>
            <a:off x="457200" y="246888"/>
            <a:ext cx="6696583" cy="966788"/>
          </a:xfrm>
        </p:spPr>
        <p:txBody>
          <a:bodyPr>
            <a:normAutofit fontScale="90000"/>
          </a:bodyPr>
          <a:lstStyle/>
          <a:p>
            <a:r>
              <a:rPr lang="en-US" b="1" dirty="0">
                <a:solidFill>
                  <a:schemeClr val="accent1"/>
                </a:solidFill>
              </a:rPr>
              <a:t>Inspirational and Powerful Communication (cont.)</a:t>
            </a:r>
          </a:p>
        </p:txBody>
      </p:sp>
    </p:spTree>
    <p:extLst>
      <p:ext uri="{BB962C8B-B14F-4D97-AF65-F5344CB8AC3E}">
        <p14:creationId xmlns:p14="http://schemas.microsoft.com/office/powerpoint/2010/main" val="267735737"/>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0746"/>
            <a:ext cx="8229600" cy="5294374"/>
          </a:xfrm>
        </p:spPr>
        <p:txBody>
          <a:bodyPr>
            <a:normAutofit fontScale="85000" lnSpcReduction="20000"/>
          </a:bodyPr>
          <a:lstStyle/>
          <a:p>
            <a:pPr marL="0" indent="0">
              <a:buNone/>
            </a:pPr>
            <a:r>
              <a:rPr lang="en-US" sz="3400" b="1" dirty="0">
                <a:solidFill>
                  <a:schemeClr val="accent5">
                    <a:lumMod val="60000"/>
                    <a:lumOff val="40000"/>
                  </a:schemeClr>
                </a:solidFill>
              </a:rPr>
              <a:t>Six Basic Principles of Persuasion</a:t>
            </a:r>
          </a:p>
          <a:p>
            <a:pPr lvl="1"/>
            <a:r>
              <a:rPr lang="en-US" sz="2700" b="1" i="1" dirty="0"/>
              <a:t>Liking</a:t>
            </a:r>
            <a:r>
              <a:rPr lang="en-US" sz="2700" b="1" dirty="0"/>
              <a:t>: </a:t>
            </a:r>
            <a:r>
              <a:rPr lang="en-US" sz="2700" dirty="0"/>
              <a:t>People like those who like them –a leader has a better chance of persuading and influencing group members who like them</a:t>
            </a:r>
          </a:p>
          <a:p>
            <a:pPr lvl="1"/>
            <a:r>
              <a:rPr lang="en-US" sz="2700" b="1" i="1" dirty="0"/>
              <a:t>Reciprocity</a:t>
            </a:r>
            <a:r>
              <a:rPr lang="en-US" sz="2700" b="1" dirty="0"/>
              <a:t>:</a:t>
            </a:r>
            <a:r>
              <a:rPr lang="en-US" sz="2700" dirty="0"/>
              <a:t> People repay in kind the leader should be a model of desired behavior.</a:t>
            </a:r>
            <a:r>
              <a:rPr lang="en-AU" sz="2700" dirty="0"/>
              <a:t> Managers can often influence group members to behave in a particular way by displaying that behaviour first</a:t>
            </a:r>
            <a:endParaRPr lang="en-US" sz="2700" dirty="0"/>
          </a:p>
          <a:p>
            <a:pPr lvl="1"/>
            <a:r>
              <a:rPr lang="en-US" sz="2700" b="1" i="1" dirty="0"/>
              <a:t>Social Proof</a:t>
            </a:r>
            <a:r>
              <a:rPr lang="en-US" sz="2700" b="1" dirty="0"/>
              <a:t>: </a:t>
            </a:r>
            <a:r>
              <a:rPr lang="en-US" sz="2700" dirty="0"/>
              <a:t>People follow the lead of similar others – as a leader – persuade a key individual and others will follow</a:t>
            </a:r>
          </a:p>
          <a:p>
            <a:pPr lvl="1"/>
            <a:r>
              <a:rPr lang="en-US" sz="2700" b="1" i="1" dirty="0"/>
              <a:t>Consistency</a:t>
            </a:r>
            <a:r>
              <a:rPr lang="en-US" sz="2700" b="1" dirty="0"/>
              <a:t>:</a:t>
            </a:r>
            <a:r>
              <a:rPr lang="en-US" sz="2700" dirty="0"/>
              <a:t> People align with their clear commitments as a leader persuade people to commit in writing to what you want them to do – they will consistently follow</a:t>
            </a:r>
          </a:p>
          <a:p>
            <a:pPr lvl="1"/>
            <a:r>
              <a:rPr lang="en-US" sz="2700" b="1" i="1" dirty="0"/>
              <a:t>Authority</a:t>
            </a:r>
            <a:r>
              <a:rPr lang="en-US" sz="2700" b="1" dirty="0"/>
              <a:t>:</a:t>
            </a:r>
            <a:r>
              <a:rPr lang="en-US" sz="2700" dirty="0"/>
              <a:t> People defer to experts make constituents aware of your expertise.</a:t>
            </a:r>
            <a:r>
              <a:rPr lang="en-AU" sz="2700" dirty="0"/>
              <a:t> </a:t>
            </a:r>
            <a:endParaRPr lang="en-US" sz="2700" dirty="0"/>
          </a:p>
          <a:p>
            <a:pPr lvl="1"/>
            <a:r>
              <a:rPr lang="en-US" sz="2700" b="1" i="1" dirty="0"/>
              <a:t>Scarcity</a:t>
            </a:r>
            <a:r>
              <a:rPr lang="en-US" sz="2700" b="1" dirty="0"/>
              <a:t>:</a:t>
            </a:r>
            <a:r>
              <a:rPr lang="en-US" sz="2700" dirty="0"/>
              <a:t> People want more of what they can have less of people are more likely to act if they believe that the resource at issue is shrinking rapidly.</a:t>
            </a:r>
            <a:endParaRPr lang="en-US" dirty="0"/>
          </a:p>
          <a:p>
            <a:pPr lvl="1"/>
            <a:endParaRPr lang="en-US" dirty="0"/>
          </a:p>
          <a:p>
            <a:pPr lvl="1"/>
            <a:endParaRPr lang="en-US" dirty="0"/>
          </a:p>
        </p:txBody>
      </p:sp>
      <p:sp>
        <p:nvSpPr>
          <p:cNvPr id="7" name="Title 1">
            <a:extLst>
              <a:ext uri="{FF2B5EF4-FFF2-40B4-BE49-F238E27FC236}">
                <a16:creationId xmlns:a16="http://schemas.microsoft.com/office/drawing/2014/main" id="{36BA9685-B7BF-DF49-875A-55BDAF6F4238}"/>
              </a:ext>
            </a:extLst>
          </p:cNvPr>
          <p:cNvSpPr>
            <a:spLocks noGrp="1"/>
          </p:cNvSpPr>
          <p:nvPr>
            <p:ph type="title"/>
          </p:nvPr>
        </p:nvSpPr>
        <p:spPr>
          <a:xfrm>
            <a:off x="457200" y="246888"/>
            <a:ext cx="6696583" cy="966788"/>
          </a:xfrm>
        </p:spPr>
        <p:txBody>
          <a:bodyPr>
            <a:normAutofit fontScale="90000"/>
          </a:bodyPr>
          <a:lstStyle/>
          <a:p>
            <a:r>
              <a:rPr lang="en-US" b="1" dirty="0">
                <a:solidFill>
                  <a:schemeClr val="accent1"/>
                </a:solidFill>
              </a:rPr>
              <a:t>Inspirational and Powerful Communication</a:t>
            </a:r>
          </a:p>
        </p:txBody>
      </p:sp>
    </p:spTree>
    <p:extLst>
      <p:ext uri="{BB962C8B-B14F-4D97-AF65-F5344CB8AC3E}">
        <p14:creationId xmlns:p14="http://schemas.microsoft.com/office/powerpoint/2010/main" val="2336177284"/>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15428"/>
            <a:ext cx="7620000" cy="4652211"/>
          </a:xfrm>
        </p:spPr>
        <p:txBody>
          <a:bodyPr>
            <a:normAutofit/>
          </a:bodyPr>
          <a:lstStyle/>
          <a:p>
            <a:pPr marL="0" indent="0">
              <a:buNone/>
            </a:pPr>
            <a:r>
              <a:rPr lang="en-US" sz="2800" b="1" i="1" dirty="0">
                <a:solidFill>
                  <a:schemeClr val="accent5">
                    <a:lumMod val="60000"/>
                    <a:lumOff val="40000"/>
                  </a:schemeClr>
                </a:solidFill>
              </a:rPr>
              <a:t>Nonverbal Communication</a:t>
            </a:r>
            <a:endParaRPr lang="en-US" i="1" dirty="0">
              <a:solidFill>
                <a:schemeClr val="accent5">
                  <a:lumMod val="60000"/>
                  <a:lumOff val="40000"/>
                </a:schemeClr>
              </a:solidFill>
            </a:endParaRPr>
          </a:p>
          <a:p>
            <a:pPr lvl="1"/>
            <a:r>
              <a:rPr lang="en-US" sz="2400" dirty="0"/>
              <a:t>Use Perfect Posture</a:t>
            </a:r>
          </a:p>
          <a:p>
            <a:pPr lvl="1"/>
            <a:r>
              <a:rPr lang="en-US" sz="2400" dirty="0"/>
              <a:t>Use Positive Head and Hand Gestures</a:t>
            </a:r>
          </a:p>
          <a:p>
            <a:pPr lvl="1"/>
            <a:r>
              <a:rPr lang="en-US" sz="2400" dirty="0"/>
              <a:t>If Standing, Stand Up Straight with Feet Outward</a:t>
            </a:r>
          </a:p>
          <a:p>
            <a:pPr lvl="1"/>
            <a:r>
              <a:rPr lang="en-US" sz="2400" dirty="0"/>
              <a:t>Speak at a Moderate Pace with Confident Voice</a:t>
            </a:r>
          </a:p>
          <a:p>
            <a:pPr lvl="1"/>
            <a:r>
              <a:rPr lang="en-US" sz="2400" dirty="0"/>
              <a:t>Smile Frequently and Naturally</a:t>
            </a:r>
          </a:p>
          <a:p>
            <a:pPr lvl="1"/>
            <a:r>
              <a:rPr lang="en-US" sz="2400" dirty="0"/>
              <a:t>Maintain Eye Contact</a:t>
            </a:r>
          </a:p>
          <a:p>
            <a:pPr lvl="1"/>
            <a:r>
              <a:rPr lang="en-US" sz="2400" dirty="0"/>
              <a:t>Gesture in a Natural, Friendly Way</a:t>
            </a:r>
          </a:p>
          <a:p>
            <a:pPr lvl="1"/>
            <a:r>
              <a:rPr lang="en-US" sz="2400" dirty="0"/>
              <a:t>Have a Big Desk or Chair – Take up Space</a:t>
            </a:r>
          </a:p>
        </p:txBody>
      </p:sp>
      <p:sp>
        <p:nvSpPr>
          <p:cNvPr id="7" name="Title 1">
            <a:extLst>
              <a:ext uri="{FF2B5EF4-FFF2-40B4-BE49-F238E27FC236}">
                <a16:creationId xmlns:a16="http://schemas.microsoft.com/office/drawing/2014/main" id="{56E4E564-9C1D-C54E-B14E-48E87F883BA6}"/>
              </a:ext>
            </a:extLst>
          </p:cNvPr>
          <p:cNvSpPr>
            <a:spLocks noGrp="1"/>
          </p:cNvSpPr>
          <p:nvPr>
            <p:ph type="title"/>
          </p:nvPr>
        </p:nvSpPr>
        <p:spPr>
          <a:xfrm>
            <a:off x="457200" y="201168"/>
            <a:ext cx="6696583" cy="1314260"/>
          </a:xfrm>
        </p:spPr>
        <p:txBody>
          <a:bodyPr>
            <a:normAutofit/>
          </a:bodyPr>
          <a:lstStyle/>
          <a:p>
            <a:r>
              <a:rPr lang="en-US" b="1" dirty="0">
                <a:solidFill>
                  <a:schemeClr val="accent1"/>
                </a:solidFill>
              </a:rPr>
              <a:t>Inspirational and Powerful Communication</a:t>
            </a:r>
          </a:p>
        </p:txBody>
      </p:sp>
      <p:pic>
        <p:nvPicPr>
          <p:cNvPr id="8" name="Picture 7">
            <a:extLst>
              <a:ext uri="{FF2B5EF4-FFF2-40B4-BE49-F238E27FC236}">
                <a16:creationId xmlns:a16="http://schemas.microsoft.com/office/drawing/2014/main" id="{6B4D4836-6038-344E-BC84-D0277DA93FA2}"/>
              </a:ext>
            </a:extLst>
          </p:cNvPr>
          <p:cNvPicPr>
            <a:picLocks noChangeAspect="1"/>
          </p:cNvPicPr>
          <p:nvPr/>
        </p:nvPicPr>
        <p:blipFill>
          <a:blip r:embed="rId2"/>
          <a:stretch>
            <a:fillRect/>
          </a:stretch>
        </p:blipFill>
        <p:spPr>
          <a:xfrm>
            <a:off x="6693408" y="5111496"/>
            <a:ext cx="2123694" cy="14157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6115586"/>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362"/>
            <a:ext cx="7205472" cy="966788"/>
          </a:xfrm>
        </p:spPr>
        <p:txBody>
          <a:bodyPr>
            <a:normAutofit fontScale="90000"/>
          </a:bodyPr>
          <a:lstStyle/>
          <a:p>
            <a:r>
              <a:rPr lang="en-US" sz="4400" b="1" dirty="0">
                <a:solidFill>
                  <a:schemeClr val="accent1"/>
                </a:solidFill>
              </a:rPr>
              <a:t>Listening as a Leadership Skill</a:t>
            </a:r>
          </a:p>
        </p:txBody>
      </p:sp>
      <p:sp>
        <p:nvSpPr>
          <p:cNvPr id="3" name="Content Placeholder 2"/>
          <p:cNvSpPr>
            <a:spLocks noGrp="1"/>
          </p:cNvSpPr>
          <p:nvPr>
            <p:ph idx="1"/>
          </p:nvPr>
        </p:nvSpPr>
        <p:spPr>
          <a:xfrm>
            <a:off x="457200" y="1463039"/>
            <a:ext cx="8229600" cy="4794885"/>
          </a:xfrm>
        </p:spPr>
        <p:txBody>
          <a:bodyPr>
            <a:noAutofit/>
          </a:bodyPr>
          <a:lstStyle/>
          <a:p>
            <a:pPr marL="7938" indent="0">
              <a:buNone/>
            </a:pPr>
            <a:r>
              <a:rPr lang="en-US" sz="2400" i="1" dirty="0">
                <a:solidFill>
                  <a:srgbClr val="C00000"/>
                </a:solidFill>
              </a:rPr>
              <a:t>Listening is a fundamental management and leadership skill. For encouraging subordinates, establishing good exchanges, and identifying problems. </a:t>
            </a:r>
          </a:p>
          <a:p>
            <a:pPr marL="0" indent="0">
              <a:buNone/>
            </a:pPr>
            <a:endParaRPr lang="en-US" sz="2000" b="1" dirty="0"/>
          </a:p>
          <a:p>
            <a:pPr marL="0" indent="0">
              <a:buNone/>
            </a:pPr>
            <a:r>
              <a:rPr lang="en-US" sz="2400" b="1" dirty="0">
                <a:solidFill>
                  <a:schemeClr val="accent5">
                    <a:lumMod val="60000"/>
                    <a:lumOff val="40000"/>
                  </a:schemeClr>
                </a:solidFill>
              </a:rPr>
              <a:t>Strategies Towards Enhancing Your Listening Skills:</a:t>
            </a:r>
            <a:endParaRPr lang="en-US" sz="2400" dirty="0">
              <a:solidFill>
                <a:schemeClr val="accent5">
                  <a:lumMod val="60000"/>
                  <a:lumOff val="40000"/>
                </a:schemeClr>
              </a:solidFill>
            </a:endParaRPr>
          </a:p>
          <a:p>
            <a:pPr lvl="1"/>
            <a:r>
              <a:rPr lang="en-US" sz="2000" dirty="0"/>
              <a:t>Show Respect A foundation tactic for a leader to become an effective leader is to show respect for others. Showing respect leads to careful listening.	</a:t>
            </a:r>
            <a:r>
              <a:rPr lang="en-AU" sz="2000" dirty="0"/>
              <a:t> </a:t>
            </a:r>
            <a:endParaRPr lang="en-US" sz="2000" dirty="0"/>
          </a:p>
          <a:p>
            <a:pPr lvl="1"/>
            <a:r>
              <a:rPr lang="en-US" sz="2000" dirty="0"/>
              <a:t>Making the Rounds</a:t>
            </a:r>
          </a:p>
          <a:p>
            <a:pPr lvl="2">
              <a:buFont typeface="Courier New" panose="02070309020205020404" pitchFamily="49" charset="0"/>
              <a:buChar char="o"/>
            </a:pPr>
            <a:r>
              <a:rPr lang="en-US" sz="2000" dirty="0"/>
              <a:t>Getting out of your office to have conversations with group members, employees, etc.</a:t>
            </a:r>
          </a:p>
          <a:p>
            <a:pPr lvl="2">
              <a:buFont typeface="Courier New" panose="02070309020205020404" pitchFamily="49" charset="0"/>
              <a:buChar char="o"/>
            </a:pPr>
            <a:r>
              <a:rPr lang="en-US" sz="2000" dirty="0"/>
              <a:t>Also referred to as “Management by Walking Around”</a:t>
            </a:r>
          </a:p>
          <a:p>
            <a:pPr lvl="2">
              <a:buFont typeface="Courier New" panose="02070309020205020404" pitchFamily="49" charset="0"/>
              <a:buChar char="o"/>
            </a:pPr>
            <a:r>
              <a:rPr lang="en-US" sz="2000" dirty="0"/>
              <a:t>Allows the leader to stay alert to potential problems.</a:t>
            </a:r>
          </a:p>
          <a:p>
            <a:pPr marL="114300" indent="0">
              <a:buNone/>
            </a:pPr>
            <a:endParaRPr lang="en-US" sz="2800" dirty="0"/>
          </a:p>
          <a:p>
            <a:endParaRPr lang="en-US" sz="2400" dirty="0"/>
          </a:p>
          <a:p>
            <a:endParaRPr lang="en-US" sz="2400" dirty="0"/>
          </a:p>
        </p:txBody>
      </p:sp>
    </p:spTree>
    <p:extLst>
      <p:ext uri="{BB962C8B-B14F-4D97-AF65-F5344CB8AC3E}">
        <p14:creationId xmlns:p14="http://schemas.microsoft.com/office/powerpoint/2010/main" val="1109428186"/>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04" y="384810"/>
            <a:ext cx="6665976" cy="966788"/>
          </a:xfrm>
        </p:spPr>
        <p:txBody>
          <a:bodyPr>
            <a:normAutofit fontScale="90000"/>
          </a:bodyPr>
          <a:lstStyle/>
          <a:p>
            <a:r>
              <a:rPr lang="en-US" sz="4000" b="1" dirty="0">
                <a:solidFill>
                  <a:schemeClr val="accent1"/>
                </a:solidFill>
              </a:rPr>
              <a:t>The Leader’s Role in Resolving Conflict	</a:t>
            </a:r>
          </a:p>
        </p:txBody>
      </p:sp>
      <p:sp>
        <p:nvSpPr>
          <p:cNvPr id="3" name="Content Placeholder 2"/>
          <p:cNvSpPr>
            <a:spLocks noGrp="1"/>
          </p:cNvSpPr>
          <p:nvPr>
            <p:ph idx="1"/>
          </p:nvPr>
        </p:nvSpPr>
        <p:spPr>
          <a:xfrm>
            <a:off x="603504" y="1600199"/>
            <a:ext cx="7946136" cy="4961021"/>
          </a:xfrm>
        </p:spPr>
        <p:txBody>
          <a:bodyPr>
            <a:noAutofit/>
          </a:bodyPr>
          <a:lstStyle/>
          <a:p>
            <a:pPr marL="0" indent="0">
              <a:buNone/>
            </a:pPr>
            <a:r>
              <a:rPr lang="en-US" sz="2400" b="1" i="1" dirty="0">
                <a:solidFill>
                  <a:schemeClr val="accent5">
                    <a:lumMod val="60000"/>
                    <a:lumOff val="40000"/>
                  </a:schemeClr>
                </a:solidFill>
              </a:rPr>
              <a:t>Leaders and managers spend about 20 percent of their time resolving conflicts and negotiating.</a:t>
            </a:r>
          </a:p>
          <a:p>
            <a:r>
              <a:rPr lang="en-US" sz="2400" dirty="0"/>
              <a:t>A leader’s personality influences how much conflict he or she has to resolve. An accepting, warm, and understanding leader will have much less conflict to resolve than a rejecting, cold, and non-compassionate leader. </a:t>
            </a:r>
          </a:p>
          <a:p>
            <a:r>
              <a:rPr lang="en-US" sz="2400" dirty="0"/>
              <a:t>What, according to the text are the 5 Conflict Management Styles?</a:t>
            </a:r>
          </a:p>
          <a:p>
            <a:r>
              <a:rPr lang="en-US" sz="2400" dirty="0"/>
              <a:t>What, according to the text, is the key to resolving conflict?</a:t>
            </a:r>
          </a:p>
          <a:p>
            <a:pPr lvl="1"/>
            <a:endParaRPr lang="en-US" sz="2400" dirty="0"/>
          </a:p>
        </p:txBody>
      </p:sp>
    </p:spTree>
    <p:extLst>
      <p:ext uri="{BB962C8B-B14F-4D97-AF65-F5344CB8AC3E}">
        <p14:creationId xmlns:p14="http://schemas.microsoft.com/office/powerpoint/2010/main" val="569790090"/>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504" y="1600199"/>
            <a:ext cx="7872984" cy="4961021"/>
          </a:xfrm>
        </p:spPr>
        <p:txBody>
          <a:bodyPr>
            <a:noAutofit/>
          </a:bodyPr>
          <a:lstStyle/>
          <a:p>
            <a:pPr marL="0" indent="0">
              <a:buNone/>
            </a:pPr>
            <a:r>
              <a:rPr lang="en-US" sz="2800" b="1" i="1" dirty="0">
                <a:solidFill>
                  <a:schemeClr val="accent5">
                    <a:lumMod val="60000"/>
                    <a:lumOff val="40000"/>
                  </a:schemeClr>
                </a:solidFill>
              </a:rPr>
              <a:t>Conflict Management Styles</a:t>
            </a:r>
          </a:p>
          <a:p>
            <a:pPr lvl="1"/>
            <a:r>
              <a:rPr lang="en-US" sz="1900" b="1" dirty="0"/>
              <a:t>Competitive Style </a:t>
            </a:r>
            <a:r>
              <a:rPr lang="en-US" sz="1900" dirty="0"/>
              <a:t>– Desire to achieve one’s own goals at the expense of the other party, or to dominate. </a:t>
            </a:r>
            <a:r>
              <a:rPr lang="en-US" sz="1900" b="1" dirty="0"/>
              <a:t>(win-lose)</a:t>
            </a:r>
          </a:p>
          <a:p>
            <a:pPr lvl="1"/>
            <a:r>
              <a:rPr lang="en-US" sz="1900" b="1" dirty="0"/>
              <a:t>Accommodative Style </a:t>
            </a:r>
            <a:r>
              <a:rPr lang="en-US" sz="1900" dirty="0"/>
              <a:t>– Favors appeasement, or satisfying the other’s concerns without taking care of one’s own.</a:t>
            </a:r>
          </a:p>
          <a:p>
            <a:pPr lvl="1"/>
            <a:r>
              <a:rPr lang="en-US" sz="1900" b="1" dirty="0"/>
              <a:t>Sharing Style </a:t>
            </a:r>
            <a:r>
              <a:rPr lang="en-US" sz="1900" dirty="0"/>
              <a:t>– Prefers moderate but incomplete satisfaction for both parties, resulting in a compromise.</a:t>
            </a:r>
          </a:p>
          <a:p>
            <a:pPr lvl="1"/>
            <a:r>
              <a:rPr lang="en-US" sz="1900" b="1" dirty="0"/>
              <a:t>Collaborative Style </a:t>
            </a:r>
            <a:r>
              <a:rPr lang="en-US" sz="1900" dirty="0"/>
              <a:t>– reflects a desire to fully satisfy the desires of both parties. It is based on an underlying philosophy of </a:t>
            </a:r>
            <a:r>
              <a:rPr lang="en-US" sz="1900" b="1" dirty="0"/>
              <a:t>win-win approach to conflict resolution</a:t>
            </a:r>
            <a:r>
              <a:rPr lang="en-US" sz="1900" dirty="0"/>
              <a:t>, the belief that after conflict has been resolved, both sides should gain something of value. When collaborative approaches to resolving conflict are used, the relationships among the parties are improved. </a:t>
            </a:r>
          </a:p>
          <a:p>
            <a:pPr lvl="1"/>
            <a:r>
              <a:rPr lang="en-US" sz="1900" b="1" dirty="0"/>
              <a:t>Avoidant Style </a:t>
            </a:r>
            <a:r>
              <a:rPr lang="en-US" sz="1900" dirty="0"/>
              <a:t>– combines lack of cooperation and unassertiveness He or she is indifferent to the concerns of either party.</a:t>
            </a:r>
            <a:endParaRPr lang="en-AU" sz="1900" dirty="0"/>
          </a:p>
        </p:txBody>
      </p:sp>
      <p:sp>
        <p:nvSpPr>
          <p:cNvPr id="7" name="Title 1">
            <a:extLst>
              <a:ext uri="{FF2B5EF4-FFF2-40B4-BE49-F238E27FC236}">
                <a16:creationId xmlns:a16="http://schemas.microsoft.com/office/drawing/2014/main" id="{AC1A44DE-01A6-F346-848B-8D481F583294}"/>
              </a:ext>
            </a:extLst>
          </p:cNvPr>
          <p:cNvSpPr>
            <a:spLocks noGrp="1"/>
          </p:cNvSpPr>
          <p:nvPr>
            <p:ph type="title"/>
          </p:nvPr>
        </p:nvSpPr>
        <p:spPr>
          <a:xfrm>
            <a:off x="603504" y="384810"/>
            <a:ext cx="6665976" cy="966788"/>
          </a:xfrm>
        </p:spPr>
        <p:txBody>
          <a:bodyPr>
            <a:normAutofit fontScale="90000"/>
          </a:bodyPr>
          <a:lstStyle/>
          <a:p>
            <a:r>
              <a:rPr lang="en-US" sz="4000" b="1" dirty="0">
                <a:solidFill>
                  <a:schemeClr val="accent1"/>
                </a:solidFill>
              </a:rPr>
              <a:t>The Leader’s Role in Resolving Conflict	</a:t>
            </a:r>
          </a:p>
        </p:txBody>
      </p:sp>
    </p:spTree>
    <p:extLst>
      <p:ext uri="{BB962C8B-B14F-4D97-AF65-F5344CB8AC3E}">
        <p14:creationId xmlns:p14="http://schemas.microsoft.com/office/powerpoint/2010/main" val="2329055931"/>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A05283-817A-6343-923F-C2EA96E07A58}"/>
              </a:ext>
            </a:extLst>
          </p:cNvPr>
          <p:cNvSpPr>
            <a:spLocks noGrp="1"/>
          </p:cNvSpPr>
          <p:nvPr>
            <p:ph type="title"/>
          </p:nvPr>
        </p:nvSpPr>
        <p:spPr>
          <a:xfrm>
            <a:off x="628649" y="581276"/>
            <a:ext cx="6943725" cy="606424"/>
          </a:xfrm>
        </p:spPr>
        <p:txBody>
          <a:bodyPr>
            <a:noAutofit/>
          </a:bodyPr>
          <a:lstStyle/>
          <a:p>
            <a:r>
              <a:rPr lang="en-AU" sz="4400" b="1" dirty="0">
                <a:solidFill>
                  <a:schemeClr val="accent5"/>
                </a:solidFill>
              </a:rPr>
              <a:t>Outline for today</a:t>
            </a:r>
          </a:p>
        </p:txBody>
      </p:sp>
      <p:sp>
        <p:nvSpPr>
          <p:cNvPr id="7" name="Content Placeholder 6">
            <a:extLst>
              <a:ext uri="{FF2B5EF4-FFF2-40B4-BE49-F238E27FC236}">
                <a16:creationId xmlns:a16="http://schemas.microsoft.com/office/drawing/2014/main" id="{351D4703-FC08-3B47-94FC-9EFAA7D37FBD}"/>
              </a:ext>
            </a:extLst>
          </p:cNvPr>
          <p:cNvSpPr>
            <a:spLocks noGrp="1"/>
          </p:cNvSpPr>
          <p:nvPr>
            <p:ph sz="quarter" idx="12"/>
          </p:nvPr>
        </p:nvSpPr>
        <p:spPr>
          <a:xfrm>
            <a:off x="628649" y="1387863"/>
            <a:ext cx="7745329" cy="4465972"/>
          </a:xfrm>
        </p:spPr>
        <p:txBody>
          <a:bodyPr>
            <a:noAutofit/>
          </a:bodyPr>
          <a:lstStyle/>
          <a:p>
            <a:r>
              <a:rPr lang="en-AU" sz="3200" dirty="0"/>
              <a:t>How does the communication process work?</a:t>
            </a:r>
          </a:p>
          <a:p>
            <a:r>
              <a:rPr lang="en-AU" sz="3200" dirty="0"/>
              <a:t>What is the communication process?</a:t>
            </a:r>
          </a:p>
          <a:p>
            <a:r>
              <a:rPr lang="en-AU" sz="3200" dirty="0"/>
              <a:t>Communication and Leaders</a:t>
            </a:r>
          </a:p>
          <a:p>
            <a:r>
              <a:rPr lang="en-AU" sz="3200" dirty="0"/>
              <a:t>Consequences of poor communication</a:t>
            </a:r>
          </a:p>
          <a:p>
            <a:r>
              <a:rPr lang="en-AU" sz="3200" dirty="0"/>
              <a:t>Inspirational and powerful communication</a:t>
            </a:r>
          </a:p>
          <a:p>
            <a:r>
              <a:rPr lang="en-AU" sz="3200" dirty="0"/>
              <a:t>Listening as a leadership skill</a:t>
            </a:r>
          </a:p>
          <a:p>
            <a:r>
              <a:rPr lang="en-AU" sz="3200" dirty="0"/>
              <a:t>The leader’s role in resolving conflict</a:t>
            </a:r>
          </a:p>
          <a:p>
            <a:endParaRPr lang="en-AU" sz="2800" dirty="0"/>
          </a:p>
          <a:p>
            <a:endParaRPr lang="en-AU" sz="3300" dirty="0"/>
          </a:p>
        </p:txBody>
      </p:sp>
    </p:spTree>
    <p:custDataLst>
      <p:tags r:id="rId1"/>
    </p:custDataLst>
    <p:extLst>
      <p:ext uri="{BB962C8B-B14F-4D97-AF65-F5344CB8AC3E}">
        <p14:creationId xmlns:p14="http://schemas.microsoft.com/office/powerpoint/2010/main" val="1140869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504" y="1289303"/>
            <a:ext cx="7891272" cy="4961021"/>
          </a:xfrm>
        </p:spPr>
        <p:txBody>
          <a:bodyPr>
            <a:noAutofit/>
          </a:bodyPr>
          <a:lstStyle/>
          <a:p>
            <a:pPr marL="0" indent="0">
              <a:buNone/>
            </a:pPr>
            <a:r>
              <a:rPr lang="en-US" sz="2400" i="1" dirty="0">
                <a:solidFill>
                  <a:srgbClr val="C00000"/>
                </a:solidFill>
              </a:rPr>
              <a:t>People engaged in conflict resolution typically combine several of the five resolution styles to accomplish their purpose</a:t>
            </a:r>
            <a:r>
              <a:rPr lang="en-US" sz="2400" dirty="0"/>
              <a:t>. </a:t>
            </a:r>
          </a:p>
          <a:p>
            <a:pPr lvl="1"/>
            <a:r>
              <a:rPr lang="en-US" sz="2100" dirty="0"/>
              <a:t>For example, a generally effective approach to resolving conflict is to be competitive with regard to a cost that is important for oneself but unimportant to the opponent. At the same time, the person uses accommodation for a cost that is unimportant to oneself but important to the opponent. </a:t>
            </a:r>
          </a:p>
          <a:p>
            <a:pPr lvl="1"/>
            <a:r>
              <a:rPr lang="en-US" sz="2100" dirty="0"/>
              <a:t>The most useful approach to resolving conflict between two people is to get the parties involved to engage in confrontation and problem solving. The manager sits down with the two sides, and encourages them to talk to each other about the problem, not talk directly to him or her. </a:t>
            </a:r>
            <a:endParaRPr lang="en-AU" sz="2100" dirty="0"/>
          </a:p>
          <a:p>
            <a:pPr lvl="1"/>
            <a:endParaRPr lang="en-US" sz="2200" dirty="0"/>
          </a:p>
          <a:p>
            <a:pPr lvl="1"/>
            <a:endParaRPr lang="en-US" sz="2400" dirty="0"/>
          </a:p>
        </p:txBody>
      </p:sp>
      <p:sp>
        <p:nvSpPr>
          <p:cNvPr id="7" name="Title 1">
            <a:extLst>
              <a:ext uri="{FF2B5EF4-FFF2-40B4-BE49-F238E27FC236}">
                <a16:creationId xmlns:a16="http://schemas.microsoft.com/office/drawing/2014/main" id="{110BA596-DF87-254A-A4FB-CEA65ABF3DC0}"/>
              </a:ext>
            </a:extLst>
          </p:cNvPr>
          <p:cNvSpPr>
            <a:spLocks noGrp="1"/>
          </p:cNvSpPr>
          <p:nvPr>
            <p:ph type="title"/>
          </p:nvPr>
        </p:nvSpPr>
        <p:spPr>
          <a:xfrm>
            <a:off x="603504" y="202347"/>
            <a:ext cx="6665976" cy="966788"/>
          </a:xfrm>
        </p:spPr>
        <p:txBody>
          <a:bodyPr>
            <a:normAutofit fontScale="90000"/>
          </a:bodyPr>
          <a:lstStyle/>
          <a:p>
            <a:r>
              <a:rPr lang="en-US" sz="4000" b="1" dirty="0">
                <a:solidFill>
                  <a:schemeClr val="accent1"/>
                </a:solidFill>
              </a:rPr>
              <a:t>The Leader’s Role in Resolving Conflict	</a:t>
            </a:r>
          </a:p>
        </p:txBody>
      </p:sp>
      <p:pic>
        <p:nvPicPr>
          <p:cNvPr id="8" name="Picture 7">
            <a:extLst>
              <a:ext uri="{FF2B5EF4-FFF2-40B4-BE49-F238E27FC236}">
                <a16:creationId xmlns:a16="http://schemas.microsoft.com/office/drawing/2014/main" id="{458B6B7C-9CEC-9B4F-B4AA-90D7B91B9065}"/>
              </a:ext>
            </a:extLst>
          </p:cNvPr>
          <p:cNvPicPr>
            <a:picLocks noChangeAspect="1"/>
          </p:cNvPicPr>
          <p:nvPr/>
        </p:nvPicPr>
        <p:blipFill rotWithShape="1">
          <a:blip r:embed="rId2"/>
          <a:srcRect l="6800" r="6912"/>
          <a:stretch/>
        </p:blipFill>
        <p:spPr>
          <a:xfrm>
            <a:off x="7141464" y="5517124"/>
            <a:ext cx="1746504" cy="11385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8517595"/>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504" y="1544955"/>
            <a:ext cx="8065008" cy="5124450"/>
          </a:xfrm>
        </p:spPr>
        <p:txBody>
          <a:bodyPr>
            <a:noAutofit/>
          </a:bodyPr>
          <a:lstStyle/>
          <a:p>
            <a:pPr marL="0" indent="0">
              <a:buNone/>
            </a:pPr>
            <a:r>
              <a:rPr lang="en-US" sz="2400" i="1" dirty="0">
                <a:solidFill>
                  <a:srgbClr val="C00000"/>
                </a:solidFill>
              </a:rPr>
              <a:t>Negotiating and bargaining is a basic leadership role. The approaches to negotiation here emphasize a strategy of integration or collaboration, with a philosophy of win-win.</a:t>
            </a:r>
            <a:endParaRPr lang="en-AU" sz="2400" i="1" dirty="0">
              <a:solidFill>
                <a:srgbClr val="C00000"/>
              </a:solidFill>
            </a:endParaRPr>
          </a:p>
          <a:p>
            <a:pPr lvl="1"/>
            <a:r>
              <a:rPr lang="en-US" sz="2400" b="1" dirty="0"/>
              <a:t>Listen First to Investigate What the Other Side Wants</a:t>
            </a:r>
            <a:r>
              <a:rPr lang="en-US" sz="2400" dirty="0"/>
              <a:t> - Whoever talks the most during negotiation loses. Being the first to list helps establish trust. Listening also involves paying attention to what the other side is saying. </a:t>
            </a:r>
          </a:p>
          <a:p>
            <a:pPr lvl="1"/>
            <a:r>
              <a:rPr lang="en-US" sz="2400" b="1" dirty="0"/>
              <a:t>Begin with a Plausible Demand or Offer - </a:t>
            </a:r>
            <a:r>
              <a:rPr lang="en-US" sz="2400" dirty="0"/>
              <a:t>A plausible demand or offer is better than a grossly inflated one because it shows that you are bargaining in good faith. Also, if a third party has to resolve the conflict, a plausible demand or offer will receive more sympathy than an implausible one.</a:t>
            </a:r>
            <a:r>
              <a:rPr lang="en-AU" sz="2400" dirty="0"/>
              <a:t> </a:t>
            </a:r>
            <a:endParaRPr lang="en-US" sz="2400" dirty="0"/>
          </a:p>
          <a:p>
            <a:endParaRPr lang="en-US" sz="2400" dirty="0"/>
          </a:p>
          <a:p>
            <a:endParaRPr lang="en-US" sz="2800" dirty="0"/>
          </a:p>
          <a:p>
            <a:endParaRPr lang="en-US" sz="2800" dirty="0"/>
          </a:p>
        </p:txBody>
      </p:sp>
      <p:sp>
        <p:nvSpPr>
          <p:cNvPr id="7" name="Title 1">
            <a:extLst>
              <a:ext uri="{FF2B5EF4-FFF2-40B4-BE49-F238E27FC236}">
                <a16:creationId xmlns:a16="http://schemas.microsoft.com/office/drawing/2014/main" id="{A6EE7F61-413A-E144-8008-E2EECC984855}"/>
              </a:ext>
            </a:extLst>
          </p:cNvPr>
          <p:cNvSpPr>
            <a:spLocks noGrp="1"/>
          </p:cNvSpPr>
          <p:nvPr>
            <p:ph type="title"/>
          </p:nvPr>
        </p:nvSpPr>
        <p:spPr>
          <a:xfrm>
            <a:off x="603504" y="384810"/>
            <a:ext cx="6665976" cy="966788"/>
          </a:xfrm>
        </p:spPr>
        <p:txBody>
          <a:bodyPr>
            <a:normAutofit fontScale="90000"/>
          </a:bodyPr>
          <a:lstStyle/>
          <a:p>
            <a:r>
              <a:rPr lang="en-US" sz="4000" b="1" dirty="0">
                <a:solidFill>
                  <a:schemeClr val="accent1"/>
                </a:solidFill>
              </a:rPr>
              <a:t>The Leader’s Role in Resolving Conflict	</a:t>
            </a:r>
          </a:p>
        </p:txBody>
      </p:sp>
    </p:spTree>
    <p:extLst>
      <p:ext uri="{BB962C8B-B14F-4D97-AF65-F5344CB8AC3E}">
        <p14:creationId xmlns:p14="http://schemas.microsoft.com/office/powerpoint/2010/main" val="975657242"/>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504" y="1655063"/>
            <a:ext cx="7964424" cy="4602861"/>
          </a:xfrm>
        </p:spPr>
        <p:txBody>
          <a:bodyPr>
            <a:noAutofit/>
          </a:bodyPr>
          <a:lstStyle/>
          <a:p>
            <a:r>
              <a:rPr lang="en-US" sz="2000" b="1" i="1" dirty="0">
                <a:solidFill>
                  <a:srgbClr val="C00000"/>
                </a:solidFill>
              </a:rPr>
              <a:t>Focus on Interests, Not Positions </a:t>
            </a:r>
            <a:r>
              <a:rPr lang="en-US" sz="2000" dirty="0"/>
              <a:t>- Rather than clinging to specific negotia­tion points, keep your overall interests in mind and try to satisfy them. The true object of nego­tiation is to satisfy the underlying interests of both sides.</a:t>
            </a:r>
            <a:r>
              <a:rPr lang="en-AU" sz="2000" dirty="0"/>
              <a:t> </a:t>
            </a:r>
            <a:endParaRPr lang="en-US" sz="2000" dirty="0"/>
          </a:p>
          <a:p>
            <a:r>
              <a:rPr lang="en-US" sz="2000" b="1" i="1" dirty="0">
                <a:solidFill>
                  <a:srgbClr val="C00000"/>
                </a:solidFill>
              </a:rPr>
              <a:t>Be Sensitive to International Differences in Negotiating Style </a:t>
            </a:r>
            <a:r>
              <a:rPr lang="en-US" sz="2000" dirty="0"/>
              <a:t>- Americans often have a no-nonsense approach to negotiation, such as frankness and impatience. This may be interpreted as rudeness by people from non-American cultures, and it can lead to failed negotiations. </a:t>
            </a:r>
          </a:p>
          <a:p>
            <a:r>
              <a:rPr lang="en-US" sz="2000" b="1" i="1" dirty="0">
                <a:solidFill>
                  <a:srgbClr val="C00000"/>
                </a:solidFill>
              </a:rPr>
              <a:t>Allow for Face Saving </a:t>
            </a:r>
            <a:r>
              <a:rPr lang="en-US" sz="2000" dirty="0"/>
              <a:t>-</a:t>
            </a:r>
            <a:r>
              <a:rPr lang="en-US" sz="2000" b="1" i="1" dirty="0">
                <a:solidFill>
                  <a:srgbClr val="C00000"/>
                </a:solidFill>
              </a:rPr>
              <a:t> </a:t>
            </a:r>
            <a:r>
              <a:rPr lang="en-US" sz="2000" dirty="0"/>
              <a:t>While negotiating, recognize that you might want to make another deal with the other party, so conduct yourself  in a dignified manner. Do not attempt to maximize gain for yourself and minimize gain for the other side. </a:t>
            </a:r>
          </a:p>
          <a:p>
            <a:endParaRPr lang="en-US" sz="2200" dirty="0"/>
          </a:p>
          <a:p>
            <a:endParaRPr lang="en-US" sz="2800" dirty="0"/>
          </a:p>
          <a:p>
            <a:endParaRPr lang="en-US" sz="2800" dirty="0"/>
          </a:p>
        </p:txBody>
      </p:sp>
      <p:sp>
        <p:nvSpPr>
          <p:cNvPr id="7" name="Title 1">
            <a:extLst>
              <a:ext uri="{FF2B5EF4-FFF2-40B4-BE49-F238E27FC236}">
                <a16:creationId xmlns:a16="http://schemas.microsoft.com/office/drawing/2014/main" id="{60A8FB20-72FC-874C-94CF-CF7DF66BC653}"/>
              </a:ext>
            </a:extLst>
          </p:cNvPr>
          <p:cNvSpPr>
            <a:spLocks noGrp="1"/>
          </p:cNvSpPr>
          <p:nvPr>
            <p:ph type="title"/>
          </p:nvPr>
        </p:nvSpPr>
        <p:spPr>
          <a:xfrm>
            <a:off x="603504" y="384810"/>
            <a:ext cx="6665976" cy="966788"/>
          </a:xfrm>
        </p:spPr>
        <p:txBody>
          <a:bodyPr>
            <a:normAutofit fontScale="90000"/>
          </a:bodyPr>
          <a:lstStyle/>
          <a:p>
            <a:r>
              <a:rPr lang="en-US" sz="4000" b="1" dirty="0">
                <a:solidFill>
                  <a:schemeClr val="accent1"/>
                </a:solidFill>
              </a:rPr>
              <a:t>The Leader’s Role in Resolving Conflict	</a:t>
            </a:r>
          </a:p>
        </p:txBody>
      </p:sp>
    </p:spTree>
    <p:extLst>
      <p:ext uri="{BB962C8B-B14F-4D97-AF65-F5344CB8AC3E}">
        <p14:creationId xmlns:p14="http://schemas.microsoft.com/office/powerpoint/2010/main" val="2086528976"/>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9633"/>
            <a:ext cx="8235950" cy="966788"/>
          </a:xfrm>
        </p:spPr>
        <p:txBody>
          <a:bodyPr>
            <a:normAutofit/>
          </a:bodyPr>
          <a:lstStyle/>
          <a:p>
            <a:r>
              <a:rPr lang="en-GB" sz="4000" dirty="0">
                <a:solidFill>
                  <a:schemeClr val="accent5">
                    <a:lumMod val="60000"/>
                    <a:lumOff val="40000"/>
                  </a:schemeClr>
                </a:solidFill>
              </a:rPr>
              <a:t>Summary</a:t>
            </a:r>
          </a:p>
        </p:txBody>
      </p:sp>
      <p:sp>
        <p:nvSpPr>
          <p:cNvPr id="3" name="Content Placeholder 2"/>
          <p:cNvSpPr>
            <a:spLocks noGrp="1"/>
          </p:cNvSpPr>
          <p:nvPr>
            <p:ph idx="1"/>
          </p:nvPr>
        </p:nvSpPr>
        <p:spPr>
          <a:xfrm>
            <a:off x="454026" y="986421"/>
            <a:ext cx="8235949" cy="5558589"/>
          </a:xfrm>
        </p:spPr>
        <p:txBody>
          <a:bodyPr>
            <a:normAutofit fontScale="85000" lnSpcReduction="20000"/>
          </a:bodyPr>
          <a:lstStyle/>
          <a:p>
            <a:pPr marL="0" indent="0">
              <a:buNone/>
            </a:pPr>
            <a:r>
              <a:rPr lang="en-AU" sz="3200" b="1" i="1" dirty="0"/>
              <a:t>Today we have explored the following topics: </a:t>
            </a:r>
          </a:p>
          <a:p>
            <a:r>
              <a:rPr lang="en-US" sz="3200" dirty="0"/>
              <a:t>Effective leaders are effective communicators.</a:t>
            </a:r>
          </a:p>
          <a:p>
            <a:r>
              <a:rPr lang="en-US" sz="3200" dirty="0"/>
              <a:t>Leaders may develop inspirational and powerful speaking and writing by following a set of suggestions.</a:t>
            </a:r>
          </a:p>
          <a:p>
            <a:r>
              <a:rPr lang="en-US" sz="3200" dirty="0"/>
              <a:t>A power-oriented linguistic style is one way to communicate with inspiration and power.</a:t>
            </a:r>
          </a:p>
          <a:p>
            <a:r>
              <a:rPr lang="en-US" sz="3200" dirty="0"/>
              <a:t>Leaders can improve their communication by following principles of persuasion.</a:t>
            </a:r>
          </a:p>
          <a:p>
            <a:r>
              <a:rPr lang="en-US" sz="3200" dirty="0"/>
              <a:t>Leaders can also develop their use of nonverbal communication, which is especially helpful for videoconferencing and telepresence.</a:t>
            </a:r>
          </a:p>
          <a:p>
            <a:r>
              <a:rPr lang="en-US" sz="3200" dirty="0"/>
              <a:t>Overcoming cross-cultural communication barriers is another leadership challenge.</a:t>
            </a:r>
          </a:p>
          <a:p>
            <a:r>
              <a:rPr lang="en-US" sz="3200" dirty="0"/>
              <a:t>Leaders must also be skilled in conflict management and negotiations.</a:t>
            </a:r>
          </a:p>
        </p:txBody>
      </p:sp>
    </p:spTree>
    <p:custDataLst>
      <p:tags r:id="rId1"/>
    </p:custDataLst>
    <p:extLst>
      <p:ext uri="{BB962C8B-B14F-4D97-AF65-F5344CB8AC3E}">
        <p14:creationId xmlns:p14="http://schemas.microsoft.com/office/powerpoint/2010/main" val="3923206057"/>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4350" y="2886075"/>
            <a:ext cx="8089900" cy="2559050"/>
          </a:xfrm>
        </p:spPr>
        <p:txBody>
          <a:bodyPr/>
          <a:lstStyle/>
          <a:p>
            <a:pPr algn="ctr"/>
            <a:r>
              <a:rPr lang="en-US" sz="4400" dirty="0">
                <a:solidFill>
                  <a:schemeClr val="bg1">
                    <a:lumMod val="65000"/>
                  </a:schemeClr>
                </a:solidFill>
              </a:rPr>
              <a:t>Any Questions?</a:t>
            </a:r>
          </a:p>
        </p:txBody>
      </p:sp>
    </p:spTree>
    <p:custDataLst>
      <p:tags r:id="rId1"/>
    </p:custDataLst>
    <p:extLst>
      <p:ext uri="{BB962C8B-B14F-4D97-AF65-F5344CB8AC3E}">
        <p14:creationId xmlns:p14="http://schemas.microsoft.com/office/powerpoint/2010/main" val="709117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3">
            <a:extLst>
              <a:ext uri="{FF2B5EF4-FFF2-40B4-BE49-F238E27FC236}">
                <a16:creationId xmlns:a16="http://schemas.microsoft.com/office/drawing/2014/main" id="{90311D6B-ADE4-CB48-A7BA-D5A5DC1413BF}"/>
              </a:ext>
            </a:extLst>
          </p:cNvPr>
          <p:cNvSpPr>
            <a:spLocks noGrp="1"/>
          </p:cNvSpPr>
          <p:nvPr>
            <p:ph type="body" idx="1"/>
          </p:nvPr>
        </p:nvSpPr>
        <p:spPr>
          <a:xfrm>
            <a:off x="566928" y="1284890"/>
            <a:ext cx="7973568" cy="5170773"/>
          </a:xfrm>
        </p:spPr>
        <p:txBody>
          <a:bodyPr>
            <a:normAutofit lnSpcReduction="10000"/>
          </a:bodyPr>
          <a:lstStyle/>
          <a:p>
            <a:pPr eaLnBrk="1" hangingPunct="1">
              <a:buFont typeface="Arial" panose="020B0604020202020204" pitchFamily="34" charset="0"/>
              <a:buNone/>
            </a:pPr>
            <a:r>
              <a:rPr lang="en-GB" altLang="en-US" sz="2800" b="1" dirty="0">
                <a:solidFill>
                  <a:schemeClr val="bg1">
                    <a:lumMod val="50000"/>
                  </a:schemeClr>
                </a:solidFill>
              </a:rPr>
              <a:t>Discuss and answer the following questions</a:t>
            </a:r>
          </a:p>
          <a:p>
            <a:pPr lvl="1"/>
            <a:r>
              <a:rPr lang="en-US" sz="2500" dirty="0">
                <a:solidFill>
                  <a:schemeClr val="bg1">
                    <a:lumMod val="50000"/>
                  </a:schemeClr>
                </a:solidFill>
              </a:rPr>
              <a:t>Who are the great communicators in history? Why?</a:t>
            </a:r>
          </a:p>
          <a:p>
            <a:pPr lvl="1"/>
            <a:r>
              <a:rPr lang="en-US" sz="2500" dirty="0">
                <a:solidFill>
                  <a:schemeClr val="bg1">
                    <a:lumMod val="50000"/>
                  </a:schemeClr>
                </a:solidFill>
              </a:rPr>
              <a:t>Who are the great current communicators? Why?</a:t>
            </a:r>
          </a:p>
          <a:p>
            <a:pPr lvl="1"/>
            <a:r>
              <a:rPr lang="en-US" sz="2500" dirty="0">
                <a:solidFill>
                  <a:schemeClr val="bg1">
                    <a:lumMod val="50000"/>
                  </a:schemeClr>
                </a:solidFill>
              </a:rPr>
              <a:t>Why is it important for leaders to be effective communicators?</a:t>
            </a:r>
          </a:p>
          <a:p>
            <a:pPr lvl="1"/>
            <a:r>
              <a:rPr lang="en-US" sz="2500" dirty="0">
                <a:solidFill>
                  <a:schemeClr val="bg1">
                    <a:lumMod val="50000"/>
                  </a:schemeClr>
                </a:solidFill>
              </a:rPr>
              <a:t>What are the consequences of poor business communication?</a:t>
            </a:r>
          </a:p>
          <a:p>
            <a:pPr lvl="1"/>
            <a:r>
              <a:rPr lang="en-US" sz="2500" dirty="0">
                <a:solidFill>
                  <a:schemeClr val="bg1">
                    <a:lumMod val="50000"/>
                  </a:schemeClr>
                </a:solidFill>
              </a:rPr>
              <a:t>How do you make your speaking, written and nonverbal communication inspiring and powerful?</a:t>
            </a:r>
          </a:p>
          <a:p>
            <a:pPr lvl="1"/>
            <a:r>
              <a:rPr lang="en-US" sz="2500" dirty="0">
                <a:solidFill>
                  <a:schemeClr val="bg1">
                    <a:lumMod val="50000"/>
                  </a:schemeClr>
                </a:solidFill>
              </a:rPr>
              <a:t>Why is listening important for leaders?</a:t>
            </a:r>
          </a:p>
          <a:p>
            <a:pPr lvl="1"/>
            <a:r>
              <a:rPr lang="en-US" sz="2500" dirty="0">
                <a:solidFill>
                  <a:schemeClr val="bg1">
                    <a:lumMod val="50000"/>
                  </a:schemeClr>
                </a:solidFill>
              </a:rPr>
              <a:t>How can you enhance your listening skills?</a:t>
            </a:r>
          </a:p>
          <a:p>
            <a:pPr lvl="1"/>
            <a:r>
              <a:rPr lang="en-US" sz="2500" dirty="0">
                <a:solidFill>
                  <a:schemeClr val="bg1">
                    <a:lumMod val="50000"/>
                  </a:schemeClr>
                </a:solidFill>
              </a:rPr>
              <a:t>What is the best method for resolving conflict between two parties?</a:t>
            </a:r>
          </a:p>
          <a:p>
            <a:pPr lvl="1"/>
            <a:r>
              <a:rPr lang="en-US" sz="2500" dirty="0">
                <a:solidFill>
                  <a:schemeClr val="bg1">
                    <a:lumMod val="50000"/>
                  </a:schemeClr>
                </a:solidFill>
              </a:rPr>
              <a:t>What are the keys to negotiation?</a:t>
            </a:r>
          </a:p>
          <a:p>
            <a:endParaRPr lang="en-AU" altLang="en-US" sz="2800" dirty="0"/>
          </a:p>
          <a:p>
            <a:pPr eaLnBrk="1" hangingPunct="1"/>
            <a:endParaRPr lang="en-GB" altLang="en-US" sz="2800" dirty="0"/>
          </a:p>
        </p:txBody>
      </p:sp>
      <p:sp>
        <p:nvSpPr>
          <p:cNvPr id="2" name="TextBox 1">
            <a:extLst>
              <a:ext uri="{FF2B5EF4-FFF2-40B4-BE49-F238E27FC236}">
                <a16:creationId xmlns:a16="http://schemas.microsoft.com/office/drawing/2014/main" id="{3513F167-173E-0A4C-B5F8-2297D228D906}"/>
              </a:ext>
            </a:extLst>
          </p:cNvPr>
          <p:cNvSpPr txBox="1"/>
          <p:nvPr/>
        </p:nvSpPr>
        <p:spPr>
          <a:xfrm>
            <a:off x="566928" y="274320"/>
            <a:ext cx="6281928" cy="830997"/>
          </a:xfrm>
          <a:prstGeom prst="rect">
            <a:avLst/>
          </a:prstGeom>
          <a:noFill/>
        </p:spPr>
        <p:txBody>
          <a:bodyPr wrap="square" rtlCol="0">
            <a:spAutoFit/>
          </a:bodyPr>
          <a:lstStyle/>
          <a:p>
            <a:r>
              <a:rPr lang="en-US" sz="4800" b="1" dirty="0">
                <a:solidFill>
                  <a:schemeClr val="accent5">
                    <a:lumMod val="60000"/>
                    <a:lumOff val="40000"/>
                  </a:schemeClr>
                </a:solidFill>
                <a:latin typeface="+mj-lt"/>
              </a:rPr>
              <a:t>Tutorial Activity </a:t>
            </a:r>
          </a:p>
        </p:txBody>
      </p:sp>
    </p:spTree>
    <p:extLst>
      <p:ext uri="{BB962C8B-B14F-4D97-AF65-F5344CB8AC3E}">
        <p14:creationId xmlns:p14="http://schemas.microsoft.com/office/powerpoint/2010/main" val="1873538730"/>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5A1D32C-D7CB-8848-BE26-709C6099FF6F}"/>
              </a:ext>
            </a:extLst>
          </p:cNvPr>
          <p:cNvSpPr txBox="1">
            <a:spLocks/>
          </p:cNvSpPr>
          <p:nvPr/>
        </p:nvSpPr>
        <p:spPr>
          <a:xfrm>
            <a:off x="-100013" y="1100138"/>
            <a:ext cx="9244013" cy="59738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solidFill>
                  <a:schemeClr val="bg1"/>
                </a:solidFill>
                <a:latin typeface="Arial" panose="020B0604020202020204" pitchFamily="34" charset="0"/>
                <a:cs typeface="Arial" panose="020B0604020202020204" pitchFamily="34" charset="0"/>
              </a:rPr>
              <a:t>THANK YOU</a:t>
            </a:r>
          </a:p>
        </p:txBody>
      </p:sp>
      <p:sp>
        <p:nvSpPr>
          <p:cNvPr id="6" name="Text Placeholder 2">
            <a:extLst>
              <a:ext uri="{FF2B5EF4-FFF2-40B4-BE49-F238E27FC236}">
                <a16:creationId xmlns:a16="http://schemas.microsoft.com/office/drawing/2014/main" id="{0E6C2F96-EABF-C84D-B41F-1FC0588D1211}"/>
              </a:ext>
            </a:extLst>
          </p:cNvPr>
          <p:cNvSpPr txBox="1">
            <a:spLocks/>
          </p:cNvSpPr>
          <p:nvPr/>
        </p:nvSpPr>
        <p:spPr>
          <a:xfrm>
            <a:off x="0" y="5277678"/>
            <a:ext cx="8857397" cy="136442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00" dirty="0"/>
              <a:t>Stephen Rodwell srodwell@icms.edu.au</a:t>
            </a:r>
          </a:p>
        </p:txBody>
      </p:sp>
    </p:spTree>
    <p:custDataLst>
      <p:tags r:id="rId1"/>
    </p:custDataLst>
    <p:extLst>
      <p:ext uri="{BB962C8B-B14F-4D97-AF65-F5344CB8AC3E}">
        <p14:creationId xmlns:p14="http://schemas.microsoft.com/office/powerpoint/2010/main" val="3571202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461" y="366522"/>
            <a:ext cx="7395371" cy="1288542"/>
          </a:xfrm>
        </p:spPr>
        <p:txBody>
          <a:bodyPr>
            <a:normAutofit/>
          </a:bodyPr>
          <a:lstStyle/>
          <a:p>
            <a:r>
              <a:rPr lang="en-AU" dirty="0">
                <a:solidFill>
                  <a:schemeClr val="accent5"/>
                </a:solidFill>
              </a:rPr>
              <a:t>How does the communication process work?</a:t>
            </a:r>
            <a:endParaRPr lang="en-US" b="1" dirty="0">
              <a:solidFill>
                <a:schemeClr val="accent5"/>
              </a:solidFill>
            </a:endParaRPr>
          </a:p>
        </p:txBody>
      </p:sp>
      <p:sp>
        <p:nvSpPr>
          <p:cNvPr id="3" name="Content Placeholder 2"/>
          <p:cNvSpPr>
            <a:spLocks noGrp="1"/>
          </p:cNvSpPr>
          <p:nvPr>
            <p:ph idx="1"/>
          </p:nvPr>
        </p:nvSpPr>
        <p:spPr>
          <a:xfrm>
            <a:off x="457200" y="1655064"/>
            <a:ext cx="8229600" cy="4572000"/>
          </a:xfrm>
        </p:spPr>
        <p:txBody>
          <a:bodyPr>
            <a:noAutofit/>
          </a:bodyPr>
          <a:lstStyle/>
          <a:p>
            <a:pPr marL="0" indent="0">
              <a:buNone/>
            </a:pPr>
            <a:r>
              <a:rPr lang="en-GB" sz="2400" b="1" i="1" dirty="0">
                <a:solidFill>
                  <a:srgbClr val="00B0F0"/>
                </a:solidFill>
              </a:rPr>
              <a:t>Communication in organisations is crucial:</a:t>
            </a:r>
          </a:p>
          <a:p>
            <a:pPr lvl="1"/>
            <a:r>
              <a:rPr lang="en-GB" sz="2000" dirty="0"/>
              <a:t>It may be deliberate in terms of a verbal instruction, an email or a written report</a:t>
            </a:r>
          </a:p>
          <a:p>
            <a:pPr lvl="1"/>
            <a:r>
              <a:rPr lang="en-GB" sz="2000" dirty="0"/>
              <a:t>It may be more casual in terms of a chat at lunch</a:t>
            </a:r>
          </a:p>
          <a:p>
            <a:pPr lvl="1"/>
            <a:r>
              <a:rPr lang="en-GB" sz="2000" dirty="0"/>
              <a:t>It may be unintentional in terms of body language observed at a meeting</a:t>
            </a:r>
          </a:p>
          <a:p>
            <a:endParaRPr lang="en-GB" sz="2000" dirty="0"/>
          </a:p>
          <a:p>
            <a:pPr marL="0" indent="0">
              <a:buNone/>
            </a:pPr>
            <a:r>
              <a:rPr lang="en-GB" sz="2400" b="1" i="1" dirty="0">
                <a:solidFill>
                  <a:srgbClr val="00B0F0"/>
                </a:solidFill>
              </a:rPr>
              <a:t>In order to get a message across accurately the following must be considered: </a:t>
            </a:r>
          </a:p>
          <a:p>
            <a:pPr lvl="1"/>
            <a:r>
              <a:rPr lang="en-GB" sz="2000" dirty="0"/>
              <a:t>The message</a:t>
            </a:r>
          </a:p>
          <a:p>
            <a:pPr lvl="1"/>
            <a:r>
              <a:rPr lang="en-GB" sz="2000" dirty="0"/>
              <a:t>The audience or receiver</a:t>
            </a:r>
          </a:p>
          <a:p>
            <a:pPr lvl="1"/>
            <a:r>
              <a:rPr lang="en-GB" sz="2000" dirty="0"/>
              <a:t>How the message is likely to be received  </a:t>
            </a:r>
          </a:p>
        </p:txBody>
      </p:sp>
    </p:spTree>
    <p:extLst>
      <p:ext uri="{BB962C8B-B14F-4D97-AF65-F5344CB8AC3E}">
        <p14:creationId xmlns:p14="http://schemas.microsoft.com/office/powerpoint/2010/main" val="2819981907"/>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4116"/>
            <a:ext cx="8235950" cy="966788"/>
          </a:xfrm>
        </p:spPr>
        <p:txBody>
          <a:bodyPr>
            <a:normAutofit/>
          </a:bodyPr>
          <a:lstStyle/>
          <a:p>
            <a:r>
              <a:rPr lang="en-US" sz="3600" dirty="0">
                <a:solidFill>
                  <a:schemeClr val="accent5"/>
                </a:solidFill>
              </a:rPr>
              <a:t>The Communications Process </a:t>
            </a:r>
            <a:endParaRPr lang="en-US" sz="3600" b="1" dirty="0">
              <a:solidFill>
                <a:schemeClr val="accent5"/>
              </a:solidFill>
            </a:endParaRPr>
          </a:p>
        </p:txBody>
      </p:sp>
      <p:grpSp>
        <p:nvGrpSpPr>
          <p:cNvPr id="7" name="Group 6">
            <a:extLst>
              <a:ext uri="{FF2B5EF4-FFF2-40B4-BE49-F238E27FC236}">
                <a16:creationId xmlns:a16="http://schemas.microsoft.com/office/drawing/2014/main" id="{241CB846-70F1-874D-9712-136F6E911A33}"/>
              </a:ext>
            </a:extLst>
          </p:cNvPr>
          <p:cNvGrpSpPr>
            <a:grpSpLocks/>
          </p:cNvGrpSpPr>
          <p:nvPr/>
        </p:nvGrpSpPr>
        <p:grpSpPr>
          <a:xfrm>
            <a:off x="1331640" y="1556792"/>
            <a:ext cx="5897969" cy="4017863"/>
            <a:chOff x="0" y="0"/>
            <a:chExt cx="5030470" cy="3721174"/>
          </a:xfrm>
        </p:grpSpPr>
        <p:cxnSp>
          <p:nvCxnSpPr>
            <p:cNvPr id="8" name="Curved Connector 7">
              <a:extLst>
                <a:ext uri="{FF2B5EF4-FFF2-40B4-BE49-F238E27FC236}">
                  <a16:creationId xmlns:a16="http://schemas.microsoft.com/office/drawing/2014/main" id="{DE5DF9BE-6376-DB47-B1A6-5E32FD7CC68D}"/>
                </a:ext>
              </a:extLst>
            </p:cNvPr>
            <p:cNvCxnSpPr/>
            <p:nvPr/>
          </p:nvCxnSpPr>
          <p:spPr>
            <a:xfrm flipV="1">
              <a:off x="2413590" y="2147777"/>
              <a:ext cx="0" cy="191386"/>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ECDE9F2C-4A32-4948-B4C2-5852905F0EFB}"/>
                </a:ext>
              </a:extLst>
            </p:cNvPr>
            <p:cNvSpPr>
              <a:spLocks/>
            </p:cNvSpPr>
            <p:nvPr/>
          </p:nvSpPr>
          <p:spPr>
            <a:xfrm>
              <a:off x="3498111" y="701749"/>
              <a:ext cx="988060" cy="2054860"/>
            </a:xfrm>
            <a:prstGeom prst="roundRect">
              <a:avLst/>
            </a:prstGeom>
            <a:no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cxnSp>
          <p:nvCxnSpPr>
            <p:cNvPr id="10" name="Curved Connector 9">
              <a:extLst>
                <a:ext uri="{FF2B5EF4-FFF2-40B4-BE49-F238E27FC236}">
                  <a16:creationId xmlns:a16="http://schemas.microsoft.com/office/drawing/2014/main" id="{3833670B-636E-7D44-871B-6ABFDC54077A}"/>
                </a:ext>
              </a:extLst>
            </p:cNvPr>
            <p:cNvCxnSpPr/>
            <p:nvPr/>
          </p:nvCxnSpPr>
          <p:spPr>
            <a:xfrm flipV="1">
              <a:off x="2955851" y="2147777"/>
              <a:ext cx="541655" cy="48895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urved Connector 10">
              <a:extLst>
                <a:ext uri="{FF2B5EF4-FFF2-40B4-BE49-F238E27FC236}">
                  <a16:creationId xmlns:a16="http://schemas.microsoft.com/office/drawing/2014/main" id="{9B96CB78-CA6D-1744-A985-C43ACF67BAAE}"/>
                </a:ext>
              </a:extLst>
            </p:cNvPr>
            <p:cNvCxnSpPr/>
            <p:nvPr/>
          </p:nvCxnSpPr>
          <p:spPr>
            <a:xfrm flipH="1" flipV="1">
              <a:off x="1403497" y="2147777"/>
              <a:ext cx="509270" cy="43561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AutoShape 32">
              <a:extLst>
                <a:ext uri="{FF2B5EF4-FFF2-40B4-BE49-F238E27FC236}">
                  <a16:creationId xmlns:a16="http://schemas.microsoft.com/office/drawing/2014/main" id="{A5E6F044-F2FA-FE4B-95C0-E3E09DF2A519}"/>
                </a:ext>
              </a:extLst>
            </p:cNvPr>
            <p:cNvCxnSpPr>
              <a:cxnSpLocks noChangeShapeType="1"/>
            </p:cNvCxnSpPr>
            <p:nvPr/>
          </p:nvCxnSpPr>
          <p:spPr bwMode="auto">
            <a:xfrm>
              <a:off x="2902688" y="1084521"/>
              <a:ext cx="595630" cy="0"/>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cxnSp>
          <p:nvCxnSpPr>
            <p:cNvPr id="13" name="AutoShape 35">
              <a:extLst>
                <a:ext uri="{FF2B5EF4-FFF2-40B4-BE49-F238E27FC236}">
                  <a16:creationId xmlns:a16="http://schemas.microsoft.com/office/drawing/2014/main" id="{03289D35-C504-A64D-ABA1-860962D9B5E7}"/>
                </a:ext>
              </a:extLst>
            </p:cNvPr>
            <p:cNvCxnSpPr>
              <a:cxnSpLocks noChangeShapeType="1"/>
            </p:cNvCxnSpPr>
            <p:nvPr/>
          </p:nvCxnSpPr>
          <p:spPr bwMode="auto">
            <a:xfrm>
              <a:off x="2902688" y="1998921"/>
              <a:ext cx="595630" cy="0"/>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cxnSp>
          <p:nvCxnSpPr>
            <p:cNvPr id="14" name="AutoShape 33">
              <a:extLst>
                <a:ext uri="{FF2B5EF4-FFF2-40B4-BE49-F238E27FC236}">
                  <a16:creationId xmlns:a16="http://schemas.microsoft.com/office/drawing/2014/main" id="{1F52E9FC-DAD9-B943-AE16-DDE8966740A9}"/>
                </a:ext>
              </a:extLst>
            </p:cNvPr>
            <p:cNvCxnSpPr>
              <a:cxnSpLocks noChangeShapeType="1"/>
            </p:cNvCxnSpPr>
            <p:nvPr/>
          </p:nvCxnSpPr>
          <p:spPr bwMode="auto">
            <a:xfrm>
              <a:off x="1403497" y="1084521"/>
              <a:ext cx="414670" cy="0"/>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cxnSp>
          <p:nvCxnSpPr>
            <p:cNvPr id="15" name="AutoShape 34">
              <a:extLst>
                <a:ext uri="{FF2B5EF4-FFF2-40B4-BE49-F238E27FC236}">
                  <a16:creationId xmlns:a16="http://schemas.microsoft.com/office/drawing/2014/main" id="{6A97D05A-DF25-8943-B986-C76B7A5E3F40}"/>
                </a:ext>
              </a:extLst>
            </p:cNvPr>
            <p:cNvCxnSpPr>
              <a:cxnSpLocks noChangeShapeType="1"/>
            </p:cNvCxnSpPr>
            <p:nvPr/>
          </p:nvCxnSpPr>
          <p:spPr bwMode="auto">
            <a:xfrm>
              <a:off x="1403497" y="1998921"/>
              <a:ext cx="521335" cy="0"/>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sp>
          <p:nvSpPr>
            <p:cNvPr id="16" name="Text Box 2">
              <a:extLst>
                <a:ext uri="{FF2B5EF4-FFF2-40B4-BE49-F238E27FC236}">
                  <a16:creationId xmlns:a16="http://schemas.microsoft.com/office/drawing/2014/main" id="{BEE80C12-8723-4843-B89E-FDF0061DD42F}"/>
                </a:ext>
              </a:extLst>
            </p:cNvPr>
            <p:cNvSpPr txBox="1">
              <a:spLocks noChangeArrowheads="1"/>
            </p:cNvSpPr>
            <p:nvPr/>
          </p:nvSpPr>
          <p:spPr bwMode="auto">
            <a:xfrm>
              <a:off x="1371600" y="3444949"/>
              <a:ext cx="2552065" cy="2762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IE" sz="1100">
                  <a:effectLst/>
                  <a:latin typeface="Calibri" panose="020F0502020204030204" pitchFamily="34" charset="0"/>
                  <a:ea typeface="Calibri" panose="020F0502020204030204" pitchFamily="34" charset="0"/>
                  <a:cs typeface="Times New Roman" panose="02020603050405020304" pitchFamily="18" charset="0"/>
                </a:rPr>
                <a:t>CONTEXT</a:t>
              </a:r>
            </a:p>
          </p:txBody>
        </p:sp>
        <p:cxnSp>
          <p:nvCxnSpPr>
            <p:cNvPr id="17" name="Straight Connector 16">
              <a:extLst>
                <a:ext uri="{FF2B5EF4-FFF2-40B4-BE49-F238E27FC236}">
                  <a16:creationId xmlns:a16="http://schemas.microsoft.com/office/drawing/2014/main" id="{D44B4449-257B-2348-93ED-D63637C0EFB0}"/>
                </a:ext>
              </a:extLst>
            </p:cNvPr>
            <p:cNvCxnSpPr/>
            <p:nvPr/>
          </p:nvCxnSpPr>
          <p:spPr>
            <a:xfrm>
              <a:off x="1658679" y="829340"/>
              <a:ext cx="0" cy="247713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8" name="AutoShape 30">
              <a:extLst>
                <a:ext uri="{FF2B5EF4-FFF2-40B4-BE49-F238E27FC236}">
                  <a16:creationId xmlns:a16="http://schemas.microsoft.com/office/drawing/2014/main" id="{00848218-6D18-FD45-BCE6-96B400F7D187}"/>
                </a:ext>
              </a:extLst>
            </p:cNvPr>
            <p:cNvCxnSpPr>
              <a:cxnSpLocks noChangeShapeType="1"/>
            </p:cNvCxnSpPr>
            <p:nvPr/>
          </p:nvCxnSpPr>
          <p:spPr bwMode="auto">
            <a:xfrm>
              <a:off x="3997841" y="1371600"/>
              <a:ext cx="0" cy="379730"/>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sp>
          <p:nvSpPr>
            <p:cNvPr id="19" name="Rounded Rectangle 18">
              <a:extLst>
                <a:ext uri="{FF2B5EF4-FFF2-40B4-BE49-F238E27FC236}">
                  <a16:creationId xmlns:a16="http://schemas.microsoft.com/office/drawing/2014/main" id="{147B72F3-9190-DD41-B700-F1F7A77E0BB7}"/>
                </a:ext>
              </a:extLst>
            </p:cNvPr>
            <p:cNvSpPr>
              <a:spLocks/>
            </p:cNvSpPr>
            <p:nvPr/>
          </p:nvSpPr>
          <p:spPr>
            <a:xfrm>
              <a:off x="0" y="276447"/>
              <a:ext cx="5030470" cy="31686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cxnSp>
          <p:nvCxnSpPr>
            <p:cNvPr id="20" name="AutoShape 31">
              <a:extLst>
                <a:ext uri="{FF2B5EF4-FFF2-40B4-BE49-F238E27FC236}">
                  <a16:creationId xmlns:a16="http://schemas.microsoft.com/office/drawing/2014/main" id="{2B31D4F0-E37B-AB46-9DD1-B2A24662C03C}"/>
                </a:ext>
              </a:extLst>
            </p:cNvPr>
            <p:cNvCxnSpPr>
              <a:cxnSpLocks noChangeShapeType="1"/>
            </p:cNvCxnSpPr>
            <p:nvPr/>
          </p:nvCxnSpPr>
          <p:spPr bwMode="auto">
            <a:xfrm>
              <a:off x="882502" y="1350335"/>
              <a:ext cx="0" cy="379730"/>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sp>
          <p:nvSpPr>
            <p:cNvPr id="21" name="Text Box 2">
              <a:extLst>
                <a:ext uri="{FF2B5EF4-FFF2-40B4-BE49-F238E27FC236}">
                  <a16:creationId xmlns:a16="http://schemas.microsoft.com/office/drawing/2014/main" id="{14DCCE13-C871-B242-8007-474B190573FE}"/>
                </a:ext>
              </a:extLst>
            </p:cNvPr>
            <p:cNvSpPr txBox="1">
              <a:spLocks noChangeArrowheads="1"/>
            </p:cNvSpPr>
            <p:nvPr/>
          </p:nvSpPr>
          <p:spPr bwMode="auto">
            <a:xfrm>
              <a:off x="1913860" y="1743740"/>
              <a:ext cx="988060" cy="404037"/>
            </a:xfrm>
            <a:prstGeom prst="rect">
              <a:avLst/>
            </a:prstGeom>
            <a:ln>
              <a:headEnd/>
              <a:tailEnd/>
            </a:ln>
          </p:spPr>
          <p:style>
            <a:lnRef idx="1">
              <a:schemeClr val="dk1"/>
            </a:lnRef>
            <a:fillRef idx="2">
              <a:schemeClr val="dk1"/>
            </a:fillRef>
            <a:effectRef idx="1">
              <a:schemeClr val="dk1"/>
            </a:effectRef>
            <a:fontRef idx="minor">
              <a:schemeClr val="dk1"/>
            </a:fontRef>
          </p:style>
          <p:txBody>
            <a:bodyPr rot="0" vert="horz" wrap="square" lIns="91440" tIns="45720" rIns="91440" bIns="45720" anchor="t" anchorCtr="0" upright="1">
              <a:noAutofit/>
            </a:bodyPr>
            <a:lstStyle/>
            <a:p>
              <a:pPr algn="ctr">
                <a:lnSpc>
                  <a:spcPct val="115000"/>
                </a:lnSpc>
                <a:spcAft>
                  <a:spcPts val="1000"/>
                </a:spcAft>
              </a:pPr>
              <a:r>
                <a:rPr lang="en-IE" sz="1200" b="1">
                  <a:effectLst/>
                  <a:ea typeface="Calibri" panose="020F0502020204030204" pitchFamily="34" charset="0"/>
                  <a:cs typeface="Times New Roman" panose="02020603050405020304" pitchFamily="18" charset="0"/>
                </a:rPr>
                <a:t>MESSAGE</a:t>
              </a:r>
              <a:endParaRPr lang="en-IE" sz="1100">
                <a:effectLst/>
                <a:ea typeface="Calibri" panose="020F0502020204030204" pitchFamily="34" charset="0"/>
                <a:cs typeface="Times New Roman" panose="02020603050405020304" pitchFamily="18" charset="0"/>
              </a:endParaRPr>
            </a:p>
          </p:txBody>
        </p:sp>
        <p:sp>
          <p:nvSpPr>
            <p:cNvPr id="22" name="Text Box 2">
              <a:extLst>
                <a:ext uri="{FF2B5EF4-FFF2-40B4-BE49-F238E27FC236}">
                  <a16:creationId xmlns:a16="http://schemas.microsoft.com/office/drawing/2014/main" id="{A078DDF1-C1EB-9F47-978D-5BCA56A9CCAF}"/>
                </a:ext>
              </a:extLst>
            </p:cNvPr>
            <p:cNvSpPr txBox="1">
              <a:spLocks noChangeArrowheads="1"/>
            </p:cNvSpPr>
            <p:nvPr/>
          </p:nvSpPr>
          <p:spPr bwMode="auto">
            <a:xfrm>
              <a:off x="393404" y="1722475"/>
              <a:ext cx="988060" cy="534670"/>
            </a:xfrm>
            <a:prstGeom prst="rect">
              <a:avLst/>
            </a:prstGeom>
            <a:ln>
              <a:headEnd/>
              <a:tailEnd/>
            </a:ln>
          </p:spPr>
          <p:style>
            <a:lnRef idx="1">
              <a:schemeClr val="dk1"/>
            </a:lnRef>
            <a:fillRef idx="2">
              <a:schemeClr val="dk1"/>
            </a:fillRef>
            <a:effectRef idx="1">
              <a:schemeClr val="dk1"/>
            </a:effectRef>
            <a:fontRef idx="minor">
              <a:schemeClr val="dk1"/>
            </a:fontRef>
          </p:style>
          <p:txBody>
            <a:bodyPr rot="0" vert="horz" wrap="square" lIns="91440" tIns="45720" rIns="91440" bIns="45720" anchor="t" anchorCtr="0" upright="1">
              <a:noAutofit/>
            </a:bodyPr>
            <a:lstStyle/>
            <a:p>
              <a:pPr algn="ctr">
                <a:lnSpc>
                  <a:spcPct val="115000"/>
                </a:lnSpc>
                <a:spcAft>
                  <a:spcPts val="0"/>
                </a:spcAft>
              </a:pPr>
              <a:r>
                <a:rPr lang="en-IE" sz="1100" b="1">
                  <a:effectLst/>
                  <a:ea typeface="Calibri" panose="020F0502020204030204" pitchFamily="34" charset="0"/>
                  <a:cs typeface="Times New Roman" panose="02020603050405020304" pitchFamily="18" charset="0"/>
                </a:rPr>
                <a:t>1.</a:t>
              </a:r>
              <a:endParaRPr lang="en-IE" sz="1100">
                <a:effectLst/>
                <a:ea typeface="Calibri" panose="020F0502020204030204" pitchFamily="34" charset="0"/>
                <a:cs typeface="Times New Roman" panose="02020603050405020304" pitchFamily="18" charset="0"/>
              </a:endParaRPr>
            </a:p>
            <a:p>
              <a:pPr algn="ctr">
                <a:lnSpc>
                  <a:spcPct val="115000"/>
                </a:lnSpc>
                <a:spcAft>
                  <a:spcPts val="0"/>
                </a:spcAft>
              </a:pPr>
              <a:r>
                <a:rPr lang="en-IE" sz="1100" b="1">
                  <a:effectLst/>
                  <a:ea typeface="Calibri" panose="020F0502020204030204" pitchFamily="34" charset="0"/>
                  <a:cs typeface="Times New Roman" panose="02020603050405020304" pitchFamily="18" charset="0"/>
                </a:rPr>
                <a:t>SENDER</a:t>
              </a:r>
              <a:endParaRPr lang="en-IE" sz="1100">
                <a:effectLst/>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29C07C2C-4BCA-064A-8991-57051954EB5E}"/>
                </a:ext>
              </a:extLst>
            </p:cNvPr>
            <p:cNvSpPr txBox="1">
              <a:spLocks noChangeArrowheads="1"/>
            </p:cNvSpPr>
            <p:nvPr/>
          </p:nvSpPr>
          <p:spPr bwMode="auto">
            <a:xfrm>
              <a:off x="3498111" y="1743740"/>
              <a:ext cx="988060" cy="534670"/>
            </a:xfrm>
            <a:prstGeom prst="rect">
              <a:avLst/>
            </a:prstGeom>
            <a:ln>
              <a:headEnd/>
              <a:tailEnd/>
            </a:ln>
          </p:spPr>
          <p:style>
            <a:lnRef idx="1">
              <a:schemeClr val="dk1"/>
            </a:lnRef>
            <a:fillRef idx="2">
              <a:schemeClr val="dk1"/>
            </a:fillRef>
            <a:effectRef idx="1">
              <a:schemeClr val="dk1"/>
            </a:effectRef>
            <a:fontRef idx="minor">
              <a:schemeClr val="dk1"/>
            </a:fontRef>
          </p:style>
          <p:txBody>
            <a:bodyPr rot="0" vert="horz" wrap="square" lIns="91440" tIns="45720" rIns="91440" bIns="45720" anchor="t" anchorCtr="0" upright="1">
              <a:noAutofit/>
            </a:bodyPr>
            <a:lstStyle/>
            <a:p>
              <a:pPr algn="ctr">
                <a:lnSpc>
                  <a:spcPct val="115000"/>
                </a:lnSpc>
                <a:spcAft>
                  <a:spcPts val="0"/>
                </a:spcAft>
              </a:pPr>
              <a:r>
                <a:rPr lang="en-IE" sz="1100" b="1">
                  <a:effectLst/>
                  <a:ea typeface="Calibri" panose="020F0502020204030204" pitchFamily="34" charset="0"/>
                  <a:cs typeface="Times New Roman" panose="02020603050405020304" pitchFamily="18" charset="0"/>
                </a:rPr>
                <a:t>2.</a:t>
              </a:r>
              <a:endParaRPr lang="en-IE" sz="1100">
                <a:effectLst/>
                <a:ea typeface="Calibri" panose="020F0502020204030204" pitchFamily="34" charset="0"/>
                <a:cs typeface="Times New Roman" panose="02020603050405020304" pitchFamily="18" charset="0"/>
              </a:endParaRPr>
            </a:p>
            <a:p>
              <a:pPr algn="ctr">
                <a:lnSpc>
                  <a:spcPct val="115000"/>
                </a:lnSpc>
                <a:spcAft>
                  <a:spcPts val="0"/>
                </a:spcAft>
              </a:pPr>
              <a:r>
                <a:rPr lang="en-IE" sz="1100" b="1">
                  <a:effectLst/>
                  <a:ea typeface="Calibri" panose="020F0502020204030204" pitchFamily="34" charset="0"/>
                  <a:cs typeface="Times New Roman" panose="02020603050405020304" pitchFamily="18" charset="0"/>
                </a:rPr>
                <a:t>RECEIVER</a:t>
              </a:r>
              <a:endParaRPr lang="en-IE" sz="1100">
                <a:effectLst/>
                <a:ea typeface="Calibri" panose="020F0502020204030204" pitchFamily="34" charset="0"/>
                <a:cs typeface="Times New Roman" panose="02020603050405020304" pitchFamily="18" charset="0"/>
              </a:endParaRPr>
            </a:p>
          </p:txBody>
        </p:sp>
        <p:sp>
          <p:nvSpPr>
            <p:cNvPr id="24" name="Text Box 2">
              <a:extLst>
                <a:ext uri="{FF2B5EF4-FFF2-40B4-BE49-F238E27FC236}">
                  <a16:creationId xmlns:a16="http://schemas.microsoft.com/office/drawing/2014/main" id="{FCFF4BCA-538B-B642-BA1A-C9A00EFC314E}"/>
                </a:ext>
              </a:extLst>
            </p:cNvPr>
            <p:cNvSpPr txBox="1">
              <a:spLocks noChangeArrowheads="1"/>
            </p:cNvSpPr>
            <p:nvPr/>
          </p:nvSpPr>
          <p:spPr bwMode="auto">
            <a:xfrm>
              <a:off x="1913860" y="2892056"/>
              <a:ext cx="988060" cy="53467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upright="1">
              <a:noAutofit/>
            </a:bodyPr>
            <a:lstStyle/>
            <a:p>
              <a:pPr algn="ctr">
                <a:lnSpc>
                  <a:spcPct val="115000"/>
                </a:lnSpc>
                <a:spcAft>
                  <a:spcPts val="1000"/>
                </a:spcAft>
              </a:pPr>
              <a:r>
                <a:rPr lang="en-IE" sz="1100">
                  <a:effectLst/>
                  <a:ea typeface="Calibri" panose="020F0502020204030204" pitchFamily="34" charset="0"/>
                  <a:cs typeface="Times New Roman" panose="02020603050405020304" pitchFamily="18" charset="0"/>
                </a:rPr>
                <a:t>FEEDBACK</a:t>
              </a:r>
            </a:p>
          </p:txBody>
        </p:sp>
        <p:sp>
          <p:nvSpPr>
            <p:cNvPr id="25" name="Text Box 2">
              <a:extLst>
                <a:ext uri="{FF2B5EF4-FFF2-40B4-BE49-F238E27FC236}">
                  <a16:creationId xmlns:a16="http://schemas.microsoft.com/office/drawing/2014/main" id="{A2DD54C8-7776-1C42-89FC-FAC0F371FD50}"/>
                </a:ext>
              </a:extLst>
            </p:cNvPr>
            <p:cNvSpPr txBox="1">
              <a:spLocks noChangeArrowheads="1"/>
            </p:cNvSpPr>
            <p:nvPr/>
          </p:nvSpPr>
          <p:spPr bwMode="auto">
            <a:xfrm>
              <a:off x="1818167" y="754912"/>
              <a:ext cx="1136650" cy="74422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upright="1">
              <a:noAutofit/>
            </a:bodyPr>
            <a:lstStyle/>
            <a:p>
              <a:pPr algn="ctr">
                <a:lnSpc>
                  <a:spcPct val="115000"/>
                </a:lnSpc>
                <a:spcAft>
                  <a:spcPts val="0"/>
                </a:spcAft>
              </a:pPr>
              <a:r>
                <a:rPr lang="en-IE" sz="1100" dirty="0">
                  <a:effectLst/>
                  <a:ea typeface="Calibri" panose="020F0502020204030204" pitchFamily="34" charset="0"/>
                  <a:cs typeface="Times New Roman" panose="02020603050405020304" pitchFamily="18" charset="0"/>
                </a:rPr>
                <a:t>CHANNEL</a:t>
              </a:r>
            </a:p>
            <a:p>
              <a:pPr algn="ctr">
                <a:lnSpc>
                  <a:spcPct val="115000"/>
                </a:lnSpc>
                <a:spcAft>
                  <a:spcPts val="0"/>
                </a:spcAft>
              </a:pPr>
              <a:r>
                <a:rPr lang="en-IE" sz="1000" dirty="0">
                  <a:effectLst/>
                  <a:ea typeface="Calibri" panose="020F0502020204030204" pitchFamily="34" charset="0"/>
                  <a:cs typeface="Times New Roman" panose="02020603050405020304" pitchFamily="18" charset="0"/>
                </a:rPr>
                <a:t>Verbal, non-verbal,</a:t>
              </a:r>
              <a:r>
                <a:rPr lang="en-IE" sz="1100" dirty="0">
                  <a:effectLst/>
                  <a:ea typeface="Calibri" panose="020F0502020204030204" pitchFamily="34" charset="0"/>
                  <a:cs typeface="Times New Roman" panose="02020603050405020304" pitchFamily="18" charset="0"/>
                </a:rPr>
                <a:t> electronic</a:t>
              </a:r>
            </a:p>
          </p:txBody>
        </p:sp>
        <p:sp>
          <p:nvSpPr>
            <p:cNvPr id="26" name="Text Box 2">
              <a:extLst>
                <a:ext uri="{FF2B5EF4-FFF2-40B4-BE49-F238E27FC236}">
                  <a16:creationId xmlns:a16="http://schemas.microsoft.com/office/drawing/2014/main" id="{7BF7A894-CF40-124B-BCAB-B24F0864D243}"/>
                </a:ext>
              </a:extLst>
            </p:cNvPr>
            <p:cNvSpPr txBox="1">
              <a:spLocks noChangeArrowheads="1"/>
            </p:cNvSpPr>
            <p:nvPr/>
          </p:nvSpPr>
          <p:spPr bwMode="auto">
            <a:xfrm>
              <a:off x="393404" y="829340"/>
              <a:ext cx="988060" cy="53467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upright="1">
              <a:noAutofit/>
            </a:bodyPr>
            <a:lstStyle/>
            <a:p>
              <a:pPr algn="ctr">
                <a:lnSpc>
                  <a:spcPct val="115000"/>
                </a:lnSpc>
                <a:spcAft>
                  <a:spcPts val="1000"/>
                </a:spcAft>
              </a:pPr>
              <a:r>
                <a:rPr lang="en-IE" sz="1100">
                  <a:effectLst/>
                  <a:ea typeface="Calibri" panose="020F0502020204030204" pitchFamily="34" charset="0"/>
                  <a:cs typeface="Times New Roman" panose="02020603050405020304" pitchFamily="18" charset="0"/>
                </a:rPr>
                <a:t>CODING OF MESSAGE</a:t>
              </a:r>
            </a:p>
          </p:txBody>
        </p:sp>
        <p:sp>
          <p:nvSpPr>
            <p:cNvPr id="27" name="Text Box 2">
              <a:extLst>
                <a:ext uri="{FF2B5EF4-FFF2-40B4-BE49-F238E27FC236}">
                  <a16:creationId xmlns:a16="http://schemas.microsoft.com/office/drawing/2014/main" id="{B2A1A0E1-C046-D040-AA6C-6B0E044ACBF2}"/>
                </a:ext>
              </a:extLst>
            </p:cNvPr>
            <p:cNvSpPr txBox="1">
              <a:spLocks noChangeArrowheads="1"/>
            </p:cNvSpPr>
            <p:nvPr/>
          </p:nvSpPr>
          <p:spPr bwMode="auto">
            <a:xfrm>
              <a:off x="3498111" y="829340"/>
              <a:ext cx="988060" cy="53467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upright="1">
              <a:noAutofit/>
            </a:bodyPr>
            <a:lstStyle/>
            <a:p>
              <a:pPr algn="ctr">
                <a:lnSpc>
                  <a:spcPct val="115000"/>
                </a:lnSpc>
                <a:spcAft>
                  <a:spcPts val="1000"/>
                </a:spcAft>
              </a:pPr>
              <a:r>
                <a:rPr lang="en-IE" sz="1100">
                  <a:effectLst/>
                  <a:ea typeface="Calibri" panose="020F0502020204030204" pitchFamily="34" charset="0"/>
                  <a:cs typeface="Times New Roman" panose="02020603050405020304" pitchFamily="18" charset="0"/>
                </a:rPr>
                <a:t>DECODING OF MESSAGE</a:t>
              </a:r>
            </a:p>
          </p:txBody>
        </p:sp>
        <p:cxnSp>
          <p:nvCxnSpPr>
            <p:cNvPr id="28" name="AutoShape 36">
              <a:extLst>
                <a:ext uri="{FF2B5EF4-FFF2-40B4-BE49-F238E27FC236}">
                  <a16:creationId xmlns:a16="http://schemas.microsoft.com/office/drawing/2014/main" id="{D3754089-2A98-2248-99AF-49E214FD6DB8}"/>
                </a:ext>
              </a:extLst>
            </p:cNvPr>
            <p:cNvCxnSpPr>
              <a:cxnSpLocks noChangeShapeType="1"/>
            </p:cNvCxnSpPr>
            <p:nvPr/>
          </p:nvCxnSpPr>
          <p:spPr bwMode="auto">
            <a:xfrm rot="10800000" flipV="1">
              <a:off x="2902688" y="2286000"/>
              <a:ext cx="1095375" cy="630555"/>
            </a:xfrm>
            <a:prstGeom prst="bentConnector3">
              <a:avLst>
                <a:gd name="adj1" fmla="val -523"/>
              </a:avLst>
            </a:prstGeom>
            <a:noFill/>
            <a:ln w="9525">
              <a:solidFill>
                <a:srgbClr val="000000"/>
              </a:solidFill>
              <a:miter lim="800000"/>
              <a:headEnd type="none" w="med" len="med"/>
              <a:tailEnd type="triangle" w="med" len="med"/>
            </a:ln>
            <a:extLst>
              <a:ext uri="{909E8E84-426E-40DD-AFC4-6F175D3DCCD1}">
                <a14:hiddenFill xmlns:a14="http://schemas.microsoft.com/office/drawing/2010/main">
                  <a:noFill/>
                </a14:hiddenFill>
              </a:ext>
            </a:extLst>
          </p:spPr>
        </p:cxnSp>
        <p:cxnSp>
          <p:nvCxnSpPr>
            <p:cNvPr id="29" name="AutoShape 37">
              <a:extLst>
                <a:ext uri="{FF2B5EF4-FFF2-40B4-BE49-F238E27FC236}">
                  <a16:creationId xmlns:a16="http://schemas.microsoft.com/office/drawing/2014/main" id="{B2A17823-8E40-5544-80B5-A696E001731C}"/>
                </a:ext>
              </a:extLst>
            </p:cNvPr>
            <p:cNvCxnSpPr>
              <a:cxnSpLocks noChangeShapeType="1"/>
            </p:cNvCxnSpPr>
            <p:nvPr/>
          </p:nvCxnSpPr>
          <p:spPr bwMode="auto">
            <a:xfrm rot="10800000">
              <a:off x="808074" y="2296633"/>
              <a:ext cx="1106170" cy="574040"/>
            </a:xfrm>
            <a:prstGeom prst="bentConnector3">
              <a:avLst>
                <a:gd name="adj1" fmla="val 99884"/>
              </a:avLst>
            </a:prstGeom>
            <a:noFill/>
            <a:ln w="9525">
              <a:solidFill>
                <a:srgbClr val="000000"/>
              </a:solidFill>
              <a:miter lim="800000"/>
              <a:headEnd type="none" w="med" len="med"/>
              <a:tailEnd type="triangle" w="med" len="med"/>
            </a:ln>
            <a:extLst>
              <a:ext uri="{909E8E84-426E-40DD-AFC4-6F175D3DCCD1}">
                <a14:hiddenFill xmlns:a14="http://schemas.microsoft.com/office/drawing/2010/main">
                  <a:noFill/>
                </a14:hiddenFill>
              </a:ext>
            </a:extLst>
          </p:spPr>
        </p:cxnSp>
        <p:sp>
          <p:nvSpPr>
            <p:cNvPr id="30" name="Text Box 2">
              <a:extLst>
                <a:ext uri="{FF2B5EF4-FFF2-40B4-BE49-F238E27FC236}">
                  <a16:creationId xmlns:a16="http://schemas.microsoft.com/office/drawing/2014/main" id="{CDD39F96-BA10-F246-A94B-04DBD57B554D}"/>
                </a:ext>
              </a:extLst>
            </p:cNvPr>
            <p:cNvSpPr txBox="1">
              <a:spLocks noChangeArrowheads="1"/>
            </p:cNvSpPr>
            <p:nvPr/>
          </p:nvSpPr>
          <p:spPr bwMode="auto">
            <a:xfrm>
              <a:off x="1222744" y="0"/>
              <a:ext cx="2552065" cy="2762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IE" sz="1100">
                  <a:effectLst/>
                  <a:latin typeface="Calibri" panose="020F0502020204030204" pitchFamily="34" charset="0"/>
                  <a:ea typeface="Calibri" panose="020F0502020204030204" pitchFamily="34" charset="0"/>
                  <a:cs typeface="Times New Roman" panose="02020603050405020304" pitchFamily="18" charset="0"/>
                </a:rPr>
                <a:t>CONTEXT</a:t>
              </a:r>
            </a:p>
          </p:txBody>
        </p:sp>
        <p:sp>
          <p:nvSpPr>
            <p:cNvPr id="31" name="Text Box 14337">
              <a:extLst>
                <a:ext uri="{FF2B5EF4-FFF2-40B4-BE49-F238E27FC236}">
                  <a16:creationId xmlns:a16="http://schemas.microsoft.com/office/drawing/2014/main" id="{7EDA8B28-E130-EF45-921E-DEEA7DAE4E09}"/>
                </a:ext>
              </a:extLst>
            </p:cNvPr>
            <p:cNvSpPr txBox="1"/>
            <p:nvPr/>
          </p:nvSpPr>
          <p:spPr>
            <a:xfrm>
              <a:off x="1924493" y="2339163"/>
              <a:ext cx="977265" cy="41465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IE" sz="1100" i="1">
                  <a:effectLst/>
                  <a:ea typeface="Calibri" panose="020F0502020204030204" pitchFamily="34" charset="0"/>
                  <a:cs typeface="Times New Roman" panose="02020603050405020304" pitchFamily="18" charset="0"/>
                </a:rPr>
                <a:t>NOISE</a:t>
              </a:r>
              <a:endParaRPr lang="en-IE" sz="1100">
                <a:effectLst/>
                <a:ea typeface="Calibri" panose="020F0502020204030204" pitchFamily="34" charset="0"/>
                <a:cs typeface="Times New Roman" panose="02020603050405020304" pitchFamily="18" charset="0"/>
              </a:endParaRPr>
            </a:p>
          </p:txBody>
        </p:sp>
        <p:sp>
          <p:nvSpPr>
            <p:cNvPr id="32" name="Rounded Rectangle 31">
              <a:extLst>
                <a:ext uri="{FF2B5EF4-FFF2-40B4-BE49-F238E27FC236}">
                  <a16:creationId xmlns:a16="http://schemas.microsoft.com/office/drawing/2014/main" id="{C3C5A396-30E5-5649-AA76-1DF58D388804}"/>
                </a:ext>
              </a:extLst>
            </p:cNvPr>
            <p:cNvSpPr>
              <a:spLocks/>
            </p:cNvSpPr>
            <p:nvPr/>
          </p:nvSpPr>
          <p:spPr>
            <a:xfrm>
              <a:off x="393404" y="701749"/>
              <a:ext cx="988060" cy="2054860"/>
            </a:xfrm>
            <a:prstGeom prst="roundRect">
              <a:avLst/>
            </a:prstGeom>
            <a:no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3" name="Text Box 14379">
              <a:extLst>
                <a:ext uri="{FF2B5EF4-FFF2-40B4-BE49-F238E27FC236}">
                  <a16:creationId xmlns:a16="http://schemas.microsoft.com/office/drawing/2014/main" id="{EC1AC8A8-E891-F04A-B0F0-D7CAE164A18C}"/>
                </a:ext>
              </a:extLst>
            </p:cNvPr>
            <p:cNvSpPr txBox="1"/>
            <p:nvPr/>
          </p:nvSpPr>
          <p:spPr>
            <a:xfrm>
              <a:off x="2721934" y="425303"/>
              <a:ext cx="903768" cy="40402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n-IE" sz="1000">
                  <a:effectLst/>
                  <a:ea typeface="Calibri" panose="020F0502020204030204" pitchFamily="34" charset="0"/>
                  <a:cs typeface="Times New Roman" panose="02020603050405020304" pitchFamily="18" charset="0"/>
                </a:rPr>
                <a:t>PERCEPTUAL</a:t>
              </a:r>
              <a:endParaRPr lang="en-IE" sz="1100">
                <a:effectLst/>
                <a:ea typeface="Calibri" panose="020F0502020204030204" pitchFamily="34" charset="0"/>
                <a:cs typeface="Times New Roman" panose="02020603050405020304" pitchFamily="18" charset="0"/>
              </a:endParaRPr>
            </a:p>
            <a:p>
              <a:pPr algn="ctr">
                <a:lnSpc>
                  <a:spcPct val="115000"/>
                </a:lnSpc>
                <a:spcAft>
                  <a:spcPts val="1000"/>
                </a:spcAft>
              </a:pPr>
              <a:r>
                <a:rPr lang="en-IE" sz="1000">
                  <a:effectLst/>
                  <a:ea typeface="Calibri" panose="020F0502020204030204" pitchFamily="34" charset="0"/>
                  <a:cs typeface="Times New Roman" panose="02020603050405020304" pitchFamily="18" charset="0"/>
                </a:rPr>
                <a:t>FILTERS</a:t>
              </a:r>
              <a:endParaRPr lang="en-IE" sz="1100">
                <a:effectLst/>
                <a:ea typeface="Calibri" panose="020F0502020204030204" pitchFamily="34" charset="0"/>
                <a:cs typeface="Times New Roman" panose="02020603050405020304" pitchFamily="18" charset="0"/>
              </a:endParaRPr>
            </a:p>
          </p:txBody>
        </p:sp>
        <p:sp>
          <p:nvSpPr>
            <p:cNvPr id="34" name="Text Box 14380">
              <a:extLst>
                <a:ext uri="{FF2B5EF4-FFF2-40B4-BE49-F238E27FC236}">
                  <a16:creationId xmlns:a16="http://schemas.microsoft.com/office/drawing/2014/main" id="{0BC4D0D7-AFA6-7A4D-892F-2E9C6579DF2B}"/>
                </a:ext>
              </a:extLst>
            </p:cNvPr>
            <p:cNvSpPr txBox="1"/>
            <p:nvPr/>
          </p:nvSpPr>
          <p:spPr>
            <a:xfrm>
              <a:off x="1222744" y="414670"/>
              <a:ext cx="903768" cy="40402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n-IE" sz="1000">
                  <a:effectLst/>
                  <a:ea typeface="Calibri" panose="020F0502020204030204" pitchFamily="34" charset="0"/>
                  <a:cs typeface="Times New Roman" panose="02020603050405020304" pitchFamily="18" charset="0"/>
                </a:rPr>
                <a:t>PERCEPTUAL</a:t>
              </a:r>
              <a:endParaRPr lang="en-IE" sz="1100">
                <a:effectLst/>
                <a:ea typeface="Calibri" panose="020F0502020204030204" pitchFamily="34" charset="0"/>
                <a:cs typeface="Times New Roman" panose="02020603050405020304" pitchFamily="18" charset="0"/>
              </a:endParaRPr>
            </a:p>
            <a:p>
              <a:pPr algn="ctr">
                <a:lnSpc>
                  <a:spcPct val="115000"/>
                </a:lnSpc>
                <a:spcAft>
                  <a:spcPts val="1000"/>
                </a:spcAft>
              </a:pPr>
              <a:r>
                <a:rPr lang="en-IE" sz="1000">
                  <a:effectLst/>
                  <a:ea typeface="Calibri" panose="020F0502020204030204" pitchFamily="34" charset="0"/>
                  <a:cs typeface="Times New Roman" panose="02020603050405020304" pitchFamily="18" charset="0"/>
                </a:rPr>
                <a:t>FILTERS</a:t>
              </a:r>
              <a:endParaRPr lang="en-IE" sz="1100">
                <a:effectLst/>
                <a:ea typeface="Calibri" panose="020F0502020204030204" pitchFamily="34" charset="0"/>
                <a:cs typeface="Times New Roman" panose="02020603050405020304" pitchFamily="18" charset="0"/>
              </a:endParaRPr>
            </a:p>
          </p:txBody>
        </p:sp>
        <p:cxnSp>
          <p:nvCxnSpPr>
            <p:cNvPr id="35" name="Straight Connector 34">
              <a:extLst>
                <a:ext uri="{FF2B5EF4-FFF2-40B4-BE49-F238E27FC236}">
                  <a16:creationId xmlns:a16="http://schemas.microsoft.com/office/drawing/2014/main" id="{95A6A9DF-FD6D-6B42-BE70-C1CAD9072E45}"/>
                </a:ext>
              </a:extLst>
            </p:cNvPr>
            <p:cNvCxnSpPr/>
            <p:nvPr/>
          </p:nvCxnSpPr>
          <p:spPr>
            <a:xfrm>
              <a:off x="3200400" y="882503"/>
              <a:ext cx="0" cy="247713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530C8181-25C2-5E44-ABF4-B8285D1EF82A}"/>
                </a:ext>
              </a:extLst>
            </p:cNvPr>
            <p:cNvCxnSpPr/>
            <p:nvPr/>
          </p:nvCxnSpPr>
          <p:spPr>
            <a:xfrm>
              <a:off x="2413590" y="1499191"/>
              <a:ext cx="0" cy="2308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94157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4116"/>
            <a:ext cx="8235950" cy="966788"/>
          </a:xfrm>
        </p:spPr>
        <p:txBody>
          <a:bodyPr>
            <a:normAutofit/>
          </a:bodyPr>
          <a:lstStyle/>
          <a:p>
            <a:r>
              <a:rPr lang="en-US" sz="3600" dirty="0">
                <a:solidFill>
                  <a:schemeClr val="accent5"/>
                </a:solidFill>
              </a:rPr>
              <a:t>Communications Richness</a:t>
            </a:r>
            <a:endParaRPr lang="en-US" sz="3600" b="1" dirty="0">
              <a:solidFill>
                <a:schemeClr val="accent5"/>
              </a:solidFill>
            </a:endParaRPr>
          </a:p>
        </p:txBody>
      </p:sp>
      <p:pic>
        <p:nvPicPr>
          <p:cNvPr id="4" name="Picture 3">
            <a:extLst>
              <a:ext uri="{FF2B5EF4-FFF2-40B4-BE49-F238E27FC236}">
                <a16:creationId xmlns:a16="http://schemas.microsoft.com/office/drawing/2014/main" id="{21157F30-7E33-4D26-B4DD-E93BF10B5757}"/>
              </a:ext>
            </a:extLst>
          </p:cNvPr>
          <p:cNvPicPr>
            <a:picLocks noChangeAspect="1"/>
          </p:cNvPicPr>
          <p:nvPr/>
        </p:nvPicPr>
        <p:blipFill>
          <a:blip r:embed="rId2"/>
          <a:stretch>
            <a:fillRect/>
          </a:stretch>
        </p:blipFill>
        <p:spPr>
          <a:xfrm>
            <a:off x="1568824" y="1653987"/>
            <a:ext cx="6006352" cy="4504765"/>
          </a:xfrm>
          <a:prstGeom prst="rect">
            <a:avLst/>
          </a:prstGeom>
        </p:spPr>
      </p:pic>
    </p:spTree>
    <p:extLst>
      <p:ext uri="{BB962C8B-B14F-4D97-AF65-F5344CB8AC3E}">
        <p14:creationId xmlns:p14="http://schemas.microsoft.com/office/powerpoint/2010/main" val="2235840742"/>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248441"/>
            <a:ext cx="8235950" cy="966788"/>
          </a:xfrm>
        </p:spPr>
        <p:txBody>
          <a:bodyPr>
            <a:normAutofit/>
          </a:bodyPr>
          <a:lstStyle/>
          <a:p>
            <a:r>
              <a:rPr lang="en-US" sz="3600" b="1" dirty="0">
                <a:solidFill>
                  <a:schemeClr val="accent5"/>
                </a:solidFill>
              </a:rPr>
              <a:t>Communication and Leaders</a:t>
            </a:r>
          </a:p>
        </p:txBody>
      </p:sp>
      <p:sp>
        <p:nvSpPr>
          <p:cNvPr id="3" name="Content Placeholder 2"/>
          <p:cNvSpPr>
            <a:spLocks noGrp="1"/>
          </p:cNvSpPr>
          <p:nvPr>
            <p:ph idx="1"/>
          </p:nvPr>
        </p:nvSpPr>
        <p:spPr>
          <a:xfrm>
            <a:off x="457200" y="1417638"/>
            <a:ext cx="8229600" cy="4708527"/>
          </a:xfrm>
        </p:spPr>
        <p:txBody>
          <a:bodyPr>
            <a:noAutofit/>
          </a:bodyPr>
          <a:lstStyle/>
          <a:p>
            <a:pPr marL="0" indent="0" algn="ctr">
              <a:buNone/>
            </a:pPr>
            <a:r>
              <a:rPr lang="en-US" sz="3600" i="1" dirty="0"/>
              <a:t>“I know that you believe you understand what you think I said, but I am not sure you realize that what you heard is not what I meant.” </a:t>
            </a:r>
          </a:p>
          <a:p>
            <a:pPr marL="0" indent="0" algn="r">
              <a:buNone/>
            </a:pPr>
            <a:r>
              <a:rPr lang="en-US" sz="2000" dirty="0"/>
              <a:t>Robert McCloskey US State Department</a:t>
            </a:r>
          </a:p>
        </p:txBody>
      </p:sp>
      <p:pic>
        <p:nvPicPr>
          <p:cNvPr id="6" name="Picture 5">
            <a:extLst>
              <a:ext uri="{FF2B5EF4-FFF2-40B4-BE49-F238E27FC236}">
                <a16:creationId xmlns:a16="http://schemas.microsoft.com/office/drawing/2014/main" id="{0356F1A1-E808-3843-9170-0D67B74EC306}"/>
              </a:ext>
            </a:extLst>
          </p:cNvPr>
          <p:cNvPicPr>
            <a:picLocks noChangeAspect="1"/>
          </p:cNvPicPr>
          <p:nvPr/>
        </p:nvPicPr>
        <p:blipFill rotWithShape="1">
          <a:blip r:embed="rId2"/>
          <a:srcRect r="3092" b="4038"/>
          <a:stretch/>
        </p:blipFill>
        <p:spPr>
          <a:xfrm>
            <a:off x="457200" y="4009536"/>
            <a:ext cx="2821577" cy="23190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7667354"/>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550" y="1215229"/>
            <a:ext cx="8229600" cy="4708527"/>
          </a:xfrm>
        </p:spPr>
        <p:txBody>
          <a:bodyPr>
            <a:noAutofit/>
          </a:bodyPr>
          <a:lstStyle/>
          <a:p>
            <a:pPr marL="0" indent="0">
              <a:buNone/>
            </a:pPr>
            <a:r>
              <a:rPr lang="en-US" sz="3200" i="1" dirty="0">
                <a:solidFill>
                  <a:schemeClr val="accent5">
                    <a:lumMod val="60000"/>
                    <a:lumOff val="40000"/>
                  </a:schemeClr>
                </a:solidFill>
              </a:rPr>
              <a:t>No one ever became a great leader without first becoming a great communicator.</a:t>
            </a:r>
          </a:p>
          <a:p>
            <a:r>
              <a:rPr lang="en-US" sz="3200" dirty="0"/>
              <a:t>It has never been easier for humans to communicate – we have come a long way from the stone age, the classical age, medieval times, through the Renaissance until today</a:t>
            </a:r>
          </a:p>
          <a:p>
            <a:r>
              <a:rPr lang="en-US" sz="3200" dirty="0"/>
              <a:t>And yet the inability to communicate well is well known in business, studies, politics, society and life.</a:t>
            </a:r>
          </a:p>
        </p:txBody>
      </p:sp>
      <p:sp>
        <p:nvSpPr>
          <p:cNvPr id="7" name="Title 1">
            <a:extLst>
              <a:ext uri="{FF2B5EF4-FFF2-40B4-BE49-F238E27FC236}">
                <a16:creationId xmlns:a16="http://schemas.microsoft.com/office/drawing/2014/main" id="{DBBBF9F4-FF0A-804B-8698-86B59545CE3C}"/>
              </a:ext>
            </a:extLst>
          </p:cNvPr>
          <p:cNvSpPr>
            <a:spLocks noGrp="1"/>
          </p:cNvSpPr>
          <p:nvPr>
            <p:ph type="title"/>
          </p:nvPr>
        </p:nvSpPr>
        <p:spPr>
          <a:xfrm>
            <a:off x="450850" y="248441"/>
            <a:ext cx="8235950" cy="966788"/>
          </a:xfrm>
        </p:spPr>
        <p:txBody>
          <a:bodyPr>
            <a:normAutofit/>
          </a:bodyPr>
          <a:lstStyle/>
          <a:p>
            <a:r>
              <a:rPr lang="en-US" sz="3600" b="1" dirty="0">
                <a:solidFill>
                  <a:schemeClr val="accent5"/>
                </a:solidFill>
              </a:rPr>
              <a:t>Communication and Leaders</a:t>
            </a:r>
          </a:p>
        </p:txBody>
      </p:sp>
    </p:spTree>
    <p:extLst>
      <p:ext uri="{BB962C8B-B14F-4D97-AF65-F5344CB8AC3E}">
        <p14:creationId xmlns:p14="http://schemas.microsoft.com/office/powerpoint/2010/main" val="430637934"/>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4708527"/>
          </a:xfrm>
        </p:spPr>
        <p:txBody>
          <a:bodyPr>
            <a:noAutofit/>
          </a:bodyPr>
          <a:lstStyle/>
          <a:p>
            <a:pPr marL="0" indent="0">
              <a:buNone/>
            </a:pPr>
            <a:r>
              <a:rPr lang="en-US" sz="2800" i="1" dirty="0">
                <a:solidFill>
                  <a:schemeClr val="accent5">
                    <a:lumMod val="60000"/>
                    <a:lumOff val="40000"/>
                  </a:schemeClr>
                </a:solidFill>
              </a:rPr>
              <a:t>Communication is about different things depending on context – information, explanation, an idea…</a:t>
            </a:r>
          </a:p>
          <a:p>
            <a:pPr marL="0" indent="0">
              <a:buNone/>
            </a:pPr>
            <a:endParaRPr lang="en-US" sz="2800" dirty="0"/>
          </a:p>
          <a:p>
            <a:pPr marL="0" indent="0">
              <a:buNone/>
            </a:pPr>
            <a:r>
              <a:rPr lang="en-US" sz="2800" b="1" dirty="0">
                <a:solidFill>
                  <a:srgbClr val="C00000"/>
                </a:solidFill>
              </a:rPr>
              <a:t>Who said?</a:t>
            </a:r>
          </a:p>
          <a:p>
            <a:pPr marL="0" indent="0" algn="ctr">
              <a:buNone/>
            </a:pPr>
            <a:r>
              <a:rPr lang="en-US" sz="2800" i="1" dirty="0"/>
              <a:t>“We hold these truths to be self-evident: </a:t>
            </a:r>
            <a:r>
              <a:rPr lang="en-US" sz="2800" b="1" i="1" dirty="0"/>
              <a:t>that all men are created equal</a:t>
            </a:r>
            <a:r>
              <a:rPr lang="en-US" sz="2800" i="1" dirty="0"/>
              <a:t>; that they are endowed by their Creator with certain unalienable rights; that among these are life, liberty, and the pursuit of happiness.”</a:t>
            </a:r>
          </a:p>
        </p:txBody>
      </p:sp>
      <p:sp>
        <p:nvSpPr>
          <p:cNvPr id="7" name="Title 1">
            <a:extLst>
              <a:ext uri="{FF2B5EF4-FFF2-40B4-BE49-F238E27FC236}">
                <a16:creationId xmlns:a16="http://schemas.microsoft.com/office/drawing/2014/main" id="{A06F1FA0-D08F-8E43-9B2B-74E3BC4E1E50}"/>
              </a:ext>
            </a:extLst>
          </p:cNvPr>
          <p:cNvSpPr>
            <a:spLocks noGrp="1"/>
          </p:cNvSpPr>
          <p:nvPr>
            <p:ph type="title"/>
          </p:nvPr>
        </p:nvSpPr>
        <p:spPr>
          <a:xfrm>
            <a:off x="450850" y="248441"/>
            <a:ext cx="8235950" cy="966788"/>
          </a:xfrm>
        </p:spPr>
        <p:txBody>
          <a:bodyPr>
            <a:normAutofit/>
          </a:bodyPr>
          <a:lstStyle/>
          <a:p>
            <a:r>
              <a:rPr lang="en-US" sz="3600" b="1" dirty="0">
                <a:solidFill>
                  <a:schemeClr val="accent5"/>
                </a:solidFill>
              </a:rPr>
              <a:t>Communication and Leaders</a:t>
            </a:r>
          </a:p>
        </p:txBody>
      </p:sp>
    </p:spTree>
    <p:extLst>
      <p:ext uri="{BB962C8B-B14F-4D97-AF65-F5344CB8AC3E}">
        <p14:creationId xmlns:p14="http://schemas.microsoft.com/office/powerpoint/2010/main" val="3494734118"/>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4798"/>
            <a:ext cx="8229600" cy="4708527"/>
          </a:xfrm>
        </p:spPr>
        <p:txBody>
          <a:bodyPr>
            <a:noAutofit/>
          </a:bodyPr>
          <a:lstStyle/>
          <a:p>
            <a:pPr marL="0" indent="0">
              <a:buNone/>
            </a:pPr>
            <a:r>
              <a:rPr lang="en-US" sz="3600" b="1" dirty="0">
                <a:solidFill>
                  <a:srgbClr val="C00000"/>
                </a:solidFill>
              </a:rPr>
              <a:t>Who said?</a:t>
            </a:r>
          </a:p>
          <a:p>
            <a:pPr marL="0" indent="0" algn="ctr">
              <a:buNone/>
            </a:pPr>
            <a:r>
              <a:rPr lang="en-US" sz="3600" i="1" dirty="0"/>
              <a:t>“Four score and seven years ago our fathers brought forth on this continent, a new nation, conceived in Liberty, and dedicated to the proposition that </a:t>
            </a:r>
            <a:r>
              <a:rPr lang="en-US" sz="3600" b="1" i="1" dirty="0"/>
              <a:t>all men are created equal.</a:t>
            </a:r>
            <a:r>
              <a:rPr lang="en-US" sz="3600" i="1" dirty="0"/>
              <a:t>”</a:t>
            </a:r>
          </a:p>
        </p:txBody>
      </p:sp>
      <p:sp>
        <p:nvSpPr>
          <p:cNvPr id="7" name="Title 1">
            <a:extLst>
              <a:ext uri="{FF2B5EF4-FFF2-40B4-BE49-F238E27FC236}">
                <a16:creationId xmlns:a16="http://schemas.microsoft.com/office/drawing/2014/main" id="{BFC8DD98-DB28-7F4A-AA2B-A10E5DEA71F7}"/>
              </a:ext>
            </a:extLst>
          </p:cNvPr>
          <p:cNvSpPr>
            <a:spLocks noGrp="1"/>
          </p:cNvSpPr>
          <p:nvPr>
            <p:ph type="title"/>
          </p:nvPr>
        </p:nvSpPr>
        <p:spPr>
          <a:xfrm>
            <a:off x="450850" y="248441"/>
            <a:ext cx="8235950" cy="966788"/>
          </a:xfrm>
        </p:spPr>
        <p:txBody>
          <a:bodyPr>
            <a:normAutofit/>
          </a:bodyPr>
          <a:lstStyle/>
          <a:p>
            <a:r>
              <a:rPr lang="en-US" sz="3600" b="1" dirty="0">
                <a:solidFill>
                  <a:schemeClr val="accent5"/>
                </a:solidFill>
              </a:rPr>
              <a:t>Communication and Leaders</a:t>
            </a:r>
          </a:p>
        </p:txBody>
      </p:sp>
    </p:spTree>
    <p:extLst>
      <p:ext uri="{BB962C8B-B14F-4D97-AF65-F5344CB8AC3E}">
        <p14:creationId xmlns:p14="http://schemas.microsoft.com/office/powerpoint/2010/main" val="1747185218"/>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0"/>
  <p:tag name="INCORRECTPOINTVALUE" val="0"/>
  <p:tag name="AUTOADJUSTPARTRANGE" val="True"/>
  <p:tag name="FIBNUMRESULTS" val="5"/>
  <p:tag name="PRRESPONSE2" val="9"/>
  <p:tag name="PRRESPONSE6" val="5"/>
  <p:tag name="PRRESPONSE10" val="1"/>
  <p:tag name="POWERPOINTVERSION" val="14.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13c02fde-b48f-4d00-bac1-911d8ee6ee98">Template</Categor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709477310369438C3E543C94179E2D" ma:contentTypeVersion="8" ma:contentTypeDescription="Create a new document." ma:contentTypeScope="" ma:versionID="40639e0939d655a4dc87506b01892c9e">
  <xsd:schema xmlns:xsd="http://www.w3.org/2001/XMLSchema" xmlns:xs="http://www.w3.org/2001/XMLSchema" xmlns:p="http://schemas.microsoft.com/office/2006/metadata/properties" xmlns:ns2="13c02fde-b48f-4d00-bac1-911d8ee6ee98" xmlns:ns3="6fd5926b-e52e-44d8-81d1-5e6608a23368" targetNamespace="http://schemas.microsoft.com/office/2006/metadata/properties" ma:root="true" ma:fieldsID="337014aa22b9b0ec50b4022cfab8c551" ns2:_="" ns3:_="">
    <xsd:import namespace="13c02fde-b48f-4d00-bac1-911d8ee6ee98"/>
    <xsd:import namespace="6fd5926b-e52e-44d8-81d1-5e6608a23368"/>
    <xsd:element name="properties">
      <xsd:complexType>
        <xsd:sequence>
          <xsd:element name="documentManagement">
            <xsd:complexType>
              <xsd:all>
                <xsd:element ref="ns2:Category"/>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c02fde-b48f-4d00-bac1-911d8ee6ee98" elementFormDefault="qualified">
    <xsd:import namespace="http://schemas.microsoft.com/office/2006/documentManagement/types"/>
    <xsd:import namespace="http://schemas.microsoft.com/office/infopath/2007/PartnerControls"/>
    <xsd:element name="Category" ma:index="8" ma:displayName="Category" ma:description="Select from the pull down menu the correct category for this file type" ma:format="Dropdown" ma:internalName="Category">
      <xsd:simpleType>
        <xsd:restriction base="dms:Choice">
          <xsd:enumeration value="Meetings"/>
          <xsd:enumeration value="Purchase Order"/>
          <xsd:enumeration value="Invoice"/>
          <xsd:enumeration value="Policy"/>
          <xsd:enumeration value="Procedure"/>
          <xsd:enumeration value="Template"/>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d5926b-e52e-44d8-81d1-5e6608a23368"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324C9D-A4D4-4EA5-B76C-8491F2658EB9}">
  <ds:schemaRefs>
    <ds:schemaRef ds:uri="http://purl.org/dc/elements/1.1/"/>
    <ds:schemaRef ds:uri="http://schemas.microsoft.com/office/2006/metadata/properties"/>
    <ds:schemaRef ds:uri="http://schemas.microsoft.com/office/2006/documentManagement/types"/>
    <ds:schemaRef ds:uri="http://schemas.microsoft.com/office/infopath/2007/PartnerControls"/>
    <ds:schemaRef ds:uri="6fd5926b-e52e-44d8-81d1-5e6608a23368"/>
    <ds:schemaRef ds:uri="http://purl.org/dc/terms/"/>
    <ds:schemaRef ds:uri="http://schemas.openxmlformats.org/package/2006/metadata/core-properties"/>
    <ds:schemaRef ds:uri="http://purl.org/dc/dcmitype/"/>
    <ds:schemaRef ds:uri="13c02fde-b48f-4d00-bac1-911d8ee6ee98"/>
    <ds:schemaRef ds:uri="http://www.w3.org/XML/1998/namespace"/>
  </ds:schemaRefs>
</ds:datastoreItem>
</file>

<file path=customXml/itemProps2.xml><?xml version="1.0" encoding="utf-8"?>
<ds:datastoreItem xmlns:ds="http://schemas.openxmlformats.org/officeDocument/2006/customXml" ds:itemID="{F3D502E4-D18D-4EA6-BFF6-F7B2176D1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c02fde-b48f-4d00-bac1-911d8ee6ee98"/>
    <ds:schemaRef ds:uri="6fd5926b-e52e-44d8-81d1-5e6608a23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E02B31-F34B-4E18-8C84-0623F31763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11795</TotalTime>
  <Words>1949</Words>
  <Application>Microsoft Office PowerPoint</Application>
  <PresentationFormat>On-screen Show (4:3)</PresentationFormat>
  <Paragraphs>164</Paragraphs>
  <Slides>26</Slides>
  <Notes>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26</vt:i4>
      </vt:variant>
    </vt:vector>
  </HeadingPairs>
  <TitlesOfParts>
    <vt:vector size="35" baseType="lpstr">
      <vt:lpstr>Arial</vt:lpstr>
      <vt:lpstr>Calibri</vt:lpstr>
      <vt:lpstr>Calibri Light</vt:lpstr>
      <vt:lpstr>Courier New</vt:lpstr>
      <vt:lpstr>Times New Roman</vt:lpstr>
      <vt:lpstr>1_Custom Design</vt:lpstr>
      <vt:lpstr>2_Custom Design</vt:lpstr>
      <vt:lpstr>3_Custom Design</vt:lpstr>
      <vt:lpstr>5_Custom Design</vt:lpstr>
      <vt:lpstr>MGT 811 Contemporary Management Capabilities</vt:lpstr>
      <vt:lpstr>Outline for today</vt:lpstr>
      <vt:lpstr>How does the communication process work?</vt:lpstr>
      <vt:lpstr>The Communications Process </vt:lpstr>
      <vt:lpstr>Communications Richness</vt:lpstr>
      <vt:lpstr>Communication and Leaders</vt:lpstr>
      <vt:lpstr>Communication and Leaders</vt:lpstr>
      <vt:lpstr>Communication and Leaders</vt:lpstr>
      <vt:lpstr>Communication and Leaders</vt:lpstr>
      <vt:lpstr>Communication and Leaders</vt:lpstr>
      <vt:lpstr>Some Consequences of poor Communication</vt:lpstr>
      <vt:lpstr>Two forms of communication </vt:lpstr>
      <vt:lpstr>Inspirational and Powerful Communication</vt:lpstr>
      <vt:lpstr>Inspirational and Powerful Communication (cont.)</vt:lpstr>
      <vt:lpstr>Inspirational and Powerful Communication</vt:lpstr>
      <vt:lpstr>Inspirational and Powerful Communication</vt:lpstr>
      <vt:lpstr>Listening as a Leadership Skill</vt:lpstr>
      <vt:lpstr>The Leader’s Role in Resolving Conflict </vt:lpstr>
      <vt:lpstr>The Leader’s Role in Resolving Conflict </vt:lpstr>
      <vt:lpstr>The Leader’s Role in Resolving Conflict </vt:lpstr>
      <vt:lpstr>The Leader’s Role in Resolving Conflict </vt:lpstr>
      <vt:lpstr>The Leader’s Role in Resolving Conflict </vt:lpstr>
      <vt:lpstr>Summary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Toniel Leung</dc:creator>
  <cp:lastModifiedBy>Stephen Rodwell</cp:lastModifiedBy>
  <cp:revision>309</cp:revision>
  <dcterms:created xsi:type="dcterms:W3CDTF">2017-08-16T23:55:16Z</dcterms:created>
  <dcterms:modified xsi:type="dcterms:W3CDTF">2019-05-23T22:17:34Z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0x010100E1709477310369438C3E543C94179E2D</vt:lpwstr>
  </property>
</Properties>
</file>