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3" r:id="rId5"/>
    <p:sldMasterId id="2147483685" r:id="rId6"/>
    <p:sldMasterId id="2147483706" r:id="rId7"/>
  </p:sldMasterIdLst>
  <p:notesMasterIdLst>
    <p:notesMasterId r:id="rId65"/>
  </p:notesMasterIdLst>
  <p:sldIdLst>
    <p:sldId id="280" r:id="rId8"/>
    <p:sldId id="281" r:id="rId9"/>
    <p:sldId id="341" r:id="rId10"/>
    <p:sldId id="363" r:id="rId11"/>
    <p:sldId id="329" r:id="rId12"/>
    <p:sldId id="349" r:id="rId13"/>
    <p:sldId id="350" r:id="rId14"/>
    <p:sldId id="351" r:id="rId15"/>
    <p:sldId id="352" r:id="rId16"/>
    <p:sldId id="343" r:id="rId17"/>
    <p:sldId id="353" r:id="rId18"/>
    <p:sldId id="365" r:id="rId19"/>
    <p:sldId id="359" r:id="rId20"/>
    <p:sldId id="345" r:id="rId21"/>
    <p:sldId id="399" r:id="rId22"/>
    <p:sldId id="401" r:id="rId23"/>
    <p:sldId id="368" r:id="rId24"/>
    <p:sldId id="355" r:id="rId25"/>
    <p:sldId id="356" r:id="rId26"/>
    <p:sldId id="357" r:id="rId27"/>
    <p:sldId id="358" r:id="rId28"/>
    <p:sldId id="344" r:id="rId29"/>
    <p:sldId id="361" r:id="rId30"/>
    <p:sldId id="346" r:id="rId31"/>
    <p:sldId id="347" r:id="rId32"/>
    <p:sldId id="373" r:id="rId33"/>
    <p:sldId id="338" r:id="rId34"/>
    <p:sldId id="371" r:id="rId35"/>
    <p:sldId id="339" r:id="rId36"/>
    <p:sldId id="354" r:id="rId37"/>
    <p:sldId id="372" r:id="rId38"/>
    <p:sldId id="374" r:id="rId39"/>
    <p:sldId id="397"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5" r:id="rId60"/>
    <p:sldId id="396" r:id="rId61"/>
    <p:sldId id="404" r:id="rId62"/>
    <p:sldId id="282" r:id="rId63"/>
    <p:sldId id="403"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CA309BC-425A-DD42-98C2-75A72F7C624A}">
          <p14:sldIdLst>
            <p14:sldId id="280"/>
            <p14:sldId id="281"/>
            <p14:sldId id="341"/>
            <p14:sldId id="363"/>
            <p14:sldId id="329"/>
            <p14:sldId id="349"/>
            <p14:sldId id="350"/>
            <p14:sldId id="351"/>
            <p14:sldId id="352"/>
            <p14:sldId id="343"/>
            <p14:sldId id="353"/>
            <p14:sldId id="365"/>
            <p14:sldId id="359"/>
            <p14:sldId id="345"/>
            <p14:sldId id="399"/>
            <p14:sldId id="401"/>
            <p14:sldId id="368"/>
            <p14:sldId id="355"/>
            <p14:sldId id="356"/>
            <p14:sldId id="357"/>
            <p14:sldId id="358"/>
            <p14:sldId id="344"/>
            <p14:sldId id="361"/>
            <p14:sldId id="346"/>
            <p14:sldId id="347"/>
            <p14:sldId id="373"/>
            <p14:sldId id="338"/>
            <p14:sldId id="371"/>
            <p14:sldId id="339"/>
            <p14:sldId id="354"/>
            <p14:sldId id="372"/>
            <p14:sldId id="374"/>
            <p14:sldId id="397"/>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404"/>
            <p14:sldId id="282"/>
            <p14:sldId id="40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73"/>
  </p:normalViewPr>
  <p:slideViewPr>
    <p:cSldViewPr snapToGrid="0" snapToObjects="1">
      <p:cViewPr varScale="1">
        <p:scale>
          <a:sx n="68" d="100"/>
          <a:sy n="68" d="100"/>
        </p:scale>
        <p:origin x="1182" y="7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3" d="100"/>
          <a:sy n="83" d="100"/>
        </p:scale>
        <p:origin x="307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Vass" userId="S::ivass@icms.edu.au::70e7b51f-c080-489e-85cc-d4c6c9e8e3df" providerId="AD" clId="Web-{6E088ECA-BFE0-4273-8F6D-D4B445EC130A}"/>
    <pc:docChg chg="modSld">
      <pc:chgData name="Ilona Vass" userId="S::ivass@icms.edu.au::70e7b51f-c080-489e-85cc-d4c6c9e8e3df" providerId="AD" clId="Web-{6E088ECA-BFE0-4273-8F6D-D4B445EC130A}" dt="2018-06-05T01:57:46.972" v="1"/>
      <pc:docMkLst>
        <pc:docMk/>
      </pc:docMkLst>
      <pc:sldChg chg="delSp">
        <pc:chgData name="Ilona Vass" userId="S::ivass@icms.edu.au::70e7b51f-c080-489e-85cc-d4c6c9e8e3df" providerId="AD" clId="Web-{6E088ECA-BFE0-4273-8F6D-D4B445EC130A}" dt="2018-06-05T01:57:46.972" v="1"/>
        <pc:sldMkLst>
          <pc:docMk/>
          <pc:sldMk cId="698098642" sldId="281"/>
        </pc:sldMkLst>
        <pc:spChg chg="del">
          <ac:chgData name="Ilona Vass" userId="S::ivass@icms.edu.au::70e7b51f-c080-489e-85cc-d4c6c9e8e3df" providerId="AD" clId="Web-{6E088ECA-BFE0-4273-8F6D-D4B445EC130A}" dt="2018-06-05T01:57:46.972" v="1"/>
          <ac:spMkLst>
            <pc:docMk/>
            <pc:sldMk cId="698098642" sldId="281"/>
            <ac:spMk id="2" creationId="{00000000-0000-0000-0000-000000000000}"/>
          </ac:spMkLst>
        </pc:spChg>
        <pc:spChg chg="del">
          <ac:chgData name="Ilona Vass" userId="S::ivass@icms.edu.au::70e7b51f-c080-489e-85cc-d4c6c9e8e3df" providerId="AD" clId="Web-{6E088ECA-BFE0-4273-8F6D-D4B445EC130A}" dt="2018-06-05T01:57:44.957" v="0"/>
          <ac:spMkLst>
            <pc:docMk/>
            <pc:sldMk cId="698098642" sldId="281"/>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A2218-DD8C-4944-883E-4F222486B95A}" type="datetimeFigureOut">
              <a:rPr lang="en-US" smtClean="0"/>
              <a:t>12/2/2018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B446-6C3A-434A-9EAF-115FF2B52C71}" type="slidenum">
              <a:rPr lang="en-US" smtClean="0"/>
              <a:t>‹#›</a:t>
            </a:fld>
            <a:endParaRPr lang="en-US"/>
          </a:p>
        </p:txBody>
      </p:sp>
    </p:spTree>
    <p:extLst>
      <p:ext uri="{BB962C8B-B14F-4D97-AF65-F5344CB8AC3E}">
        <p14:creationId xmlns:p14="http://schemas.microsoft.com/office/powerpoint/2010/main" val="16379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902681" cy="1325563"/>
          </a:xfrm>
          <a:prstGeom prst="rect">
            <a:avLst/>
          </a:prstGeom>
        </p:spPr>
        <p:txBody>
          <a:bodyPr/>
          <a:lstStyle>
            <a:lvl1pPr>
              <a:defRPr b="0">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Text Placeholder 4"/>
          <p:cNvSpPr>
            <a:spLocks noGrp="1"/>
          </p:cNvSpPr>
          <p:nvPr>
            <p:ph type="body" sz="quarter" idx="10"/>
          </p:nvPr>
        </p:nvSpPr>
        <p:spPr>
          <a:xfrm>
            <a:off x="628650" y="1911351"/>
            <a:ext cx="8124825" cy="462245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6515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CDF3-F55D-43D2-89AE-1065ABB1A46D}"/>
              </a:ext>
            </a:extLst>
          </p:cNvPr>
          <p:cNvSpPr>
            <a:spLocks noGrp="1"/>
          </p:cNvSpPr>
          <p:nvPr>
            <p:ph type="title"/>
          </p:nvPr>
        </p:nvSpPr>
        <p:spPr/>
        <p:txBody>
          <a:bodyPr/>
          <a:lstStyle/>
          <a:p>
            <a:r>
              <a:rPr lang="en-US"/>
              <a:t>Click to edit Master title style</a:t>
            </a:r>
            <a:endParaRPr lang="en-AU"/>
          </a:p>
        </p:txBody>
      </p:sp>
      <p:sp>
        <p:nvSpPr>
          <p:cNvPr id="3" name="Rectangle 11">
            <a:extLst>
              <a:ext uri="{FF2B5EF4-FFF2-40B4-BE49-F238E27FC236}">
                <a16:creationId xmlns:a16="http://schemas.microsoft.com/office/drawing/2014/main" id="{AC515E39-6CA7-4B64-8C1C-2EADFDC6753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a:extLst>
              <a:ext uri="{FF2B5EF4-FFF2-40B4-BE49-F238E27FC236}">
                <a16:creationId xmlns:a16="http://schemas.microsoft.com/office/drawing/2014/main" id="{5B730955-C8BF-488C-8858-783BBE1F6B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E880B1E2-A563-4D26-8D8F-973E7835BEBA}"/>
              </a:ext>
            </a:extLst>
          </p:cNvPr>
          <p:cNvSpPr>
            <a:spLocks noGrp="1" noChangeArrowheads="1"/>
          </p:cNvSpPr>
          <p:nvPr>
            <p:ph type="sldNum" sz="quarter" idx="12"/>
          </p:nvPr>
        </p:nvSpPr>
        <p:spPr>
          <a:ln/>
        </p:spPr>
        <p:txBody>
          <a:bodyPr/>
          <a:lstStyle>
            <a:lvl1pPr>
              <a:defRPr/>
            </a:lvl1pPr>
          </a:lstStyle>
          <a:p>
            <a:pPr>
              <a:defRPr/>
            </a:pPr>
            <a:fld id="{130CE07D-AA72-49A4-9651-7AD886DCF9E4}" type="slidenum">
              <a:rPr lang="en-US" altLang="en-US"/>
              <a:pPr>
                <a:defRPr/>
              </a:pPr>
              <a:t>‹#›</a:t>
            </a:fld>
            <a:endParaRPr lang="en-US" altLang="en-US"/>
          </a:p>
        </p:txBody>
      </p:sp>
    </p:spTree>
    <p:extLst>
      <p:ext uri="{BB962C8B-B14F-4D97-AF65-F5344CB8AC3E}">
        <p14:creationId xmlns:p14="http://schemas.microsoft.com/office/powerpoint/2010/main" val="10915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6629400" cy="1295400"/>
          </a:xfrm>
        </p:spPr>
        <p:txBody>
          <a:bodyPr/>
          <a:lstStyle/>
          <a:p>
            <a:r>
              <a:rPr lang="en-US"/>
              <a:t>Click to edit Master title style</a:t>
            </a:r>
            <a:endParaRPr lang="en-AU"/>
          </a:p>
        </p:txBody>
      </p:sp>
      <p:sp>
        <p:nvSpPr>
          <p:cNvPr id="3" name="Table Placeholder 2"/>
          <p:cNvSpPr>
            <a:spLocks noGrp="1"/>
          </p:cNvSpPr>
          <p:nvPr>
            <p:ph type="tbl" idx="1"/>
          </p:nvPr>
        </p:nvSpPr>
        <p:spPr>
          <a:xfrm>
            <a:off x="685800" y="1981200"/>
            <a:ext cx="7772400" cy="4114800"/>
          </a:xfrm>
        </p:spPr>
        <p:txBody>
          <a:bodyPr/>
          <a:lstStyle/>
          <a:p>
            <a:pPr lvl="0"/>
            <a:endParaRPr lang="en-AU" noProof="0"/>
          </a:p>
        </p:txBody>
      </p:sp>
    </p:spTree>
    <p:extLst>
      <p:ext uri="{BB962C8B-B14F-4D97-AF65-F5344CB8AC3E}">
        <p14:creationId xmlns:p14="http://schemas.microsoft.com/office/powerpoint/2010/main" val="28278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Online Image Placeholder 3"/>
          <p:cNvSpPr>
            <a:spLocks noGrp="1"/>
          </p:cNvSpPr>
          <p:nvPr>
            <p:ph type="clipArt" sz="half" idx="2"/>
          </p:nvPr>
        </p:nvSpPr>
        <p:spPr>
          <a:xfrm>
            <a:off x="4648200" y="1981200"/>
            <a:ext cx="3810000" cy="4114800"/>
          </a:xfrm>
        </p:spPr>
        <p:txBody>
          <a:bodyPr rtlCol="0">
            <a:normAutofit/>
          </a:bodyPr>
          <a:lstStyle/>
          <a:p>
            <a:pPr lvl="0"/>
            <a:endParaRPr lang="en-AU" noProof="0"/>
          </a:p>
        </p:txBody>
      </p:sp>
      <p:sp>
        <p:nvSpPr>
          <p:cNvPr id="5" name="Date Placeholder 3">
            <a:extLst>
              <a:ext uri="{FF2B5EF4-FFF2-40B4-BE49-F238E27FC236}">
                <a16:creationId xmlns:a16="http://schemas.microsoft.com/office/drawing/2014/main" id="{DAC71ABB-B523-4267-8B28-9E9E4B749F4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D12C054-516F-42E2-A8F3-58B1728A35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810BCC7-7BEF-4FD1-B0EF-A96B817D3ECA}"/>
              </a:ext>
            </a:extLst>
          </p:cNvPr>
          <p:cNvSpPr>
            <a:spLocks noGrp="1"/>
          </p:cNvSpPr>
          <p:nvPr>
            <p:ph type="sldNum" sz="quarter" idx="12"/>
          </p:nvPr>
        </p:nvSpPr>
        <p:spPr/>
        <p:txBody>
          <a:bodyPr/>
          <a:lstStyle>
            <a:lvl1pPr>
              <a:defRPr/>
            </a:lvl1pPr>
          </a:lstStyle>
          <a:p>
            <a:pPr>
              <a:defRPr/>
            </a:pPr>
            <a:fld id="{BB58FE30-F2D6-4B6E-B3F9-5B20E999A4C3}" type="slidenum">
              <a:rPr lang="en-US" altLang="en-US"/>
              <a:pPr>
                <a:defRPr/>
              </a:pPr>
              <a:t>‹#›</a:t>
            </a:fld>
            <a:endParaRPr lang="en-US" altLang="en-US"/>
          </a:p>
        </p:txBody>
      </p:sp>
    </p:spTree>
    <p:extLst>
      <p:ext uri="{BB962C8B-B14F-4D97-AF65-F5344CB8AC3E}">
        <p14:creationId xmlns:p14="http://schemas.microsoft.com/office/powerpoint/2010/main" val="310815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145088" y="2017713"/>
            <a:ext cx="3810000" cy="4114800"/>
          </a:xfrm>
        </p:spPr>
        <p:txBody>
          <a:bodyPr rtlCol="0">
            <a:normAutofit/>
          </a:bodyPr>
          <a:lstStyle/>
          <a:p>
            <a:pPr lvl="0"/>
            <a:endParaRPr lang="en-US" noProof="0"/>
          </a:p>
        </p:txBody>
      </p:sp>
      <p:sp>
        <p:nvSpPr>
          <p:cNvPr id="5" name="Date Placeholder 3">
            <a:extLst>
              <a:ext uri="{FF2B5EF4-FFF2-40B4-BE49-F238E27FC236}">
                <a16:creationId xmlns:a16="http://schemas.microsoft.com/office/drawing/2014/main" id="{EDE5F8BB-3CE8-4AC4-919C-6F510304FC3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317EAA6-BBEE-406A-BBC8-BF9A445F16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6A50D7B-8FC3-42E7-9623-97CE886AEA9C}"/>
              </a:ext>
            </a:extLst>
          </p:cNvPr>
          <p:cNvSpPr>
            <a:spLocks noGrp="1"/>
          </p:cNvSpPr>
          <p:nvPr>
            <p:ph type="sldNum" sz="quarter" idx="12"/>
          </p:nvPr>
        </p:nvSpPr>
        <p:spPr/>
        <p:txBody>
          <a:bodyPr/>
          <a:lstStyle>
            <a:lvl1pPr>
              <a:defRPr/>
            </a:lvl1pPr>
          </a:lstStyle>
          <a:p>
            <a:pPr>
              <a:defRPr/>
            </a:pPr>
            <a:fld id="{65436D98-CBA4-4C79-B0B4-B258981EA9CD}" type="slidenum">
              <a:rPr lang="en-US" altLang="en-US"/>
              <a:pPr>
                <a:defRPr/>
              </a:pPr>
              <a:t>‹#›</a:t>
            </a:fld>
            <a:endParaRPr lang="en-US" altLang="en-US"/>
          </a:p>
        </p:txBody>
      </p:sp>
    </p:spTree>
    <p:extLst>
      <p:ext uri="{BB962C8B-B14F-4D97-AF65-F5344CB8AC3E}">
        <p14:creationId xmlns:p14="http://schemas.microsoft.com/office/powerpoint/2010/main" val="3981432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AU"/>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AU" noProof="0"/>
          </a:p>
        </p:txBody>
      </p:sp>
      <p:sp>
        <p:nvSpPr>
          <p:cNvPr id="4" name="Date Placeholder 3">
            <a:extLst>
              <a:ext uri="{FF2B5EF4-FFF2-40B4-BE49-F238E27FC236}">
                <a16:creationId xmlns:a16="http://schemas.microsoft.com/office/drawing/2014/main" id="{549B3DFE-44A6-482A-9B27-0554B48EC21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C63FB6F-EE9C-447C-99BD-379A6C43C7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5BDDA4C-774F-43D5-B2D7-86C87D8285DA}"/>
              </a:ext>
            </a:extLst>
          </p:cNvPr>
          <p:cNvSpPr>
            <a:spLocks noGrp="1"/>
          </p:cNvSpPr>
          <p:nvPr>
            <p:ph type="sldNum" sz="quarter" idx="12"/>
          </p:nvPr>
        </p:nvSpPr>
        <p:spPr/>
        <p:txBody>
          <a:bodyPr/>
          <a:lstStyle>
            <a:lvl1pPr>
              <a:defRPr/>
            </a:lvl1pPr>
          </a:lstStyle>
          <a:p>
            <a:pPr>
              <a:defRPr/>
            </a:pPr>
            <a:fld id="{31DE9800-8AAF-4529-9510-E0F2B4AAF1E8}" type="slidenum">
              <a:rPr lang="en-US" altLang="en-US"/>
              <a:pPr>
                <a:defRPr/>
              </a:pPr>
              <a:t>‹#›</a:t>
            </a:fld>
            <a:endParaRPr lang="en-US" altLang="en-US"/>
          </a:p>
        </p:txBody>
      </p:sp>
    </p:spTree>
    <p:extLst>
      <p:ext uri="{BB962C8B-B14F-4D97-AF65-F5344CB8AC3E}">
        <p14:creationId xmlns:p14="http://schemas.microsoft.com/office/powerpoint/2010/main" val="2899587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2051624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lgn="ct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5" name="Online Image Placeholder 4"/>
          <p:cNvSpPr>
            <a:spLocks noGrp="1"/>
          </p:cNvSpPr>
          <p:nvPr>
            <p:ph type="clipArt" sz="quarter" idx="10"/>
          </p:nvPr>
        </p:nvSpPr>
        <p:spPr>
          <a:xfrm>
            <a:off x="733425" y="2273300"/>
            <a:ext cx="2771775" cy="2641600"/>
          </a:xfrm>
          <a:prstGeom prst="rect">
            <a:avLst/>
          </a:prstGeom>
        </p:spPr>
        <p:txBody>
          <a:bodyPr/>
          <a:lstStyle/>
          <a:p>
            <a:endParaRPr lang="en-AU" dirty="0"/>
          </a:p>
        </p:txBody>
      </p:sp>
      <p:sp>
        <p:nvSpPr>
          <p:cNvPr id="7" name="Picture Placeholder 6"/>
          <p:cNvSpPr>
            <a:spLocks noGrp="1"/>
          </p:cNvSpPr>
          <p:nvPr>
            <p:ph type="pic" sz="quarter" idx="11"/>
          </p:nvPr>
        </p:nvSpPr>
        <p:spPr>
          <a:xfrm>
            <a:off x="5743575" y="2273300"/>
            <a:ext cx="2771775" cy="2641600"/>
          </a:xfrm>
          <a:prstGeom prst="rect">
            <a:avLst/>
          </a:prstGeom>
        </p:spPr>
        <p:txBody>
          <a:bodyPr/>
          <a:lstStyle/>
          <a:p>
            <a:endParaRPr lang="en-AU"/>
          </a:p>
        </p:txBody>
      </p:sp>
    </p:spTree>
    <p:extLst>
      <p:ext uri="{BB962C8B-B14F-4D97-AF65-F5344CB8AC3E}">
        <p14:creationId xmlns:p14="http://schemas.microsoft.com/office/powerpoint/2010/main" val="4053139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4" name="Text Placeholder 3"/>
          <p:cNvSpPr>
            <a:spLocks noGrp="1"/>
          </p:cNvSpPr>
          <p:nvPr>
            <p:ph type="body" sz="quarter" idx="10"/>
          </p:nvPr>
        </p:nvSpPr>
        <p:spPr>
          <a:xfrm>
            <a:off x="819150" y="5092700"/>
            <a:ext cx="7877175" cy="1549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marL="342900" indent="0">
              <a:buNone/>
              <a:defRPr>
                <a:solidFill>
                  <a:schemeClr val="bg1"/>
                </a:solidFill>
                <a:latin typeface="Arial" panose="020B0604020202020204" pitchFamily="34" charset="0"/>
                <a:cs typeface="Arial" panose="020B0604020202020204" pitchFamily="34" charset="0"/>
              </a:defRPr>
            </a:lvl2pPr>
            <a:lvl3pPr marL="685800" indent="0">
              <a:buNone/>
              <a:defRPr>
                <a:solidFill>
                  <a:schemeClr val="bg1"/>
                </a:solidFill>
                <a:latin typeface="Arial" panose="020B0604020202020204" pitchFamily="34" charset="0"/>
                <a:cs typeface="Arial" panose="020B0604020202020204" pitchFamily="34" charset="0"/>
              </a:defRPr>
            </a:lvl3pPr>
            <a:lvl4pPr marL="1028700" indent="0">
              <a:buNone/>
              <a:defRPr>
                <a:solidFill>
                  <a:schemeClr val="bg1"/>
                </a:solidFill>
                <a:latin typeface="Arial" panose="020B0604020202020204" pitchFamily="34" charset="0"/>
                <a:cs typeface="Arial" panose="020B0604020202020204" pitchFamily="34" charset="0"/>
              </a:defRPr>
            </a:lvl4pPr>
            <a:lvl5pPr marL="1371600" indent="0">
              <a:buNone/>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443219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3523DE92-A298-4BA1-8A12-1C95D33288B5}" type="slidenum">
              <a:rPr lang="en-AU" smtClean="0"/>
              <a:pPr/>
              <a:t>‹#›</a:t>
            </a:fld>
            <a:endParaRPr lang="en-AU" dirty="0"/>
          </a:p>
        </p:txBody>
      </p:sp>
      <p:sp>
        <p:nvSpPr>
          <p:cNvPr id="4" name="Footer Placeholder 3"/>
          <p:cNvSpPr>
            <a:spLocks noGrp="1"/>
          </p:cNvSpPr>
          <p:nvPr>
            <p:ph type="ftr" sz="quarter" idx="11"/>
          </p:nvPr>
        </p:nvSpPr>
        <p:spPr>
          <a:xfrm>
            <a:off x="647700" y="6407151"/>
            <a:ext cx="3086100" cy="365125"/>
          </a:xfrm>
          <a:prstGeom prst="rect">
            <a:avLst/>
          </a:prstGeom>
        </p:spPr>
        <p:txBody>
          <a:bodyPr/>
          <a:lstStyle/>
          <a:p>
            <a:endParaRPr lang="en-US">
              <a:latin typeface="Arial" panose="020B0604020202020204" pitchFamily="34" charset="0"/>
              <a:cs typeface="Arial" panose="020B0604020202020204" pitchFamily="34" charset="0"/>
            </a:endParaRPr>
          </a:p>
          <a:p>
            <a:endParaRPr lang="en-AU" dirty="0"/>
          </a:p>
        </p:txBody>
      </p:sp>
      <p:sp>
        <p:nvSpPr>
          <p:cNvPr id="6" name="Content Placeholder 5"/>
          <p:cNvSpPr>
            <a:spLocks noGrp="1"/>
          </p:cNvSpPr>
          <p:nvPr>
            <p:ph sz="quarter" idx="12"/>
          </p:nvPr>
        </p:nvSpPr>
        <p:spPr>
          <a:xfrm>
            <a:off x="647700" y="1943100"/>
            <a:ext cx="6553200" cy="419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32525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531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6832" y="-64549"/>
            <a:ext cx="12417893" cy="6938683"/>
          </a:xfrm>
          <a:prstGeom prst="rect">
            <a:avLst/>
          </a:prstGeom>
        </p:spPr>
      </p:pic>
      <p:sp>
        <p:nvSpPr>
          <p:cNvPr id="4" name="Title 3"/>
          <p:cNvSpPr>
            <a:spLocks noGrp="1"/>
          </p:cNvSpPr>
          <p:nvPr>
            <p:ph type="title"/>
          </p:nvPr>
        </p:nvSpPr>
        <p:spPr>
          <a:xfrm>
            <a:off x="628650" y="365126"/>
            <a:ext cx="7886700" cy="1325563"/>
          </a:xfrm>
          <a:prstGeom prst="rect">
            <a:avLst/>
          </a:prstGeom>
        </p:spPr>
        <p:txBody>
          <a:bodyPr/>
          <a:lstStyle>
            <a:lvl1pPr>
              <a:defRPr>
                <a:solidFill>
                  <a:schemeClr val="bg1"/>
                </a:solidFill>
              </a:defRPr>
            </a:lvl1pPr>
          </a:lstStyle>
          <a:p>
            <a:r>
              <a:rPr lang="en-US" dirty="0"/>
              <a:t>Click to edit Master title style</a:t>
            </a:r>
            <a:endParaRPr lang="en-AU" dirty="0"/>
          </a:p>
        </p:txBody>
      </p:sp>
      <p:sp>
        <p:nvSpPr>
          <p:cNvPr id="5" name="Date Placeholder 4"/>
          <p:cNvSpPr>
            <a:spLocks noGrp="1"/>
          </p:cNvSpPr>
          <p:nvPr>
            <p:ph type="dt" sz="half" idx="10"/>
          </p:nvPr>
        </p:nvSpPr>
        <p:spPr>
          <a:xfrm>
            <a:off x="6286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543CD403-54AC-49B0-BCE8-20FF98AC2FFD}" type="datetimeFigureOut">
              <a:rPr lang="en-AU" smtClean="0"/>
              <a:pPr/>
              <a:t>2/12/2018</a:t>
            </a:fld>
            <a:endParaRPr lang="en-AU" dirty="0"/>
          </a:p>
        </p:txBody>
      </p:sp>
      <p:sp>
        <p:nvSpPr>
          <p:cNvPr id="6" name="Slide Number Placeholder 5"/>
          <p:cNvSpPr>
            <a:spLocks noGrp="1"/>
          </p:cNvSpPr>
          <p:nvPr>
            <p:ph type="sldNum" sz="quarter" idx="11"/>
          </p:nvPr>
        </p:nvSpPr>
        <p:spPr>
          <a:xfrm>
            <a:off x="6457950" y="6076951"/>
            <a:ext cx="2057400"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7E3E055E-1006-4691-A728-C6D4B59F1965}" type="slidenum">
              <a:rPr lang="en-AU" smtClean="0"/>
              <a:pPr/>
              <a:t>‹#›</a:t>
            </a:fld>
            <a:endParaRPr lang="en-AU" dirty="0"/>
          </a:p>
        </p:txBody>
      </p:sp>
    </p:spTree>
    <p:extLst>
      <p:ext uri="{BB962C8B-B14F-4D97-AF65-F5344CB8AC3E}">
        <p14:creationId xmlns:p14="http://schemas.microsoft.com/office/powerpoint/2010/main" val="4017771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8936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2028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7540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44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0904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74931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383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69097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3540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13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43CD403-54AC-49B0-BCE8-20FF98AC2FFD}" type="datetimeFigureOut">
              <a:rPr lang="en-AU" smtClean="0"/>
              <a:t>2/12/2018</a:t>
            </a:fld>
            <a:endParaRPr lang="en-AU"/>
          </a:p>
        </p:txBody>
      </p:sp>
      <p:sp>
        <p:nvSpPr>
          <p:cNvPr id="4" name="Slide Number Placeholder 3"/>
          <p:cNvSpPr>
            <a:spLocks noGrp="1"/>
          </p:cNvSpPr>
          <p:nvPr>
            <p:ph type="sldNum" sz="quarter" idx="11"/>
          </p:nvPr>
        </p:nvSpPr>
        <p:spPr/>
        <p:txBody>
          <a:bodyPr/>
          <a:lstStyle/>
          <a:p>
            <a:fld id="{7E3E055E-1006-4691-A728-C6D4B59F1965}" type="slidenum">
              <a:rPr lang="en-AU" smtClean="0"/>
              <a:t>‹#›</a:t>
            </a:fld>
            <a:endParaRPr lang="en-AU"/>
          </a:p>
        </p:txBody>
      </p:sp>
      <p:sp>
        <p:nvSpPr>
          <p:cNvPr id="6" name="Content Placeholder 5"/>
          <p:cNvSpPr>
            <a:spLocks noGrp="1"/>
          </p:cNvSpPr>
          <p:nvPr>
            <p:ph sz="quarter" idx="12"/>
          </p:nvPr>
        </p:nvSpPr>
        <p:spPr>
          <a:xfrm>
            <a:off x="628650" y="1930400"/>
            <a:ext cx="6905625" cy="3937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08095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6"/>
            <a:ext cx="6491201" cy="1325563"/>
          </a:xfrm>
          <a:prstGeom prst="rect">
            <a:avLst/>
          </a:prstGeom>
        </p:spPr>
        <p:txBody>
          <a:bodyPr/>
          <a:lstStyle/>
          <a:p>
            <a:r>
              <a:rPr lang="en-US" dirty="0"/>
              <a:t>Click to edit Master title style</a:t>
            </a:r>
            <a:endParaRPr lang="en-AU" dirty="0"/>
          </a:p>
        </p:txBody>
      </p:sp>
      <p:sp>
        <p:nvSpPr>
          <p:cNvPr id="4" name="Content Placeholder 3"/>
          <p:cNvSpPr>
            <a:spLocks noGrp="1"/>
          </p:cNvSpPr>
          <p:nvPr>
            <p:ph sz="quarter" idx="10"/>
          </p:nvPr>
        </p:nvSpPr>
        <p:spPr>
          <a:xfrm>
            <a:off x="628651" y="1870076"/>
            <a:ext cx="7962900" cy="44545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949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p>
            <a:r>
              <a:rPr lang="en-US"/>
              <a:t>Click to edit Master title style</a:t>
            </a:r>
            <a:endParaRPr lang="en-AU"/>
          </a:p>
        </p:txBody>
      </p:sp>
      <p:sp>
        <p:nvSpPr>
          <p:cNvPr id="4" name="Content Placeholder 3"/>
          <p:cNvSpPr>
            <a:spLocks noGrp="1"/>
          </p:cNvSpPr>
          <p:nvPr>
            <p:ph sz="quarter" idx="10"/>
          </p:nvPr>
        </p:nvSpPr>
        <p:spPr>
          <a:xfrm>
            <a:off x="628650" y="1903414"/>
            <a:ext cx="7886700" cy="462207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41665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6890212" cy="1325563"/>
          </a:xfrm>
          <a:prstGeom prst="rect">
            <a:avLst/>
          </a:prstGeom>
        </p:spPr>
        <p:txBody>
          <a:bodyPr/>
          <a:lstStyle>
            <a:lvl1pPr>
              <a:defRPr b="0"/>
            </a:lvl1pPr>
          </a:lstStyle>
          <a:p>
            <a:r>
              <a:rPr lang="en-US" dirty="0"/>
              <a:t>Click to edit Master title style</a:t>
            </a:r>
            <a:endParaRPr lang="en-AU" dirty="0"/>
          </a:p>
        </p:txBody>
      </p:sp>
      <p:sp>
        <p:nvSpPr>
          <p:cNvPr id="4" name="Content Placeholder 3"/>
          <p:cNvSpPr>
            <a:spLocks noGrp="1"/>
          </p:cNvSpPr>
          <p:nvPr>
            <p:ph sz="quarter" idx="10"/>
          </p:nvPr>
        </p:nvSpPr>
        <p:spPr>
          <a:xfrm>
            <a:off x="628650" y="1903414"/>
            <a:ext cx="2952750" cy="462207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Content Placeholder 4"/>
          <p:cNvSpPr>
            <a:spLocks noGrp="1"/>
          </p:cNvSpPr>
          <p:nvPr>
            <p:ph sz="quarter" idx="11"/>
          </p:nvPr>
        </p:nvSpPr>
        <p:spPr>
          <a:xfrm>
            <a:off x="4102101" y="1903413"/>
            <a:ext cx="3416697" cy="4622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1185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DE37EF57-8B82-42B8-8D36-B3A0ED7F2E1F}"/>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EC7B9981-F7F5-4E6E-8026-E734431D458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DC40F0EA-E1B4-4D93-B072-AA7DBB3F1274}"/>
              </a:ext>
            </a:extLst>
          </p:cNvPr>
          <p:cNvSpPr>
            <a:spLocks noGrp="1" noChangeArrowheads="1"/>
          </p:cNvSpPr>
          <p:nvPr>
            <p:ph type="sldNum" sz="quarter" idx="12"/>
          </p:nvPr>
        </p:nvSpPr>
        <p:spPr>
          <a:ln/>
        </p:spPr>
        <p:txBody>
          <a:bodyPr/>
          <a:lstStyle>
            <a:lvl1pPr>
              <a:defRPr/>
            </a:lvl1pPr>
          </a:lstStyle>
          <a:p>
            <a:fld id="{2B0DDCA5-37A5-4B6E-A043-D5FFB32D127D}" type="slidenum">
              <a:rPr lang="en-GB" altLang="en-US"/>
              <a:pPr/>
              <a:t>‹#›</a:t>
            </a:fld>
            <a:endParaRPr lang="en-GB" altLang="en-US"/>
          </a:p>
        </p:txBody>
      </p:sp>
    </p:spTree>
    <p:extLst>
      <p:ext uri="{BB962C8B-B14F-4D97-AF65-F5344CB8AC3E}">
        <p14:creationId xmlns:p14="http://schemas.microsoft.com/office/powerpoint/2010/main" val="294623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D4A5B5A-B417-4C73-9414-81BFAB62C5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a:extLst>
              <a:ext uri="{FF2B5EF4-FFF2-40B4-BE49-F238E27FC236}">
                <a16:creationId xmlns:a16="http://schemas.microsoft.com/office/drawing/2014/main" id="{576DA04B-AE33-4E8B-8C9E-65C5962B204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2A5482C7-5A7C-4170-96A8-B04AA31AE888}"/>
              </a:ext>
            </a:extLst>
          </p:cNvPr>
          <p:cNvSpPr>
            <a:spLocks noGrp="1" noChangeArrowheads="1"/>
          </p:cNvSpPr>
          <p:nvPr>
            <p:ph type="sldNum" sz="quarter" idx="12"/>
          </p:nvPr>
        </p:nvSpPr>
        <p:spPr>
          <a:ln/>
        </p:spPr>
        <p:txBody>
          <a:bodyPr/>
          <a:lstStyle>
            <a:lvl1pPr>
              <a:defRPr/>
            </a:lvl1pPr>
          </a:lstStyle>
          <a:p>
            <a:pPr>
              <a:defRPr/>
            </a:pPr>
            <a:fld id="{AFA4D3E2-92EF-4C0E-B80E-DF4A71B8C6CC}" type="slidenum">
              <a:rPr lang="en-US" altLang="en-US"/>
              <a:pPr>
                <a:defRPr/>
              </a:pPr>
              <a:t>‹#›</a:t>
            </a:fld>
            <a:endParaRPr lang="en-US" altLang="en-US"/>
          </a:p>
        </p:txBody>
      </p:sp>
    </p:spTree>
    <p:extLst>
      <p:ext uri="{BB962C8B-B14F-4D97-AF65-F5344CB8AC3E}">
        <p14:creationId xmlns:p14="http://schemas.microsoft.com/office/powerpoint/2010/main" val="102499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52165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p:cNvPicPr>
          <p:nvPr userDrawn="1"/>
        </p:nvPicPr>
        <p:blipFill rotWithShape="1">
          <a:blip r:embed="rId16">
            <a:extLst>
              <a:ext uri="{28A0092B-C50C-407E-A947-70E740481C1C}">
                <a14:useLocalDpi xmlns:a14="http://schemas.microsoft.com/office/drawing/2010/main" val="0"/>
              </a:ext>
            </a:extLst>
          </a:blip>
          <a:srcRect l="25421" t="11" b="83291"/>
          <a:stretch/>
        </p:blipFill>
        <p:spPr>
          <a:xfrm>
            <a:off x="-60960" y="0"/>
            <a:ext cx="9204960" cy="1152000"/>
          </a:xfrm>
          <a:prstGeom prst="rect">
            <a:avLst/>
          </a:prstGeom>
        </p:spPr>
      </p:pic>
      <p:sp>
        <p:nvSpPr>
          <p:cNvPr id="2" name="Title Placeholder 1"/>
          <p:cNvSpPr>
            <a:spLocks noGrp="1"/>
          </p:cNvSpPr>
          <p:nvPr>
            <p:ph type="title"/>
          </p:nvPr>
        </p:nvSpPr>
        <p:spPr>
          <a:xfrm>
            <a:off x="628650" y="365126"/>
            <a:ext cx="69056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4" name="Text Placehold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3CD403-54AC-49B0-BCE8-20FF98AC2FFD}" type="datetimeFigureOut">
              <a:rPr lang="en-AU" smtClean="0"/>
              <a:t>2/12/2018</a:t>
            </a:fld>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3634191078"/>
      </p:ext>
    </p:extLst>
  </p:cSld>
  <p:clrMap bg1="lt1" tx1="dk1" bg2="lt2" tx2="dk2" accent1="accent1" accent2="accent2" accent3="accent3" accent4="accent4" accent5="accent5" accent6="accent6" hlink="hlink" folHlink="folHlink"/>
  <p:sldLayoutIdLst>
    <p:sldLayoutId id="2147483674" r:id="rId1"/>
    <p:sldLayoutId id="2147483677" r:id="rId2"/>
    <p:sldLayoutId id="2147483686" r:id="rId3"/>
    <p:sldLayoutId id="2147483680" r:id="rId4"/>
    <p:sldLayoutId id="2147483681" r:id="rId5"/>
    <p:sldLayoutId id="2147483690"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l" defTabSz="685800" rtl="0" eaLnBrk="1" latinLnBrk="0" hangingPunct="1">
        <a:lnSpc>
          <a:spcPct val="90000"/>
        </a:lnSpc>
        <a:spcBef>
          <a:spcPct val="0"/>
        </a:spcBef>
        <a:buNone/>
        <a:defRPr sz="33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5">
            <a:extLst>
              <a:ext uri="{28A0092B-C50C-407E-A947-70E740481C1C}">
                <a14:useLocalDpi xmlns:a14="http://schemas.microsoft.com/office/drawing/2010/main" val="0"/>
              </a:ext>
            </a:extLst>
          </a:blip>
          <a:srcRect l="13378" r="12145"/>
          <a:stretch/>
        </p:blipFill>
        <p:spPr>
          <a:xfrm>
            <a:off x="-60960" y="-80683"/>
            <a:ext cx="9248503" cy="6938683"/>
          </a:xfrm>
          <a:prstGeom prst="rect">
            <a:avLst/>
          </a:prstGeom>
        </p:spPr>
      </p:pic>
    </p:spTree>
    <p:extLst>
      <p:ext uri="{BB962C8B-B14F-4D97-AF65-F5344CB8AC3E}">
        <p14:creationId xmlns:p14="http://schemas.microsoft.com/office/powerpoint/2010/main" val="3336646731"/>
      </p:ext>
    </p:extLst>
  </p:cSld>
  <p:clrMap bg1="lt1" tx1="dk1" bg2="lt2" tx2="dk2" accent1="accent1" accent2="accent2" accent3="accent3" accent4="accent4" accent5="accent5" accent6="accent6" hlink="hlink" folHlink="folHlink"/>
  <p:sldLayoutIdLst>
    <p:sldLayoutId id="2147483684" r:id="rId1"/>
    <p:sldLayoutId id="2147483688" r:id="rId2"/>
    <p:sldLayoutId id="214748368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a:extLst>
              <a:ext uri="{28A0092B-C50C-407E-A947-70E740481C1C}">
                <a14:useLocalDpi xmlns:a14="http://schemas.microsoft.com/office/drawing/2010/main" val="0"/>
              </a:ext>
            </a:extLst>
          </a:blip>
          <a:srcRect l="25421" t="-1" b="81"/>
          <a:stretch/>
        </p:blipFill>
        <p:spPr>
          <a:xfrm>
            <a:off x="-60960" y="0"/>
            <a:ext cx="9204960" cy="6891251"/>
          </a:xfrm>
          <a:prstGeom prst="rect">
            <a:avLst/>
          </a:prstGeom>
        </p:spPr>
      </p:pic>
      <p:sp>
        <p:nvSpPr>
          <p:cNvPr id="2" name="Title Placeholder 1"/>
          <p:cNvSpPr>
            <a:spLocks noGrp="1"/>
          </p:cNvSpPr>
          <p:nvPr>
            <p:ph type="title"/>
          </p:nvPr>
        </p:nvSpPr>
        <p:spPr>
          <a:xfrm>
            <a:off x="628650" y="365126"/>
            <a:ext cx="6943725"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5" name="Text Placeholder 4"/>
          <p:cNvSpPr>
            <a:spLocks noGrp="1"/>
          </p:cNvSpPr>
          <p:nvPr>
            <p:ph type="body" idx="1"/>
          </p:nvPr>
        </p:nvSpPr>
        <p:spPr>
          <a:xfrm>
            <a:off x="628650" y="1825625"/>
            <a:ext cx="69437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5353050" y="6389775"/>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3523DE92-A298-4BA1-8A12-1C95D33288B5}" type="slidenum">
              <a:rPr lang="en-AU" smtClean="0"/>
              <a:pPr/>
              <a:t>‹#›</a:t>
            </a:fld>
            <a:endParaRPr lang="en-AU" dirty="0"/>
          </a:p>
        </p:txBody>
      </p:sp>
      <p:sp>
        <p:nvSpPr>
          <p:cNvPr id="8" name="Date Placeholder 7"/>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812649-D2F1-495C-A6D7-F9BEBEA50CD3}" type="datetimeFigureOut">
              <a:rPr lang="en-AU" smtClean="0"/>
              <a:t>2/12/2018</a:t>
            </a:fld>
            <a:endParaRPr lang="en-AU"/>
          </a:p>
        </p:txBody>
      </p:sp>
    </p:spTree>
    <p:extLst>
      <p:ext uri="{BB962C8B-B14F-4D97-AF65-F5344CB8AC3E}">
        <p14:creationId xmlns:p14="http://schemas.microsoft.com/office/powerpoint/2010/main" val="299613254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685800" rtl="0" eaLnBrk="1" latinLnBrk="0" hangingPunct="1">
        <a:lnSpc>
          <a:spcPct val="90000"/>
        </a:lnSpc>
        <a:spcBef>
          <a:spcPct val="0"/>
        </a:spcBef>
        <a:buNone/>
        <a:defRPr sz="3300" b="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l="12481" r="13112"/>
          <a:stretch/>
        </p:blipFill>
        <p:spPr>
          <a:xfrm>
            <a:off x="-87086" y="-13357"/>
            <a:ext cx="9239795" cy="6938683"/>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D403-54AC-49B0-BCE8-20FF98AC2FFD}" type="datetimeFigureOut">
              <a:rPr lang="en-AU" smtClean="0"/>
              <a:t>2/12/2018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E055E-1006-4691-A728-C6D4B59F1965}" type="slidenum">
              <a:rPr lang="en-AU" smtClean="0"/>
              <a:t>‹#›</a:t>
            </a:fld>
            <a:endParaRPr lang="en-AU"/>
          </a:p>
        </p:txBody>
      </p:sp>
    </p:spTree>
    <p:extLst>
      <p:ext uri="{BB962C8B-B14F-4D97-AF65-F5344CB8AC3E}">
        <p14:creationId xmlns:p14="http://schemas.microsoft.com/office/powerpoint/2010/main" val="243959240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8.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13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589C44A-196A-44F4-B8DE-271ACE735254}"/>
              </a:ext>
            </a:extLst>
          </p:cNvPr>
          <p:cNvSpPr>
            <a:spLocks noGrp="1" noChangeArrowheads="1"/>
          </p:cNvSpPr>
          <p:nvPr>
            <p:ph type="title"/>
          </p:nvPr>
        </p:nvSpPr>
        <p:spPr>
          <a:xfrm>
            <a:off x="0" y="0"/>
            <a:ext cx="7467600" cy="1484784"/>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defRPr/>
            </a:pPr>
            <a:br>
              <a:rPr lang="en-US" altLang="en-US" sz="3200" b="1" dirty="0"/>
            </a:br>
            <a:r>
              <a:rPr lang="en-US" altLang="en-US" sz="3200" b="1" dirty="0"/>
              <a:t> Understanding Capacity Constraints and Demand Patterns</a:t>
            </a:r>
          </a:p>
        </p:txBody>
      </p:sp>
      <p:sp>
        <p:nvSpPr>
          <p:cNvPr id="4099" name="Rectangle 3">
            <a:extLst>
              <a:ext uri="{FF2B5EF4-FFF2-40B4-BE49-F238E27FC236}">
                <a16:creationId xmlns:a16="http://schemas.microsoft.com/office/drawing/2014/main" id="{D5C66D5C-FBC1-47D6-AB71-8F388DCFB343}"/>
              </a:ext>
            </a:extLst>
          </p:cNvPr>
          <p:cNvSpPr>
            <a:spLocks noGrp="1" noChangeArrowheads="1"/>
          </p:cNvSpPr>
          <p:nvPr>
            <p:ph type="body" sz="half" idx="1"/>
          </p:nvPr>
        </p:nvSpPr>
        <p:spPr>
          <a:xfrm>
            <a:off x="463624" y="2508176"/>
            <a:ext cx="3810000" cy="2209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lnSpcReduction="20000"/>
          </a:bodyPr>
          <a:lstStyle/>
          <a:p>
            <a:r>
              <a:rPr lang="en-US" altLang="en-US" sz="3000" dirty="0"/>
              <a:t>Time, labor, equipment and facilities</a:t>
            </a:r>
          </a:p>
          <a:p>
            <a:r>
              <a:rPr lang="en-US" altLang="en-US" sz="3000" dirty="0"/>
              <a:t>Optimal versus maximum use of capacity</a:t>
            </a:r>
          </a:p>
        </p:txBody>
      </p:sp>
      <p:sp>
        <p:nvSpPr>
          <p:cNvPr id="4100" name="Rectangle 4">
            <a:extLst>
              <a:ext uri="{FF2B5EF4-FFF2-40B4-BE49-F238E27FC236}">
                <a16:creationId xmlns:a16="http://schemas.microsoft.com/office/drawing/2014/main" id="{D425BBCE-A2EB-403C-9952-B4AF64725042}"/>
              </a:ext>
            </a:extLst>
          </p:cNvPr>
          <p:cNvSpPr>
            <a:spLocks noChangeArrowheads="1"/>
          </p:cNvSpPr>
          <p:nvPr/>
        </p:nvSpPr>
        <p:spPr bwMode="auto">
          <a:xfrm>
            <a:off x="4578424" y="2431976"/>
            <a:ext cx="4026024" cy="2514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lr>
                <a:srgbClr val="009900"/>
              </a:buClr>
              <a:buChar char="•"/>
              <a:defRPr sz="3200">
                <a:solidFill>
                  <a:schemeClr val="tx1"/>
                </a:solidFill>
                <a:latin typeface="Times New Roman" panose="02020603050405020304" pitchFamily="18" charset="0"/>
              </a:defRPr>
            </a:lvl1pPr>
            <a:lvl2pPr marL="742950" indent="-285750">
              <a:spcBef>
                <a:spcPct val="20000"/>
              </a:spcBef>
              <a:buClr>
                <a:srgbClr val="009900"/>
              </a:buClr>
              <a:buChar char="–"/>
              <a:defRPr sz="2800">
                <a:solidFill>
                  <a:schemeClr val="tx1"/>
                </a:solidFill>
                <a:latin typeface="Times New Roman" panose="02020603050405020304" pitchFamily="18" charset="0"/>
              </a:defRPr>
            </a:lvl2pPr>
            <a:lvl3pPr marL="1143000" indent="-228600">
              <a:spcBef>
                <a:spcPct val="20000"/>
              </a:spcBef>
              <a:buClr>
                <a:srgbClr val="009900"/>
              </a:buClr>
              <a:buChar char="•"/>
              <a:defRPr sz="2400">
                <a:solidFill>
                  <a:schemeClr val="tx1"/>
                </a:solidFill>
                <a:latin typeface="Times New Roman" panose="02020603050405020304" pitchFamily="18" charset="0"/>
              </a:defRPr>
            </a:lvl3pPr>
            <a:lvl4pPr marL="1600200" indent="-228600">
              <a:spcBef>
                <a:spcPct val="20000"/>
              </a:spcBef>
              <a:buClr>
                <a:srgbClr val="009900"/>
              </a:buClr>
              <a:buChar char="–"/>
              <a:defRPr sz="2000">
                <a:solidFill>
                  <a:schemeClr val="tx1"/>
                </a:solidFill>
                <a:latin typeface="Times New Roman" panose="02020603050405020304" pitchFamily="18" charset="0"/>
              </a:defRPr>
            </a:lvl4pPr>
            <a:lvl5pPr marL="2057400" indent="-228600">
              <a:spcBef>
                <a:spcPct val="20000"/>
              </a:spcBef>
              <a:buClr>
                <a:srgbClr val="009900"/>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9pPr>
          </a:lstStyle>
          <a:p>
            <a:r>
              <a:rPr lang="en-US" altLang="en-US" sz="3000" dirty="0">
                <a:latin typeface="+mj-lt"/>
              </a:rPr>
              <a:t>Charting demand patterns</a:t>
            </a:r>
          </a:p>
          <a:p>
            <a:r>
              <a:rPr lang="en-US" altLang="en-US" sz="3000" dirty="0">
                <a:latin typeface="+mj-lt"/>
              </a:rPr>
              <a:t>Predictable cycles</a:t>
            </a:r>
          </a:p>
          <a:p>
            <a:r>
              <a:rPr lang="en-US" altLang="en-US" sz="3000" dirty="0">
                <a:latin typeface="+mj-lt"/>
              </a:rPr>
              <a:t>Random demand fluctuations</a:t>
            </a:r>
          </a:p>
          <a:p>
            <a:r>
              <a:rPr lang="en-US" altLang="en-US" sz="3000" dirty="0">
                <a:latin typeface="+mj-lt"/>
              </a:rPr>
              <a:t>Demand patterns by market segment</a:t>
            </a:r>
          </a:p>
        </p:txBody>
      </p:sp>
      <p:sp>
        <p:nvSpPr>
          <p:cNvPr id="4101" name="Rectangle 5">
            <a:extLst>
              <a:ext uri="{FF2B5EF4-FFF2-40B4-BE49-F238E27FC236}">
                <a16:creationId xmlns:a16="http://schemas.microsoft.com/office/drawing/2014/main" id="{64E1310E-DC68-4A93-9E9C-02DF540DC944}"/>
              </a:ext>
            </a:extLst>
          </p:cNvPr>
          <p:cNvSpPr>
            <a:spLocks noChangeArrowheads="1"/>
          </p:cNvSpPr>
          <p:nvPr/>
        </p:nvSpPr>
        <p:spPr bwMode="auto">
          <a:xfrm>
            <a:off x="296937" y="1762051"/>
            <a:ext cx="346710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rgbClr val="009900"/>
                </a:solidFill>
                <a:latin typeface="Arial" panose="020B0604020202020204" pitchFamily="34" charset="0"/>
              </a:rPr>
              <a:t>Capacity Constraints</a:t>
            </a:r>
            <a:endParaRPr lang="en-US" altLang="en-US" sz="2800">
              <a:latin typeface="Arial" panose="020B0604020202020204" pitchFamily="34" charset="0"/>
            </a:endParaRPr>
          </a:p>
        </p:txBody>
      </p:sp>
      <p:sp>
        <p:nvSpPr>
          <p:cNvPr id="4102" name="Rectangle 6">
            <a:extLst>
              <a:ext uri="{FF2B5EF4-FFF2-40B4-BE49-F238E27FC236}">
                <a16:creationId xmlns:a16="http://schemas.microsoft.com/office/drawing/2014/main" id="{325AB996-1144-4FDE-8911-18C028851924}"/>
              </a:ext>
            </a:extLst>
          </p:cNvPr>
          <p:cNvSpPr>
            <a:spLocks noChangeArrowheads="1"/>
          </p:cNvSpPr>
          <p:nvPr/>
        </p:nvSpPr>
        <p:spPr bwMode="auto">
          <a:xfrm>
            <a:off x="4349824" y="1746176"/>
            <a:ext cx="295275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rgbClr val="009900"/>
                </a:solidFill>
                <a:latin typeface="Arial" panose="020B0604020202020204" pitchFamily="34" charset="0"/>
              </a:rPr>
              <a:t>Demand Patterns</a:t>
            </a:r>
            <a:endParaRPr lang="en-US" altLang="en-US" sz="2800">
              <a:latin typeface="Arial" panose="020B0604020202020204" pitchFamily="34" charset="0"/>
            </a:endParaRPr>
          </a:p>
        </p:txBody>
      </p:sp>
    </p:spTree>
    <p:extLst>
      <p:ext uri="{BB962C8B-B14F-4D97-AF65-F5344CB8AC3E}">
        <p14:creationId xmlns:p14="http://schemas.microsoft.com/office/powerpoint/2010/main" val="292733152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0256E-87D9-47AA-89A1-52C9FFE98143}"/>
              </a:ext>
            </a:extLst>
          </p:cNvPr>
          <p:cNvSpPr>
            <a:spLocks noGrp="1"/>
          </p:cNvSpPr>
          <p:nvPr>
            <p:ph type="title"/>
          </p:nvPr>
        </p:nvSpPr>
        <p:spPr>
          <a:xfrm>
            <a:off x="-108520" y="569168"/>
            <a:ext cx="0" cy="0"/>
          </a:xfrm>
        </p:spPr>
        <p:txBody>
          <a:bodyPr>
            <a:normAutofit fontScale="90000"/>
          </a:bodyPr>
          <a:lstStyle/>
          <a:p>
            <a:endParaRPr lang="en-AU"/>
          </a:p>
        </p:txBody>
      </p:sp>
      <p:sp>
        <p:nvSpPr>
          <p:cNvPr id="5" name="Rectangle 2">
            <a:extLst>
              <a:ext uri="{FF2B5EF4-FFF2-40B4-BE49-F238E27FC236}">
                <a16:creationId xmlns:a16="http://schemas.microsoft.com/office/drawing/2014/main" id="{4E69E98A-D7E3-42E1-865E-4DC25954D09C}"/>
              </a:ext>
            </a:extLst>
          </p:cNvPr>
          <p:cNvSpPr txBox="1">
            <a:spLocks noChangeArrowheads="1"/>
          </p:cNvSpPr>
          <p:nvPr/>
        </p:nvSpPr>
        <p:spPr>
          <a:xfrm>
            <a:off x="823343" y="742206"/>
            <a:ext cx="7158037" cy="1412875"/>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3600" b="1" dirty="0">
                <a:solidFill>
                  <a:schemeClr val="hlink"/>
                </a:solidFill>
                <a:effectLst>
                  <a:outerShdw blurRad="38100" dist="38100" dir="2700000" algn="tl">
                    <a:srgbClr val="C0C0C0"/>
                  </a:outerShdw>
                </a:effectLst>
              </a:rPr>
              <a:t>STRATEGIES FOR MATCHING CAPACITY &amp; DEMAND</a:t>
            </a:r>
          </a:p>
        </p:txBody>
      </p:sp>
      <p:sp>
        <p:nvSpPr>
          <p:cNvPr id="6" name="Rectangle 3">
            <a:extLst>
              <a:ext uri="{FF2B5EF4-FFF2-40B4-BE49-F238E27FC236}">
                <a16:creationId xmlns:a16="http://schemas.microsoft.com/office/drawing/2014/main" id="{80910CEE-AC67-44AC-A25F-82FC9AFAC89C}"/>
              </a:ext>
            </a:extLst>
          </p:cNvPr>
          <p:cNvSpPr txBox="1">
            <a:spLocks noChangeArrowheads="1"/>
          </p:cNvSpPr>
          <p:nvPr/>
        </p:nvSpPr>
        <p:spPr>
          <a:xfrm>
            <a:off x="251520" y="2626568"/>
            <a:ext cx="9073007" cy="4114800"/>
          </a:xfrm>
        </p:spPr>
        <p:txBody>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altLang="en-US" sz="3600" b="1" dirty="0">
                <a:latin typeface="+mj-lt"/>
              </a:rPr>
              <a:t>Shifting demand to match capacity</a:t>
            </a:r>
          </a:p>
          <a:p>
            <a:endParaRPr lang="en-US" altLang="en-US" sz="3600" b="1" dirty="0">
              <a:latin typeface="+mj-lt"/>
            </a:endParaRPr>
          </a:p>
          <a:p>
            <a:r>
              <a:rPr lang="en-US" altLang="en-US" sz="3600" b="1" dirty="0">
                <a:latin typeface="+mj-lt"/>
              </a:rPr>
              <a:t>Adjusting capacity to meet demand</a:t>
            </a:r>
          </a:p>
          <a:p>
            <a:endParaRPr lang="en-US" altLang="en-US" sz="3600" b="1" dirty="0">
              <a:latin typeface="+mj-lt"/>
            </a:endParaRPr>
          </a:p>
          <a:p>
            <a:pPr marL="0" indent="0" algn="ctr">
              <a:buNone/>
            </a:pPr>
            <a:r>
              <a:rPr lang="en-US" altLang="en-US" b="1" dirty="0">
                <a:solidFill>
                  <a:srgbClr val="FF0000"/>
                </a:solidFill>
                <a:latin typeface="+mj-lt"/>
              </a:rPr>
              <a:t>Many firms use a mix of both approaches</a:t>
            </a:r>
          </a:p>
          <a:p>
            <a:endParaRPr lang="en-US" altLang="en-US" sz="3600" b="1" dirty="0">
              <a:latin typeface="+mj-lt"/>
            </a:endParaRPr>
          </a:p>
          <a:p>
            <a:endParaRPr lang="en-US" altLang="en-US" sz="3600" b="1" dirty="0">
              <a:latin typeface="+mj-lt"/>
            </a:endParaRPr>
          </a:p>
        </p:txBody>
      </p:sp>
    </p:spTree>
    <p:extLst>
      <p:ext uri="{BB962C8B-B14F-4D97-AF65-F5344CB8AC3E}">
        <p14:creationId xmlns:p14="http://schemas.microsoft.com/office/powerpoint/2010/main" val="226377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2F00060-6953-474D-949D-9CC89E8BBDC8}"/>
              </a:ext>
            </a:extLst>
          </p:cNvPr>
          <p:cNvSpPr txBox="1">
            <a:spLocks noChangeArrowheads="1"/>
          </p:cNvSpPr>
          <p:nvPr/>
        </p:nvSpPr>
        <p:spPr>
          <a:xfrm>
            <a:off x="742950" y="2130425"/>
            <a:ext cx="8416925"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dirty="0"/>
              <a:t>Managing Capacity</a:t>
            </a:r>
          </a:p>
        </p:txBody>
      </p:sp>
    </p:spTree>
    <p:extLst>
      <p:ext uri="{BB962C8B-B14F-4D97-AF65-F5344CB8AC3E}">
        <p14:creationId xmlns:p14="http://schemas.microsoft.com/office/powerpoint/2010/main" val="3276677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13C09B12-287B-4749-B3D7-30F905DF1FD4}"/>
              </a:ext>
            </a:extLst>
          </p:cNvPr>
          <p:cNvSpPr txBox="1">
            <a:spLocks noChangeArrowheads="1"/>
          </p:cNvSpPr>
          <p:nvPr/>
        </p:nvSpPr>
        <p:spPr>
          <a:xfrm>
            <a:off x="467544" y="1052736"/>
            <a:ext cx="8227962" cy="51845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sz="2800" b="1" dirty="0">
                <a:solidFill>
                  <a:schemeClr val="accent1"/>
                </a:solidFill>
                <a:effectLst>
                  <a:outerShdw blurRad="38100" dist="38100" dir="2700000" algn="tl">
                    <a:srgbClr val="C0C0C0"/>
                  </a:outerShdw>
                </a:effectLst>
                <a:latin typeface="+mj-lt"/>
              </a:rPr>
              <a:t>Stretch Existing Capacity:</a:t>
            </a:r>
            <a:r>
              <a:rPr lang="en-US" altLang="en-US" sz="2800" b="1" dirty="0">
                <a:latin typeface="+mj-lt"/>
              </a:rPr>
              <a:t> in such cases no new resources are added; rather the people, facilities and equipment are asked to work harder and longer to meet demand.</a:t>
            </a:r>
          </a:p>
          <a:p>
            <a:pPr lvl="1">
              <a:defRPr/>
            </a:pPr>
            <a:r>
              <a:rPr lang="en-US" altLang="en-US" sz="2400" b="1" dirty="0">
                <a:latin typeface="+mj-lt"/>
              </a:rPr>
              <a:t>Stretch time.</a:t>
            </a:r>
          </a:p>
          <a:p>
            <a:pPr lvl="1">
              <a:defRPr/>
            </a:pPr>
            <a:r>
              <a:rPr lang="en-US" altLang="en-US" sz="2400" b="1" dirty="0">
                <a:latin typeface="+mj-lt"/>
              </a:rPr>
              <a:t>Stretch labor.</a:t>
            </a:r>
          </a:p>
          <a:p>
            <a:pPr lvl="1">
              <a:defRPr/>
            </a:pPr>
            <a:r>
              <a:rPr lang="en-US" altLang="en-US" sz="2400" b="1" dirty="0">
                <a:latin typeface="+mj-lt"/>
              </a:rPr>
              <a:t>Stretch facilities.</a:t>
            </a:r>
          </a:p>
          <a:p>
            <a:pPr lvl="1">
              <a:defRPr/>
            </a:pPr>
            <a:r>
              <a:rPr lang="en-US" altLang="en-US" sz="2400" b="1" dirty="0">
                <a:latin typeface="+mj-lt"/>
              </a:rPr>
              <a:t>Stretch equipment.</a:t>
            </a:r>
          </a:p>
          <a:p>
            <a:pPr>
              <a:defRPr/>
            </a:pPr>
            <a:endParaRPr lang="en-US" altLang="en-US" sz="2800" b="1" dirty="0">
              <a:latin typeface="+mj-lt"/>
            </a:endParaRPr>
          </a:p>
        </p:txBody>
      </p:sp>
    </p:spTree>
    <p:extLst>
      <p:ext uri="{BB962C8B-B14F-4D97-AF65-F5344CB8AC3E}">
        <p14:creationId xmlns:p14="http://schemas.microsoft.com/office/powerpoint/2010/main" val="160317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3C36CF8-A8FA-4F27-88F0-04B835C203B4}"/>
              </a:ext>
            </a:extLst>
          </p:cNvPr>
          <p:cNvSpPr>
            <a:spLocks noGrp="1" noChangeArrowheads="1"/>
          </p:cNvSpPr>
          <p:nvPr>
            <p:ph type="title"/>
          </p:nvPr>
        </p:nvSpPr>
        <p:spPr>
          <a:xfrm>
            <a:off x="1771650" y="304800"/>
            <a:ext cx="6629400" cy="12954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defRPr/>
            </a:pPr>
            <a:br>
              <a:rPr lang="en-US" altLang="en-US" sz="2000" b="0" dirty="0"/>
            </a:br>
            <a:r>
              <a:rPr lang="en-US" altLang="en-US" sz="3600" b="0" dirty="0"/>
              <a:t> Strategies for Flexing Capacity </a:t>
            </a:r>
            <a:br>
              <a:rPr lang="en-US" altLang="en-US" sz="3600" b="0" dirty="0"/>
            </a:br>
            <a:r>
              <a:rPr lang="en-US" altLang="en-US" sz="3600" b="0" dirty="0"/>
              <a:t>to Match Demand</a:t>
            </a:r>
            <a:endParaRPr lang="en-US" altLang="en-US" sz="3200" b="0" dirty="0"/>
          </a:p>
        </p:txBody>
      </p:sp>
      <p:sp>
        <p:nvSpPr>
          <p:cNvPr id="6147" name="Rectangle 3">
            <a:extLst>
              <a:ext uri="{FF2B5EF4-FFF2-40B4-BE49-F238E27FC236}">
                <a16:creationId xmlns:a16="http://schemas.microsoft.com/office/drawing/2014/main" id="{474256DF-E085-4107-9E05-4C51F0C26FE1}"/>
              </a:ext>
            </a:extLst>
          </p:cNvPr>
          <p:cNvSpPr>
            <a:spLocks noGrp="1" noChangeArrowheads="1"/>
          </p:cNvSpPr>
          <p:nvPr>
            <p:ph type="body" sz="half" idx="1"/>
          </p:nvPr>
        </p:nvSpPr>
        <p:spPr>
          <a:xfrm>
            <a:off x="533400" y="2743200"/>
            <a:ext cx="3810000" cy="2209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70000" lnSpcReduction="20000"/>
          </a:bodyPr>
          <a:lstStyle/>
          <a:p>
            <a:r>
              <a:rPr lang="en-US" altLang="en-US" sz="2200" dirty="0"/>
              <a:t>Stretch time, labor, facilities and equipment</a:t>
            </a:r>
          </a:p>
          <a:p>
            <a:r>
              <a:rPr lang="en-US" altLang="en-US" sz="2200" dirty="0"/>
              <a:t>Cross-train employees</a:t>
            </a:r>
          </a:p>
          <a:p>
            <a:r>
              <a:rPr lang="en-US" altLang="en-US" sz="2200" dirty="0"/>
              <a:t>Hire part-time employees</a:t>
            </a:r>
          </a:p>
          <a:p>
            <a:r>
              <a:rPr lang="en-US" altLang="en-US" sz="2200" dirty="0"/>
              <a:t>Request overtime work from employees</a:t>
            </a:r>
          </a:p>
          <a:p>
            <a:r>
              <a:rPr lang="en-US" altLang="en-US" sz="2200" dirty="0"/>
              <a:t>Rent or share facilities</a:t>
            </a:r>
          </a:p>
          <a:p>
            <a:r>
              <a:rPr lang="en-US" altLang="en-US" sz="2200" dirty="0"/>
              <a:t>Rent or share equipment</a:t>
            </a:r>
          </a:p>
          <a:p>
            <a:r>
              <a:rPr lang="en-US" altLang="en-US" sz="2200" dirty="0"/>
              <a:t>Subcontract or outsource activities</a:t>
            </a:r>
          </a:p>
        </p:txBody>
      </p:sp>
      <p:sp>
        <p:nvSpPr>
          <p:cNvPr id="6148" name="Rectangle 4">
            <a:extLst>
              <a:ext uri="{FF2B5EF4-FFF2-40B4-BE49-F238E27FC236}">
                <a16:creationId xmlns:a16="http://schemas.microsoft.com/office/drawing/2014/main" id="{E1325615-1273-4901-8E07-3FF5F1A5A054}"/>
              </a:ext>
            </a:extLst>
          </p:cNvPr>
          <p:cNvSpPr>
            <a:spLocks noChangeArrowheads="1"/>
          </p:cNvSpPr>
          <p:nvPr/>
        </p:nvSpPr>
        <p:spPr bwMode="auto">
          <a:xfrm>
            <a:off x="4572000" y="2895600"/>
            <a:ext cx="4320480" cy="2514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lr>
                <a:srgbClr val="009900"/>
              </a:buClr>
              <a:buChar char="•"/>
              <a:defRPr sz="3200">
                <a:solidFill>
                  <a:schemeClr val="tx1"/>
                </a:solidFill>
                <a:latin typeface="Times New Roman" panose="02020603050405020304" pitchFamily="18" charset="0"/>
              </a:defRPr>
            </a:lvl1pPr>
            <a:lvl2pPr marL="742950" indent="-285750">
              <a:spcBef>
                <a:spcPct val="20000"/>
              </a:spcBef>
              <a:buClr>
                <a:srgbClr val="009900"/>
              </a:buClr>
              <a:buChar char="–"/>
              <a:defRPr sz="2800">
                <a:solidFill>
                  <a:schemeClr val="tx1"/>
                </a:solidFill>
                <a:latin typeface="Times New Roman" panose="02020603050405020304" pitchFamily="18" charset="0"/>
              </a:defRPr>
            </a:lvl2pPr>
            <a:lvl3pPr marL="1143000" indent="-228600">
              <a:spcBef>
                <a:spcPct val="20000"/>
              </a:spcBef>
              <a:buClr>
                <a:srgbClr val="009900"/>
              </a:buClr>
              <a:buChar char="•"/>
              <a:defRPr sz="2400">
                <a:solidFill>
                  <a:schemeClr val="tx1"/>
                </a:solidFill>
                <a:latin typeface="Times New Roman" panose="02020603050405020304" pitchFamily="18" charset="0"/>
              </a:defRPr>
            </a:lvl3pPr>
            <a:lvl4pPr marL="1600200" indent="-228600">
              <a:spcBef>
                <a:spcPct val="20000"/>
              </a:spcBef>
              <a:buClr>
                <a:srgbClr val="009900"/>
              </a:buClr>
              <a:buChar char="–"/>
              <a:defRPr sz="2000">
                <a:solidFill>
                  <a:schemeClr val="tx1"/>
                </a:solidFill>
                <a:latin typeface="Times New Roman" panose="02020603050405020304" pitchFamily="18" charset="0"/>
              </a:defRPr>
            </a:lvl4pPr>
            <a:lvl5pPr marL="2057400" indent="-228600">
              <a:spcBef>
                <a:spcPct val="20000"/>
              </a:spcBef>
              <a:buClr>
                <a:srgbClr val="009900"/>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9pPr>
          </a:lstStyle>
          <a:p>
            <a:pPr>
              <a:buSzPct val="135000"/>
            </a:pPr>
            <a:r>
              <a:rPr lang="en-US" altLang="en-US" sz="2200" dirty="0">
                <a:latin typeface="+mj-lt"/>
              </a:rPr>
              <a:t>Perform maintenance renovations</a:t>
            </a:r>
          </a:p>
          <a:p>
            <a:pPr>
              <a:buSzPct val="135000"/>
            </a:pPr>
            <a:r>
              <a:rPr lang="en-US" altLang="en-US" sz="2200" dirty="0">
                <a:latin typeface="+mj-lt"/>
              </a:rPr>
              <a:t>Schedule vacations</a:t>
            </a:r>
          </a:p>
          <a:p>
            <a:pPr>
              <a:buSzPct val="135000"/>
            </a:pPr>
            <a:r>
              <a:rPr lang="en-US" altLang="en-US" sz="2200" dirty="0">
                <a:latin typeface="+mj-lt"/>
              </a:rPr>
              <a:t>Schedule employee training</a:t>
            </a:r>
          </a:p>
          <a:p>
            <a:pPr>
              <a:buSzPct val="135000"/>
            </a:pPr>
            <a:r>
              <a:rPr lang="en-US" altLang="en-US" sz="2200" dirty="0">
                <a:latin typeface="+mj-lt"/>
              </a:rPr>
              <a:t>Lay off employees</a:t>
            </a:r>
          </a:p>
        </p:txBody>
      </p:sp>
      <p:sp>
        <p:nvSpPr>
          <p:cNvPr id="6149" name="Rectangle 5">
            <a:extLst>
              <a:ext uri="{FF2B5EF4-FFF2-40B4-BE49-F238E27FC236}">
                <a16:creationId xmlns:a16="http://schemas.microsoft.com/office/drawing/2014/main" id="{FC5E55FF-D6BA-483F-9AC7-2B7D5922ECAF}"/>
              </a:ext>
            </a:extLst>
          </p:cNvPr>
          <p:cNvSpPr>
            <a:spLocks noChangeArrowheads="1"/>
          </p:cNvSpPr>
          <p:nvPr/>
        </p:nvSpPr>
        <p:spPr bwMode="auto">
          <a:xfrm>
            <a:off x="366713" y="2149475"/>
            <a:ext cx="3073400"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rgbClr val="009900"/>
                </a:solidFill>
                <a:latin typeface="Arial" panose="020B0604020202020204" pitchFamily="34" charset="0"/>
              </a:rPr>
              <a:t>Demand Too High</a:t>
            </a:r>
            <a:endParaRPr lang="en-US" altLang="en-US" sz="2800">
              <a:latin typeface="Arial" panose="020B0604020202020204" pitchFamily="34" charset="0"/>
            </a:endParaRPr>
          </a:p>
        </p:txBody>
      </p:sp>
      <p:sp>
        <p:nvSpPr>
          <p:cNvPr id="6150" name="Rectangle 6">
            <a:extLst>
              <a:ext uri="{FF2B5EF4-FFF2-40B4-BE49-F238E27FC236}">
                <a16:creationId xmlns:a16="http://schemas.microsoft.com/office/drawing/2014/main" id="{EACCC02D-EA01-40BB-8BCB-732959C65EA3}"/>
              </a:ext>
            </a:extLst>
          </p:cNvPr>
          <p:cNvSpPr>
            <a:spLocks noChangeArrowheads="1"/>
          </p:cNvSpPr>
          <p:nvPr/>
        </p:nvSpPr>
        <p:spPr bwMode="auto">
          <a:xfrm>
            <a:off x="5395913" y="2149475"/>
            <a:ext cx="2994025"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rgbClr val="009900"/>
                </a:solidFill>
                <a:latin typeface="Arial" panose="020B0604020202020204" pitchFamily="34" charset="0"/>
              </a:rPr>
              <a:t>Demand Too Low</a:t>
            </a:r>
            <a:endParaRPr lang="en-US" altLang="en-US" sz="2800">
              <a:latin typeface="Arial" panose="020B0604020202020204" pitchFamily="34" charset="0"/>
            </a:endParaRPr>
          </a:p>
        </p:txBody>
      </p:sp>
      <p:sp>
        <p:nvSpPr>
          <p:cNvPr id="10" name="AutoShape 8">
            <a:extLst>
              <a:ext uri="{FF2B5EF4-FFF2-40B4-BE49-F238E27FC236}">
                <a16:creationId xmlns:a16="http://schemas.microsoft.com/office/drawing/2014/main" id="{271BF0F8-5DF1-499A-BB3C-F1E93C3F9818}"/>
              </a:ext>
            </a:extLst>
          </p:cNvPr>
          <p:cNvSpPr>
            <a:spLocks noChangeArrowheads="1"/>
          </p:cNvSpPr>
          <p:nvPr/>
        </p:nvSpPr>
        <p:spPr bwMode="auto">
          <a:xfrm>
            <a:off x="3167856" y="1890047"/>
            <a:ext cx="2351087" cy="618728"/>
          </a:xfrm>
          <a:prstGeom prst="leftRightArrow">
            <a:avLst>
              <a:gd name="adj1" fmla="val 50000"/>
              <a:gd name="adj2" fmla="val 82500"/>
            </a:avLst>
          </a:prstGeom>
          <a:solidFill>
            <a:schemeClr val="accent2"/>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ADJUST CAPACITY</a:t>
            </a:r>
          </a:p>
        </p:txBody>
      </p:sp>
    </p:spTree>
    <p:extLst>
      <p:ext uri="{BB962C8B-B14F-4D97-AF65-F5344CB8AC3E}">
        <p14:creationId xmlns:p14="http://schemas.microsoft.com/office/powerpoint/2010/main" val="111668188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48F5-4E0D-49C4-8EAE-450A98B2B886}"/>
              </a:ext>
            </a:extLst>
          </p:cNvPr>
          <p:cNvSpPr txBox="1">
            <a:spLocks noChangeArrowheads="1"/>
          </p:cNvSpPr>
          <p:nvPr/>
        </p:nvSpPr>
        <p:spPr>
          <a:xfrm>
            <a:off x="-468560" y="461293"/>
            <a:ext cx="8596313" cy="8794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3600" b="1" dirty="0"/>
              <a:t>Increasing Customer participation</a:t>
            </a:r>
          </a:p>
        </p:txBody>
      </p:sp>
      <p:sp>
        <p:nvSpPr>
          <p:cNvPr id="3" name="Content Placeholder 2">
            <a:extLst>
              <a:ext uri="{FF2B5EF4-FFF2-40B4-BE49-F238E27FC236}">
                <a16:creationId xmlns:a16="http://schemas.microsoft.com/office/drawing/2014/main" id="{F0C244BD-D08C-46E3-954A-815F4A6DFEED}"/>
              </a:ext>
            </a:extLst>
          </p:cNvPr>
          <p:cNvSpPr txBox="1">
            <a:spLocks noChangeArrowheads="1"/>
          </p:cNvSpPr>
          <p:nvPr/>
        </p:nvSpPr>
        <p:spPr>
          <a:xfrm>
            <a:off x="0" y="1156011"/>
            <a:ext cx="8621713" cy="52530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altLang="en-US" sz="2400" dirty="0"/>
              <a:t>Design service in such a way that you can involve customers in service delivery – example fast food places</a:t>
            </a:r>
          </a:p>
          <a:p>
            <a:pPr lvl="1">
              <a:spcBef>
                <a:spcPts val="1200"/>
              </a:spcBef>
            </a:pPr>
            <a:r>
              <a:rPr lang="en-US" altLang="en-US" sz="2000" dirty="0"/>
              <a:t>This allows the capacity to vary along with the demand, that is, customers not only increase demand but also increase capacity</a:t>
            </a:r>
          </a:p>
          <a:p>
            <a:pPr>
              <a:spcBef>
                <a:spcPts val="1200"/>
              </a:spcBef>
            </a:pPr>
            <a:r>
              <a:rPr lang="en-US" altLang="en-US" sz="2400" dirty="0"/>
              <a:t>Incentive should be built in for customers to participate as a co-producer– example price break, faster check-out</a:t>
            </a:r>
          </a:p>
          <a:p>
            <a:pPr>
              <a:spcBef>
                <a:spcPts val="1200"/>
              </a:spcBef>
            </a:pPr>
            <a:r>
              <a:rPr lang="en-US" altLang="en-US" sz="2400" dirty="0"/>
              <a:t>Problems</a:t>
            </a:r>
          </a:p>
          <a:p>
            <a:pPr lvl="1">
              <a:spcBef>
                <a:spcPts val="1200"/>
              </a:spcBef>
            </a:pPr>
            <a:r>
              <a:rPr lang="en-US" altLang="en-US" sz="2000" dirty="0"/>
              <a:t> what if the customers gets hurt</a:t>
            </a:r>
          </a:p>
          <a:p>
            <a:pPr lvl="1">
              <a:spcBef>
                <a:spcPts val="1200"/>
              </a:spcBef>
            </a:pPr>
            <a:r>
              <a:rPr lang="en-US" altLang="en-US" sz="2000" dirty="0"/>
              <a:t>No control on service quality provided by the customer, example table may not be cleaned properly after eating</a:t>
            </a:r>
          </a:p>
          <a:p>
            <a:pPr lvl="1">
              <a:spcBef>
                <a:spcPts val="1200"/>
              </a:spcBef>
            </a:pPr>
            <a:r>
              <a:rPr lang="en-US" altLang="en-US" sz="2000" dirty="0"/>
              <a:t>Contamination and spillage – in bulk stores the customer can use dirty hands or can spill </a:t>
            </a:r>
          </a:p>
        </p:txBody>
      </p:sp>
    </p:spTree>
    <p:extLst>
      <p:ext uri="{BB962C8B-B14F-4D97-AF65-F5344CB8AC3E}">
        <p14:creationId xmlns:p14="http://schemas.microsoft.com/office/powerpoint/2010/main" val="233230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FC35A-4CE5-481B-8B40-0B8D7B1161B8}"/>
              </a:ext>
            </a:extLst>
          </p:cNvPr>
          <p:cNvSpPr txBox="1">
            <a:spLocks noChangeArrowheads="1"/>
          </p:cNvSpPr>
          <p:nvPr/>
        </p:nvSpPr>
        <p:spPr>
          <a:xfrm>
            <a:off x="263525" y="263525"/>
            <a:ext cx="8596313" cy="11541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4000" b="1" dirty="0"/>
              <a:t>Popular Strategies</a:t>
            </a:r>
          </a:p>
        </p:txBody>
      </p:sp>
      <p:sp>
        <p:nvSpPr>
          <p:cNvPr id="3" name="Content Placeholder 2">
            <a:extLst>
              <a:ext uri="{FF2B5EF4-FFF2-40B4-BE49-F238E27FC236}">
                <a16:creationId xmlns:a16="http://schemas.microsoft.com/office/drawing/2014/main" id="{55EB2165-861D-437E-9FA2-067C4A49AA4E}"/>
              </a:ext>
            </a:extLst>
          </p:cNvPr>
          <p:cNvSpPr txBox="1">
            <a:spLocks noChangeArrowheads="1"/>
          </p:cNvSpPr>
          <p:nvPr/>
        </p:nvSpPr>
        <p:spPr>
          <a:xfrm>
            <a:off x="35496" y="1052736"/>
            <a:ext cx="8621713" cy="50244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600"/>
              </a:spcAft>
            </a:pPr>
            <a:r>
              <a:rPr lang="en-US" altLang="en-US" sz="2800" dirty="0"/>
              <a:t>Sharing capacity</a:t>
            </a:r>
          </a:p>
          <a:p>
            <a:pPr lvl="1">
              <a:spcBef>
                <a:spcPts val="1200"/>
              </a:spcBef>
              <a:spcAft>
                <a:spcPts val="600"/>
              </a:spcAft>
            </a:pPr>
            <a:r>
              <a:rPr lang="en-US" altLang="en-US" sz="2400" dirty="0"/>
              <a:t>Airlines cooperate in sharing same gates, ramps, baggage-handling equipment, and ground personnel</a:t>
            </a:r>
          </a:p>
          <a:p>
            <a:pPr>
              <a:spcBef>
                <a:spcPts val="1200"/>
              </a:spcBef>
              <a:spcAft>
                <a:spcPts val="600"/>
              </a:spcAft>
            </a:pPr>
            <a:r>
              <a:rPr lang="en-US" altLang="en-US" sz="2800" dirty="0"/>
              <a:t>Cross-trained employees </a:t>
            </a:r>
          </a:p>
          <a:p>
            <a:pPr lvl="1">
              <a:spcBef>
                <a:spcPts val="1200"/>
              </a:spcBef>
              <a:spcAft>
                <a:spcPts val="600"/>
              </a:spcAft>
            </a:pPr>
            <a:r>
              <a:rPr lang="en-US" altLang="en-US" sz="2400" dirty="0"/>
              <a:t>Creates flexible capacity and also increases capacity, example Aldi where the workers stock at off-peak time unless called by colleagues to operate a register.</a:t>
            </a:r>
          </a:p>
          <a:p>
            <a:pPr>
              <a:spcBef>
                <a:spcPts val="1200"/>
              </a:spcBef>
              <a:spcAft>
                <a:spcPts val="600"/>
              </a:spcAft>
            </a:pPr>
            <a:r>
              <a:rPr lang="en-US" altLang="en-US" sz="2800" dirty="0"/>
              <a:t>Using part-time employees</a:t>
            </a:r>
          </a:p>
          <a:p>
            <a:pPr lvl="1">
              <a:spcBef>
                <a:spcPts val="1200"/>
              </a:spcBef>
              <a:spcAft>
                <a:spcPts val="600"/>
              </a:spcAft>
            </a:pPr>
            <a:r>
              <a:rPr lang="en-US" altLang="en-US" sz="2400" dirty="0"/>
              <a:t>They can supplement regular employees</a:t>
            </a:r>
          </a:p>
          <a:p>
            <a:pPr>
              <a:spcBef>
                <a:spcPts val="1200"/>
              </a:spcBef>
              <a:spcAft>
                <a:spcPts val="600"/>
              </a:spcAft>
              <a:buFont typeface="Wingdings" panose="05000000000000000000" pitchFamily="2" charset="2"/>
              <a:buNone/>
            </a:pPr>
            <a:r>
              <a:rPr lang="en-US" altLang="en-US" sz="2800" dirty="0"/>
              <a:t>		</a:t>
            </a:r>
          </a:p>
        </p:txBody>
      </p:sp>
    </p:spTree>
    <p:extLst>
      <p:ext uri="{BB962C8B-B14F-4D97-AF65-F5344CB8AC3E}">
        <p14:creationId xmlns:p14="http://schemas.microsoft.com/office/powerpoint/2010/main" val="339881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835F7E8-6E16-4DDE-BC06-EF6A9722A188}"/>
              </a:ext>
            </a:extLst>
          </p:cNvPr>
          <p:cNvSpPr txBox="1">
            <a:spLocks noChangeArrowheads="1"/>
          </p:cNvSpPr>
          <p:nvPr/>
        </p:nvSpPr>
        <p:spPr>
          <a:xfrm>
            <a:off x="489731" y="1089416"/>
            <a:ext cx="8416925"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dirty="0"/>
              <a:t>Analyze Patterns </a:t>
            </a:r>
            <a:br>
              <a:rPr lang="en-US" altLang="en-US" b="1" dirty="0"/>
            </a:br>
            <a:r>
              <a:rPr lang="en-US" altLang="en-US" b="1" dirty="0"/>
              <a:t>of Demand</a:t>
            </a:r>
          </a:p>
        </p:txBody>
      </p:sp>
      <p:sp>
        <p:nvSpPr>
          <p:cNvPr id="3" name="Rectangle 2">
            <a:extLst>
              <a:ext uri="{FF2B5EF4-FFF2-40B4-BE49-F238E27FC236}">
                <a16:creationId xmlns:a16="http://schemas.microsoft.com/office/drawing/2014/main" id="{07AD03CE-87C0-4AEE-BA9B-9A093DCFA36E}"/>
              </a:ext>
            </a:extLst>
          </p:cNvPr>
          <p:cNvSpPr txBox="1">
            <a:spLocks noChangeArrowheads="1"/>
          </p:cNvSpPr>
          <p:nvPr/>
        </p:nvSpPr>
        <p:spPr>
          <a:xfrm>
            <a:off x="1475656" y="3933056"/>
            <a:ext cx="7158037" cy="141287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altLang="en-US" sz="4000" b="1" dirty="0">
                <a:solidFill>
                  <a:schemeClr val="hlink"/>
                </a:solidFill>
                <a:effectLst>
                  <a:outerShdw blurRad="38100" dist="38100" dir="2700000" algn="tl">
                    <a:srgbClr val="C0C0C0"/>
                  </a:outerShdw>
                </a:effectLst>
              </a:rPr>
              <a:t>SHIFTING DEMAND TO MATCH CAPACITY</a:t>
            </a:r>
          </a:p>
        </p:txBody>
      </p:sp>
    </p:spTree>
    <p:extLst>
      <p:ext uri="{BB962C8B-B14F-4D97-AF65-F5344CB8AC3E}">
        <p14:creationId xmlns:p14="http://schemas.microsoft.com/office/powerpoint/2010/main" val="1298583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9A0049A5-8C90-49A7-A702-CC6EDE234363}"/>
              </a:ext>
            </a:extLst>
          </p:cNvPr>
          <p:cNvSpPr txBox="1">
            <a:spLocks noChangeArrowheads="1"/>
          </p:cNvSpPr>
          <p:nvPr/>
        </p:nvSpPr>
        <p:spPr>
          <a:xfrm>
            <a:off x="251520" y="980728"/>
            <a:ext cx="8784975" cy="55446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defRPr/>
            </a:pPr>
            <a:r>
              <a:rPr lang="en-US" altLang="en-US" sz="2500" b="1" dirty="0">
                <a:solidFill>
                  <a:schemeClr val="accent1"/>
                </a:solidFill>
                <a:effectLst>
                  <a:outerShdw blurRad="38100" dist="38100" dir="2700000" algn="tl">
                    <a:srgbClr val="C0C0C0"/>
                  </a:outerShdw>
                </a:effectLst>
                <a:latin typeface="+mj-lt"/>
              </a:rPr>
              <a:t>Strategy: </a:t>
            </a:r>
            <a:r>
              <a:rPr lang="en-US" altLang="en-US" sz="2500" b="1" dirty="0">
                <a:latin typeface="+mj-lt"/>
              </a:rPr>
              <a:t>Vary the service offering.</a:t>
            </a:r>
          </a:p>
          <a:p>
            <a:pPr>
              <a:lnSpc>
                <a:spcPct val="90000"/>
              </a:lnSpc>
              <a:defRPr/>
            </a:pPr>
            <a:endParaRPr lang="en-US" altLang="en-US" sz="2500" b="1" dirty="0">
              <a:solidFill>
                <a:schemeClr val="accent1"/>
              </a:solidFill>
              <a:effectLst>
                <a:outerShdw blurRad="38100" dist="38100" dir="2700000" algn="tl">
                  <a:srgbClr val="C0C0C0"/>
                </a:outerShdw>
              </a:effectLst>
              <a:latin typeface="+mj-lt"/>
            </a:endParaRPr>
          </a:p>
          <a:p>
            <a:pPr>
              <a:lnSpc>
                <a:spcPct val="90000"/>
              </a:lnSpc>
              <a:defRPr/>
            </a:pPr>
            <a:r>
              <a:rPr lang="en-US" altLang="en-US" sz="2500" b="1" dirty="0">
                <a:solidFill>
                  <a:schemeClr val="accent1"/>
                </a:solidFill>
                <a:effectLst>
                  <a:outerShdw blurRad="38100" dist="38100" dir="2700000" algn="tl">
                    <a:srgbClr val="C0C0C0"/>
                  </a:outerShdw>
                </a:effectLst>
                <a:latin typeface="+mj-lt"/>
              </a:rPr>
              <a:t>Tactics for high demand:</a:t>
            </a:r>
          </a:p>
          <a:p>
            <a:pPr lvl="1">
              <a:lnSpc>
                <a:spcPct val="90000"/>
              </a:lnSpc>
              <a:defRPr/>
            </a:pPr>
            <a:r>
              <a:rPr lang="en-US" altLang="en-US" sz="2500" b="1" dirty="0">
                <a:latin typeface="+mj-lt"/>
              </a:rPr>
              <a:t>Modify service offering to help facilitate extra demand.</a:t>
            </a:r>
          </a:p>
          <a:p>
            <a:pPr lvl="1">
              <a:lnSpc>
                <a:spcPct val="90000"/>
              </a:lnSpc>
              <a:defRPr/>
            </a:pPr>
            <a:r>
              <a:rPr lang="en-US" altLang="en-US" sz="2500" b="1" dirty="0">
                <a:latin typeface="+mj-lt"/>
              </a:rPr>
              <a:t>Reduce augmented service element.</a:t>
            </a:r>
          </a:p>
          <a:p>
            <a:pPr>
              <a:lnSpc>
                <a:spcPct val="90000"/>
              </a:lnSpc>
              <a:defRPr/>
            </a:pPr>
            <a:r>
              <a:rPr lang="en-US" altLang="en-US" sz="2500" b="1" dirty="0">
                <a:solidFill>
                  <a:schemeClr val="accent1"/>
                </a:solidFill>
                <a:effectLst>
                  <a:outerShdw blurRad="38100" dist="38100" dir="2700000" algn="tl">
                    <a:srgbClr val="C0C0C0"/>
                  </a:outerShdw>
                </a:effectLst>
                <a:latin typeface="+mj-lt"/>
              </a:rPr>
              <a:t>Tactics for low demand:</a:t>
            </a:r>
          </a:p>
          <a:p>
            <a:pPr lvl="1">
              <a:lnSpc>
                <a:spcPct val="90000"/>
              </a:lnSpc>
              <a:defRPr/>
            </a:pPr>
            <a:r>
              <a:rPr lang="en-US" altLang="en-US" sz="2500" b="1" dirty="0">
                <a:latin typeface="+mj-lt"/>
              </a:rPr>
              <a:t>Modify the service offering to appeal to different market segment.</a:t>
            </a:r>
          </a:p>
          <a:p>
            <a:pPr lvl="1">
              <a:lnSpc>
                <a:spcPct val="90000"/>
              </a:lnSpc>
              <a:defRPr/>
            </a:pPr>
            <a:r>
              <a:rPr lang="en-US" altLang="en-US" sz="2500" b="1" dirty="0">
                <a:latin typeface="+mj-lt"/>
              </a:rPr>
              <a:t>Increase augmented service elements- value add by developing complementary products.</a:t>
            </a:r>
          </a:p>
          <a:p>
            <a:pPr>
              <a:lnSpc>
                <a:spcPct val="90000"/>
              </a:lnSpc>
              <a:defRPr/>
            </a:pPr>
            <a:endParaRPr lang="en-US" altLang="en-US" sz="2500" b="1" dirty="0">
              <a:latin typeface="+mj-lt"/>
            </a:endParaRPr>
          </a:p>
        </p:txBody>
      </p:sp>
    </p:spTree>
    <p:extLst>
      <p:ext uri="{BB962C8B-B14F-4D97-AF65-F5344CB8AC3E}">
        <p14:creationId xmlns:p14="http://schemas.microsoft.com/office/powerpoint/2010/main" val="194281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A564150-0DCE-42C0-AB87-8973ED9010B0}"/>
              </a:ext>
            </a:extLst>
          </p:cNvPr>
          <p:cNvSpPr txBox="1">
            <a:spLocks noChangeArrowheads="1"/>
          </p:cNvSpPr>
          <p:nvPr/>
        </p:nvSpPr>
        <p:spPr>
          <a:xfrm>
            <a:off x="395536" y="836712"/>
            <a:ext cx="8280920" cy="432048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altLang="en-US" sz="2800" b="1" dirty="0">
                <a:solidFill>
                  <a:schemeClr val="accent1"/>
                </a:solidFill>
                <a:effectLst>
                  <a:outerShdw blurRad="38100" dist="38100" dir="2700000" algn="tl">
                    <a:srgbClr val="C0C0C0"/>
                  </a:outerShdw>
                </a:effectLst>
                <a:latin typeface="+mj-lt"/>
              </a:rPr>
              <a:t>Strategy:</a:t>
            </a:r>
            <a:r>
              <a:rPr lang="en-US" altLang="en-US" sz="2800" b="1" dirty="0">
                <a:latin typeface="+mj-lt"/>
              </a:rPr>
              <a:t> Modify timing &amp; location of service delivery.</a:t>
            </a:r>
          </a:p>
          <a:p>
            <a:pPr marL="0" indent="0">
              <a:buNone/>
              <a:defRPr/>
            </a:pPr>
            <a:endParaRPr lang="en-US" altLang="en-US" sz="2800" b="1" dirty="0">
              <a:latin typeface="+mj-lt"/>
            </a:endParaRPr>
          </a:p>
          <a:p>
            <a:pPr>
              <a:defRPr/>
            </a:pPr>
            <a:r>
              <a:rPr lang="en-US" altLang="en-US" sz="2800" b="1" dirty="0">
                <a:solidFill>
                  <a:schemeClr val="accent1"/>
                </a:solidFill>
                <a:effectLst>
                  <a:outerShdw blurRad="38100" dist="38100" dir="2700000" algn="tl">
                    <a:srgbClr val="C0C0C0"/>
                  </a:outerShdw>
                </a:effectLst>
                <a:latin typeface="+mj-lt"/>
              </a:rPr>
              <a:t>Tactics of high demand: </a:t>
            </a:r>
          </a:p>
          <a:p>
            <a:pPr lvl="1">
              <a:defRPr/>
            </a:pPr>
            <a:r>
              <a:rPr lang="en-US" altLang="en-US" sz="2400" b="1" dirty="0">
                <a:latin typeface="+mj-lt"/>
              </a:rPr>
              <a:t>Get consumers to come to service facility.</a:t>
            </a:r>
          </a:p>
          <a:p>
            <a:pPr>
              <a:defRPr/>
            </a:pPr>
            <a:r>
              <a:rPr lang="en-US" altLang="en-US" sz="2800" b="1" dirty="0">
                <a:solidFill>
                  <a:schemeClr val="accent1"/>
                </a:solidFill>
                <a:effectLst>
                  <a:outerShdw blurRad="38100" dist="38100" dir="2700000" algn="tl">
                    <a:srgbClr val="C0C0C0"/>
                  </a:outerShdw>
                </a:effectLst>
                <a:latin typeface="+mj-lt"/>
              </a:rPr>
              <a:t>Tactics for low demand:</a:t>
            </a:r>
          </a:p>
          <a:p>
            <a:pPr lvl="1">
              <a:defRPr/>
            </a:pPr>
            <a:r>
              <a:rPr lang="en-US" altLang="en-US" sz="2400" b="1" dirty="0">
                <a:latin typeface="+mj-lt"/>
              </a:rPr>
              <a:t>Bring the service to consumer.</a:t>
            </a:r>
          </a:p>
          <a:p>
            <a:pPr>
              <a:buFont typeface="Wingdings" panose="05000000000000000000" pitchFamily="2" charset="2"/>
              <a:buNone/>
              <a:defRPr/>
            </a:pPr>
            <a:endParaRPr lang="en-US" altLang="en-US" sz="2800" b="1" dirty="0">
              <a:latin typeface="+mj-lt"/>
            </a:endParaRPr>
          </a:p>
        </p:txBody>
      </p:sp>
    </p:spTree>
    <p:extLst>
      <p:ext uri="{BB962C8B-B14F-4D97-AF65-F5344CB8AC3E}">
        <p14:creationId xmlns:p14="http://schemas.microsoft.com/office/powerpoint/2010/main" val="156312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6">
            <a:extLst>
              <a:ext uri="{FF2B5EF4-FFF2-40B4-BE49-F238E27FC236}">
                <a16:creationId xmlns:a16="http://schemas.microsoft.com/office/drawing/2014/main" id="{B4411D4F-E11A-48BA-98DF-23989CCA9733}"/>
              </a:ext>
            </a:extLst>
          </p:cNvPr>
          <p:cNvSpPr txBox="1">
            <a:spLocks noChangeArrowheads="1"/>
          </p:cNvSpPr>
          <p:nvPr/>
        </p:nvSpPr>
        <p:spPr>
          <a:xfrm>
            <a:off x="154745" y="3468272"/>
            <a:ext cx="85344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3600" b="1" dirty="0"/>
              <a:t>Forecasting and Demand Management </a:t>
            </a:r>
            <a:endParaRPr lang="en-US" altLang="en-US" sz="1400" b="1" dirty="0"/>
          </a:p>
        </p:txBody>
      </p:sp>
      <p:sp>
        <p:nvSpPr>
          <p:cNvPr id="3" name="Rectangle 26">
            <a:extLst>
              <a:ext uri="{FF2B5EF4-FFF2-40B4-BE49-F238E27FC236}">
                <a16:creationId xmlns:a16="http://schemas.microsoft.com/office/drawing/2014/main" id="{550BE846-7544-4350-95BA-BEA3E83B224B}"/>
              </a:ext>
            </a:extLst>
          </p:cNvPr>
          <p:cNvSpPr txBox="1">
            <a:spLocks noChangeArrowheads="1"/>
          </p:cNvSpPr>
          <p:nvPr/>
        </p:nvSpPr>
        <p:spPr>
          <a:xfrm>
            <a:off x="0" y="1333500"/>
            <a:ext cx="85344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3600" b="1" dirty="0">
                <a:solidFill>
                  <a:srgbClr val="FF0000"/>
                </a:solidFill>
              </a:rPr>
              <a:t>Value Chain Management MGT804</a:t>
            </a:r>
          </a:p>
          <a:p>
            <a:r>
              <a:rPr lang="en-US" altLang="en-US" sz="3600" b="1" dirty="0">
                <a:solidFill>
                  <a:srgbClr val="FF0000"/>
                </a:solidFill>
              </a:rPr>
              <a:t>Week 8</a:t>
            </a:r>
            <a:endParaRPr lang="en-US" altLang="en-US" sz="1400" b="1" dirty="0">
              <a:solidFill>
                <a:srgbClr val="FF0000"/>
              </a:solidFill>
            </a:endParaRPr>
          </a:p>
        </p:txBody>
      </p:sp>
    </p:spTree>
    <p:extLst>
      <p:ext uri="{BB962C8B-B14F-4D97-AF65-F5344CB8AC3E}">
        <p14:creationId xmlns:p14="http://schemas.microsoft.com/office/powerpoint/2010/main" val="69809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3DBFE4B8-2018-4ADC-9B07-CF430B03F2B6}"/>
              </a:ext>
            </a:extLst>
          </p:cNvPr>
          <p:cNvSpPr txBox="1">
            <a:spLocks noChangeArrowheads="1"/>
          </p:cNvSpPr>
          <p:nvPr/>
        </p:nvSpPr>
        <p:spPr>
          <a:xfrm>
            <a:off x="485006" y="980728"/>
            <a:ext cx="7661275" cy="53285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altLang="en-US" b="1" dirty="0">
                <a:solidFill>
                  <a:schemeClr val="accent1"/>
                </a:solidFill>
                <a:effectLst>
                  <a:outerShdw blurRad="38100" dist="38100" dir="2700000" algn="tl">
                    <a:srgbClr val="C0C0C0"/>
                  </a:outerShdw>
                </a:effectLst>
                <a:latin typeface="+mj-lt"/>
              </a:rPr>
              <a:t>Strategy:</a:t>
            </a:r>
            <a:r>
              <a:rPr lang="en-US" altLang="en-US" b="1" dirty="0">
                <a:latin typeface="+mj-lt"/>
              </a:rPr>
              <a:t> Differentiation on price.</a:t>
            </a:r>
          </a:p>
          <a:p>
            <a:pPr marL="0" indent="0">
              <a:buNone/>
              <a:defRPr/>
            </a:pPr>
            <a:endParaRPr lang="en-US" altLang="en-US" b="1" dirty="0">
              <a:latin typeface="+mj-lt"/>
            </a:endParaRPr>
          </a:p>
          <a:p>
            <a:pPr marL="0" indent="0">
              <a:buNone/>
              <a:defRPr/>
            </a:pPr>
            <a:endParaRPr lang="en-US" altLang="en-US" b="1" dirty="0">
              <a:latin typeface="+mj-lt"/>
            </a:endParaRPr>
          </a:p>
          <a:p>
            <a:pPr>
              <a:defRPr/>
            </a:pPr>
            <a:r>
              <a:rPr lang="en-US" altLang="en-US" b="1" dirty="0">
                <a:solidFill>
                  <a:schemeClr val="accent1"/>
                </a:solidFill>
                <a:effectLst>
                  <a:outerShdw blurRad="38100" dist="38100" dir="2700000" algn="tl">
                    <a:srgbClr val="C0C0C0"/>
                  </a:outerShdw>
                </a:effectLst>
                <a:latin typeface="+mj-lt"/>
              </a:rPr>
              <a:t>Tactics of high demand:</a:t>
            </a:r>
          </a:p>
          <a:p>
            <a:pPr lvl="1">
              <a:defRPr/>
            </a:pPr>
            <a:r>
              <a:rPr lang="en-US" altLang="en-US" b="1" dirty="0">
                <a:latin typeface="+mj-lt"/>
              </a:rPr>
              <a:t>Increase price to match demand.</a:t>
            </a:r>
          </a:p>
          <a:p>
            <a:pPr lvl="1">
              <a:defRPr/>
            </a:pPr>
            <a:r>
              <a:rPr lang="en-US" altLang="en-US" b="1" dirty="0">
                <a:latin typeface="+mj-lt"/>
              </a:rPr>
              <a:t>Charge full price.</a:t>
            </a:r>
          </a:p>
          <a:p>
            <a:pPr>
              <a:defRPr/>
            </a:pPr>
            <a:r>
              <a:rPr lang="en-US" altLang="en-US" b="1" dirty="0">
                <a:solidFill>
                  <a:schemeClr val="accent1"/>
                </a:solidFill>
                <a:effectLst>
                  <a:outerShdw blurRad="38100" dist="38100" dir="2700000" algn="tl">
                    <a:srgbClr val="C0C0C0"/>
                  </a:outerShdw>
                </a:effectLst>
                <a:latin typeface="+mj-lt"/>
              </a:rPr>
              <a:t>Tactics for low demand:</a:t>
            </a:r>
          </a:p>
          <a:p>
            <a:pPr lvl="1">
              <a:defRPr/>
            </a:pPr>
            <a:r>
              <a:rPr lang="en-US" altLang="en-US" b="1" dirty="0">
                <a:latin typeface="+mj-lt"/>
              </a:rPr>
              <a:t>Offer discount &amp; price reduction.</a:t>
            </a:r>
          </a:p>
        </p:txBody>
      </p:sp>
    </p:spTree>
    <p:extLst>
      <p:ext uri="{BB962C8B-B14F-4D97-AF65-F5344CB8AC3E}">
        <p14:creationId xmlns:p14="http://schemas.microsoft.com/office/powerpoint/2010/main" val="24961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35BF29E-A9E8-4E82-813E-02422AA9053B}"/>
              </a:ext>
            </a:extLst>
          </p:cNvPr>
          <p:cNvSpPr txBox="1">
            <a:spLocks noChangeArrowheads="1"/>
          </p:cNvSpPr>
          <p:nvPr/>
        </p:nvSpPr>
        <p:spPr>
          <a:xfrm>
            <a:off x="179512" y="1052736"/>
            <a:ext cx="8407474"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altLang="en-US" b="1" dirty="0">
                <a:solidFill>
                  <a:schemeClr val="accent1"/>
                </a:solidFill>
                <a:effectLst>
                  <a:outerShdw blurRad="38100" dist="38100" dir="2700000" algn="tl">
                    <a:srgbClr val="C0C0C0"/>
                  </a:outerShdw>
                </a:effectLst>
                <a:latin typeface="Times" panose="02020603050405020304" pitchFamily="18" charset="0"/>
                <a:cs typeface="Times" panose="02020603050405020304" pitchFamily="18" charset="0"/>
              </a:rPr>
              <a:t>Strategy:</a:t>
            </a:r>
            <a:r>
              <a:rPr lang="en-US" altLang="en-US" b="1" dirty="0">
                <a:latin typeface="Times" panose="02020603050405020304" pitchFamily="18" charset="0"/>
                <a:cs typeface="Times" panose="02020603050405020304" pitchFamily="18" charset="0"/>
              </a:rPr>
              <a:t> Communicate with customers.</a:t>
            </a:r>
          </a:p>
          <a:p>
            <a:pPr marL="0" indent="0">
              <a:buNone/>
              <a:defRPr/>
            </a:pPr>
            <a:endParaRPr lang="en-US" altLang="en-US" b="1" dirty="0">
              <a:latin typeface="Times" panose="02020603050405020304" pitchFamily="18" charset="0"/>
              <a:cs typeface="Times" panose="02020603050405020304" pitchFamily="18" charset="0"/>
            </a:endParaRPr>
          </a:p>
          <a:p>
            <a:pPr>
              <a:defRPr/>
            </a:pPr>
            <a:r>
              <a:rPr lang="en-US" altLang="en-US" b="1" dirty="0">
                <a:solidFill>
                  <a:schemeClr val="accent1"/>
                </a:solidFill>
                <a:effectLst>
                  <a:outerShdw blurRad="38100" dist="38100" dir="2700000" algn="tl">
                    <a:srgbClr val="C0C0C0"/>
                  </a:outerShdw>
                </a:effectLst>
                <a:latin typeface="Times" panose="02020603050405020304" pitchFamily="18" charset="0"/>
                <a:cs typeface="Times" panose="02020603050405020304" pitchFamily="18" charset="0"/>
              </a:rPr>
              <a:t>Tactics for high demand:</a:t>
            </a:r>
          </a:p>
          <a:p>
            <a:pPr lvl="1">
              <a:defRPr/>
            </a:pPr>
            <a:r>
              <a:rPr lang="en-US" altLang="en-US" b="1" dirty="0">
                <a:latin typeface="Times" panose="02020603050405020304" pitchFamily="18" charset="0"/>
                <a:cs typeface="Times" panose="02020603050405020304" pitchFamily="18" charset="0"/>
              </a:rPr>
              <a:t>Letting the customers know of peak demand so that they can choose to use the service at alternative times and avoid crowding or delays.</a:t>
            </a:r>
          </a:p>
          <a:p>
            <a:pPr>
              <a:defRPr/>
            </a:pPr>
            <a:r>
              <a:rPr lang="en-US" altLang="en-US" b="1" dirty="0">
                <a:solidFill>
                  <a:schemeClr val="accent1"/>
                </a:solidFill>
                <a:effectLst>
                  <a:outerShdw blurRad="38100" dist="38100" dir="2700000" algn="tl">
                    <a:srgbClr val="C0C0C0"/>
                  </a:outerShdw>
                </a:effectLst>
                <a:latin typeface="Times" panose="02020603050405020304" pitchFamily="18" charset="0"/>
                <a:cs typeface="Times" panose="02020603050405020304" pitchFamily="18" charset="0"/>
              </a:rPr>
              <a:t>Tactics for low demand:</a:t>
            </a:r>
          </a:p>
          <a:p>
            <a:pPr lvl="1">
              <a:defRPr/>
            </a:pPr>
            <a:r>
              <a:rPr lang="en-US" altLang="en-US" b="1" dirty="0">
                <a:latin typeface="Times" panose="02020603050405020304" pitchFamily="18" charset="0"/>
                <a:cs typeface="Times" panose="02020603050405020304" pitchFamily="18" charset="0"/>
              </a:rPr>
              <a:t>Communicate the various promotional schemes and emphasize on various benefits during slow periods.</a:t>
            </a:r>
          </a:p>
        </p:txBody>
      </p:sp>
    </p:spTree>
    <p:extLst>
      <p:ext uri="{BB962C8B-B14F-4D97-AF65-F5344CB8AC3E}">
        <p14:creationId xmlns:p14="http://schemas.microsoft.com/office/powerpoint/2010/main" val="1721497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0CBD615-C69D-45A0-BD8F-68FEA0108A17}"/>
              </a:ext>
            </a:extLst>
          </p:cNvPr>
          <p:cNvSpPr>
            <a:spLocks noGrp="1" noChangeArrowheads="1"/>
          </p:cNvSpPr>
          <p:nvPr>
            <p:ph type="title"/>
          </p:nvPr>
        </p:nvSpPr>
        <p:spPr>
          <a:xfrm>
            <a:off x="239787" y="-498866"/>
            <a:ext cx="8436669" cy="1296144"/>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a:defRPr/>
            </a:pPr>
            <a:br>
              <a:rPr lang="en-US" altLang="en-US" sz="3200" b="0" dirty="0"/>
            </a:br>
            <a:r>
              <a:rPr lang="en-US" altLang="en-US" sz="3200" b="0" dirty="0"/>
              <a:t> </a:t>
            </a:r>
            <a:br>
              <a:rPr lang="en-US" altLang="en-US" sz="2000" b="0" dirty="0"/>
            </a:br>
            <a:r>
              <a:rPr lang="en-US" altLang="en-US" sz="3600" b="0" dirty="0"/>
              <a:t>Strategies for Shifting Demand </a:t>
            </a:r>
            <a:br>
              <a:rPr lang="en-US" altLang="en-US" sz="3600" b="0" dirty="0"/>
            </a:br>
            <a:r>
              <a:rPr lang="en-US" altLang="en-US" sz="3600" b="0" dirty="0"/>
              <a:t>to Match Capacity</a:t>
            </a:r>
            <a:endParaRPr lang="en-US" altLang="en-US" sz="3200" b="0" dirty="0"/>
          </a:p>
        </p:txBody>
      </p:sp>
      <p:sp>
        <p:nvSpPr>
          <p:cNvPr id="5123" name="Rectangle 3">
            <a:extLst>
              <a:ext uri="{FF2B5EF4-FFF2-40B4-BE49-F238E27FC236}">
                <a16:creationId xmlns:a16="http://schemas.microsoft.com/office/drawing/2014/main" id="{9639AD0D-E7C3-4636-82F4-084CB3092FF8}"/>
              </a:ext>
            </a:extLst>
          </p:cNvPr>
          <p:cNvSpPr>
            <a:spLocks noGrp="1" noChangeArrowheads="1"/>
          </p:cNvSpPr>
          <p:nvPr>
            <p:ph type="body" sz="half" idx="1"/>
          </p:nvPr>
        </p:nvSpPr>
        <p:spPr>
          <a:xfrm>
            <a:off x="16916" y="2453884"/>
            <a:ext cx="4487590" cy="2505878"/>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85000" lnSpcReduction="20000"/>
          </a:bodyPr>
          <a:lstStyle/>
          <a:p>
            <a:r>
              <a:rPr lang="en-US" altLang="en-US" sz="2000"/>
              <a:t>Use signage to communicate busy days and times</a:t>
            </a:r>
          </a:p>
          <a:p>
            <a:r>
              <a:rPr lang="en-US" altLang="en-US" sz="2000"/>
              <a:t>Offer incentives to customers for usage during non-peak times</a:t>
            </a:r>
          </a:p>
          <a:p>
            <a:r>
              <a:rPr lang="en-US" altLang="en-US" sz="2000"/>
              <a:t>Take care of loyal or regular customers first</a:t>
            </a:r>
          </a:p>
          <a:p>
            <a:r>
              <a:rPr lang="en-US" altLang="en-US" sz="2000"/>
              <a:t>Advertise peak usage times and benefits of non-peak use</a:t>
            </a:r>
          </a:p>
          <a:p>
            <a:r>
              <a:rPr lang="en-US" altLang="en-US" sz="2000"/>
              <a:t>Charge full price for the service--no discounts</a:t>
            </a:r>
          </a:p>
        </p:txBody>
      </p:sp>
      <p:sp>
        <p:nvSpPr>
          <p:cNvPr id="5124" name="Rectangle 4">
            <a:extLst>
              <a:ext uri="{FF2B5EF4-FFF2-40B4-BE49-F238E27FC236}">
                <a16:creationId xmlns:a16="http://schemas.microsoft.com/office/drawing/2014/main" id="{639F27F0-6107-4F6F-BB1F-CD1F504E6C9B}"/>
              </a:ext>
            </a:extLst>
          </p:cNvPr>
          <p:cNvSpPr>
            <a:spLocks noChangeArrowheads="1"/>
          </p:cNvSpPr>
          <p:nvPr/>
        </p:nvSpPr>
        <p:spPr bwMode="auto">
          <a:xfrm>
            <a:off x="4476898" y="2521699"/>
            <a:ext cx="4487590" cy="285151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lr>
                <a:srgbClr val="009900"/>
              </a:buClr>
              <a:buChar char="•"/>
              <a:defRPr sz="3200">
                <a:solidFill>
                  <a:schemeClr val="tx1"/>
                </a:solidFill>
                <a:latin typeface="Times New Roman" panose="02020603050405020304" pitchFamily="18" charset="0"/>
              </a:defRPr>
            </a:lvl1pPr>
            <a:lvl2pPr marL="742950" indent="-285750">
              <a:spcBef>
                <a:spcPct val="20000"/>
              </a:spcBef>
              <a:buClr>
                <a:srgbClr val="009900"/>
              </a:buClr>
              <a:buChar char="–"/>
              <a:defRPr sz="2800">
                <a:solidFill>
                  <a:schemeClr val="tx1"/>
                </a:solidFill>
                <a:latin typeface="Times New Roman" panose="02020603050405020304" pitchFamily="18" charset="0"/>
              </a:defRPr>
            </a:lvl2pPr>
            <a:lvl3pPr marL="1143000" indent="-228600">
              <a:spcBef>
                <a:spcPct val="20000"/>
              </a:spcBef>
              <a:buClr>
                <a:srgbClr val="009900"/>
              </a:buClr>
              <a:buChar char="•"/>
              <a:defRPr sz="2400">
                <a:solidFill>
                  <a:schemeClr val="tx1"/>
                </a:solidFill>
                <a:latin typeface="Times New Roman" panose="02020603050405020304" pitchFamily="18" charset="0"/>
              </a:defRPr>
            </a:lvl3pPr>
            <a:lvl4pPr marL="1600200" indent="-228600">
              <a:spcBef>
                <a:spcPct val="20000"/>
              </a:spcBef>
              <a:buClr>
                <a:srgbClr val="009900"/>
              </a:buClr>
              <a:buChar char="–"/>
              <a:defRPr sz="2000">
                <a:solidFill>
                  <a:schemeClr val="tx1"/>
                </a:solidFill>
                <a:latin typeface="Times New Roman" panose="02020603050405020304" pitchFamily="18" charset="0"/>
              </a:defRPr>
            </a:lvl4pPr>
            <a:lvl5pPr marL="2057400" indent="-228600">
              <a:spcBef>
                <a:spcPct val="20000"/>
              </a:spcBef>
              <a:buClr>
                <a:srgbClr val="009900"/>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9900"/>
              </a:buClr>
              <a:buChar char="»"/>
              <a:defRPr sz="2000">
                <a:solidFill>
                  <a:schemeClr val="tx1"/>
                </a:solidFill>
                <a:latin typeface="Times New Roman" panose="02020603050405020304" pitchFamily="18" charset="0"/>
              </a:defRPr>
            </a:lvl9pPr>
          </a:lstStyle>
          <a:p>
            <a:pPr>
              <a:buSzPct val="135000"/>
            </a:pPr>
            <a:r>
              <a:rPr lang="en-US" altLang="en-US" sz="2000" dirty="0">
                <a:latin typeface="+mj-lt"/>
              </a:rPr>
              <a:t>Use sales and advertising to increase business from current market segments</a:t>
            </a:r>
          </a:p>
          <a:p>
            <a:pPr>
              <a:buSzPct val="135000"/>
            </a:pPr>
            <a:r>
              <a:rPr lang="en-US" altLang="en-US" sz="2000" dirty="0">
                <a:latin typeface="+mj-lt"/>
              </a:rPr>
              <a:t>Modify the service offering to appeal to new market segments</a:t>
            </a:r>
          </a:p>
          <a:p>
            <a:pPr>
              <a:buSzPct val="135000"/>
            </a:pPr>
            <a:r>
              <a:rPr lang="en-US" altLang="en-US" sz="2000" dirty="0">
                <a:latin typeface="+mj-lt"/>
              </a:rPr>
              <a:t>Offer discounts or price reductions</a:t>
            </a:r>
          </a:p>
          <a:p>
            <a:pPr>
              <a:buSzPct val="135000"/>
            </a:pPr>
            <a:r>
              <a:rPr lang="en-US" altLang="en-US" sz="2000" dirty="0">
                <a:latin typeface="+mj-lt"/>
              </a:rPr>
              <a:t>Modify hours of operation</a:t>
            </a:r>
          </a:p>
          <a:p>
            <a:pPr>
              <a:buSzPct val="135000"/>
            </a:pPr>
            <a:r>
              <a:rPr lang="en-US" altLang="en-US" sz="2000" dirty="0">
                <a:latin typeface="+mj-lt"/>
              </a:rPr>
              <a:t>Bring the service to the customer</a:t>
            </a:r>
          </a:p>
        </p:txBody>
      </p:sp>
      <p:sp>
        <p:nvSpPr>
          <p:cNvPr id="5125" name="Rectangle 5">
            <a:extLst>
              <a:ext uri="{FF2B5EF4-FFF2-40B4-BE49-F238E27FC236}">
                <a16:creationId xmlns:a16="http://schemas.microsoft.com/office/drawing/2014/main" id="{B96034E8-C1A0-464C-ACE1-9F418DEDC17F}"/>
              </a:ext>
            </a:extLst>
          </p:cNvPr>
          <p:cNvSpPr>
            <a:spLocks noChangeArrowheads="1"/>
          </p:cNvSpPr>
          <p:nvPr/>
        </p:nvSpPr>
        <p:spPr bwMode="auto">
          <a:xfrm>
            <a:off x="-18770" y="1631559"/>
            <a:ext cx="3619989"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a:solidFill>
                  <a:srgbClr val="009900"/>
                </a:solidFill>
                <a:latin typeface="Arial" panose="020B0604020202020204" pitchFamily="34" charset="0"/>
              </a:rPr>
              <a:t>Demand Too High</a:t>
            </a:r>
            <a:endParaRPr lang="en-US" altLang="en-US" sz="2800">
              <a:latin typeface="Arial" panose="020B0604020202020204" pitchFamily="34" charset="0"/>
            </a:endParaRPr>
          </a:p>
        </p:txBody>
      </p:sp>
      <p:sp>
        <p:nvSpPr>
          <p:cNvPr id="5126" name="Rectangle 6">
            <a:extLst>
              <a:ext uri="{FF2B5EF4-FFF2-40B4-BE49-F238E27FC236}">
                <a16:creationId xmlns:a16="http://schemas.microsoft.com/office/drawing/2014/main" id="{EFFE89AC-79D0-4E30-860E-E9415A71B611}"/>
              </a:ext>
            </a:extLst>
          </p:cNvPr>
          <p:cNvSpPr>
            <a:spLocks noChangeArrowheads="1"/>
          </p:cNvSpPr>
          <p:nvPr/>
        </p:nvSpPr>
        <p:spPr bwMode="auto">
          <a:xfrm>
            <a:off x="5437991" y="1721311"/>
            <a:ext cx="3526497"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dirty="0">
                <a:solidFill>
                  <a:srgbClr val="009900"/>
                </a:solidFill>
                <a:latin typeface="Arial" panose="020B0604020202020204" pitchFamily="34" charset="0"/>
              </a:rPr>
              <a:t>Demand Too Low</a:t>
            </a:r>
          </a:p>
        </p:txBody>
      </p:sp>
      <p:sp>
        <p:nvSpPr>
          <p:cNvPr id="5127" name="AutoShape 7">
            <a:extLst>
              <a:ext uri="{FF2B5EF4-FFF2-40B4-BE49-F238E27FC236}">
                <a16:creationId xmlns:a16="http://schemas.microsoft.com/office/drawing/2014/main" id="{AB9D50D6-C323-4568-82E9-A7E63FA95743}"/>
              </a:ext>
            </a:extLst>
          </p:cNvPr>
          <p:cNvSpPr>
            <a:spLocks noChangeArrowheads="1"/>
          </p:cNvSpPr>
          <p:nvPr/>
        </p:nvSpPr>
        <p:spPr bwMode="auto">
          <a:xfrm>
            <a:off x="4198661" y="1484784"/>
            <a:ext cx="1151815" cy="849694"/>
          </a:xfrm>
          <a:prstGeom prst="rightArrow">
            <a:avLst>
              <a:gd name="adj1" fmla="val 50000"/>
              <a:gd name="adj2" fmla="val 65260"/>
            </a:avLst>
          </a:prstGeom>
          <a:solidFill>
            <a:srgbClr val="CCFFCC"/>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AU" altLang="en-US"/>
          </a:p>
        </p:txBody>
      </p:sp>
      <p:sp>
        <p:nvSpPr>
          <p:cNvPr id="5128" name="AutoShape 8">
            <a:extLst>
              <a:ext uri="{FF2B5EF4-FFF2-40B4-BE49-F238E27FC236}">
                <a16:creationId xmlns:a16="http://schemas.microsoft.com/office/drawing/2014/main" id="{23442598-5FC5-4705-BFF9-5BF8B4CBB200}"/>
              </a:ext>
            </a:extLst>
          </p:cNvPr>
          <p:cNvSpPr>
            <a:spLocks noChangeArrowheads="1"/>
          </p:cNvSpPr>
          <p:nvPr/>
        </p:nvSpPr>
        <p:spPr bwMode="auto">
          <a:xfrm flipH="1">
            <a:off x="3043107" y="1529041"/>
            <a:ext cx="1155554" cy="849694"/>
          </a:xfrm>
          <a:prstGeom prst="rightArrow">
            <a:avLst>
              <a:gd name="adj1" fmla="val 50000"/>
              <a:gd name="adj2" fmla="val 65472"/>
            </a:avLst>
          </a:prstGeom>
          <a:solidFill>
            <a:srgbClr val="CCFFCC"/>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AU" altLang="en-US"/>
          </a:p>
        </p:txBody>
      </p:sp>
      <p:sp>
        <p:nvSpPr>
          <p:cNvPr id="5129" name="Rectangle 9">
            <a:extLst>
              <a:ext uri="{FF2B5EF4-FFF2-40B4-BE49-F238E27FC236}">
                <a16:creationId xmlns:a16="http://schemas.microsoft.com/office/drawing/2014/main" id="{640EB803-D549-456C-AA24-3649F9B5DE57}"/>
              </a:ext>
            </a:extLst>
          </p:cNvPr>
          <p:cNvSpPr>
            <a:spLocks noChangeArrowheads="1"/>
          </p:cNvSpPr>
          <p:nvPr/>
        </p:nvSpPr>
        <p:spPr bwMode="auto">
          <a:xfrm>
            <a:off x="3601219" y="1838097"/>
            <a:ext cx="1948362"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dirty="0">
                <a:latin typeface="Arial" panose="020B0604020202020204" pitchFamily="34" charset="0"/>
              </a:rPr>
              <a:t>Shift Demand</a:t>
            </a:r>
          </a:p>
        </p:txBody>
      </p:sp>
    </p:spTree>
    <p:extLst>
      <p:ext uri="{BB962C8B-B14F-4D97-AF65-F5344CB8AC3E}">
        <p14:creationId xmlns:p14="http://schemas.microsoft.com/office/powerpoint/2010/main" val="13013484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0E9DEA-BCA6-456F-9494-1E9AC2ABF6F9}"/>
              </a:ext>
            </a:extLst>
          </p:cNvPr>
          <p:cNvSpPr txBox="1">
            <a:spLocks noChangeArrowheads="1"/>
          </p:cNvSpPr>
          <p:nvPr/>
        </p:nvSpPr>
        <p:spPr>
          <a:xfrm>
            <a:off x="-18612" y="188640"/>
            <a:ext cx="8378825" cy="592138"/>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dirty="0"/>
              <a:t>Alternative Demand Management Strategies</a:t>
            </a:r>
            <a:endParaRPr lang="en-US" altLang="en-US" sz="1800" dirty="0"/>
          </a:p>
        </p:txBody>
      </p:sp>
      <p:sp>
        <p:nvSpPr>
          <p:cNvPr id="4" name="Rectangle 3">
            <a:extLst>
              <a:ext uri="{FF2B5EF4-FFF2-40B4-BE49-F238E27FC236}">
                <a16:creationId xmlns:a16="http://schemas.microsoft.com/office/drawing/2014/main" id="{749E5BEF-FE79-4B61-A870-C19F91B9086D}"/>
              </a:ext>
            </a:extLst>
          </p:cNvPr>
          <p:cNvSpPr txBox="1">
            <a:spLocks noChangeArrowheads="1"/>
          </p:cNvSpPr>
          <p:nvPr/>
        </p:nvSpPr>
        <p:spPr>
          <a:xfrm>
            <a:off x="825500" y="1640160"/>
            <a:ext cx="9077325" cy="5029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6075" indent="-346075">
              <a:buFont typeface="Webdings" panose="05030102010509060703" pitchFamily="18" charset="2"/>
              <a:buNone/>
            </a:pPr>
            <a:endParaRPr lang="en-US" altLang="en-US" sz="800" dirty="0"/>
          </a:p>
          <a:p>
            <a:pPr marL="346075" indent="-346075">
              <a:lnSpc>
                <a:spcPct val="80000"/>
              </a:lnSpc>
            </a:pPr>
            <a:r>
              <a:rPr lang="en-US" altLang="en-US" sz="2000" dirty="0"/>
              <a:t>Take no action</a:t>
            </a:r>
          </a:p>
          <a:p>
            <a:pPr marL="747713" lvl="1" indent="-287338">
              <a:lnSpc>
                <a:spcPct val="80000"/>
              </a:lnSpc>
            </a:pPr>
            <a:r>
              <a:rPr lang="en-US" altLang="en-US" sz="1800" dirty="0"/>
              <a:t>Let customers sort it out</a:t>
            </a:r>
          </a:p>
          <a:p>
            <a:pPr marL="346075" indent="-346075">
              <a:lnSpc>
                <a:spcPct val="80000"/>
              </a:lnSpc>
            </a:pPr>
            <a:r>
              <a:rPr lang="en-US" altLang="en-US" sz="2000" dirty="0"/>
              <a:t>Reduce demand</a:t>
            </a:r>
            <a:r>
              <a:rPr lang="en-US" altLang="en-US" sz="2200" dirty="0"/>
              <a:t> </a:t>
            </a:r>
          </a:p>
          <a:p>
            <a:pPr marL="747713" lvl="1" indent="-287338">
              <a:lnSpc>
                <a:spcPct val="80000"/>
              </a:lnSpc>
            </a:pPr>
            <a:r>
              <a:rPr lang="en-US" altLang="en-US" sz="1800" dirty="0"/>
              <a:t>Higher prices</a:t>
            </a:r>
          </a:p>
          <a:p>
            <a:pPr marL="747713" lvl="1" indent="-287338">
              <a:lnSpc>
                <a:spcPct val="80000"/>
              </a:lnSpc>
            </a:pPr>
            <a:r>
              <a:rPr lang="en-US" altLang="en-US" sz="1800" dirty="0"/>
              <a:t>Communication encouraging use of other time slots</a:t>
            </a:r>
          </a:p>
          <a:p>
            <a:pPr marL="346075" indent="-346075">
              <a:lnSpc>
                <a:spcPct val="80000"/>
              </a:lnSpc>
            </a:pPr>
            <a:r>
              <a:rPr lang="en-US" altLang="en-US" sz="2000" dirty="0"/>
              <a:t>Increase demand</a:t>
            </a:r>
          </a:p>
          <a:p>
            <a:pPr marL="747713" lvl="1" indent="-287338">
              <a:lnSpc>
                <a:spcPct val="80000"/>
              </a:lnSpc>
            </a:pPr>
            <a:r>
              <a:rPr lang="en-US" altLang="en-US" sz="1800" dirty="0"/>
              <a:t>Lower prices</a:t>
            </a:r>
          </a:p>
          <a:p>
            <a:pPr marL="747713" lvl="1" indent="-287338">
              <a:lnSpc>
                <a:spcPct val="80000"/>
              </a:lnSpc>
            </a:pPr>
            <a:r>
              <a:rPr lang="en-US" altLang="en-US" sz="1800" dirty="0"/>
              <a:t>Communication, including promotional incentives</a:t>
            </a:r>
          </a:p>
          <a:p>
            <a:pPr marL="747713" lvl="1" indent="-287338">
              <a:lnSpc>
                <a:spcPct val="80000"/>
              </a:lnSpc>
            </a:pPr>
            <a:r>
              <a:rPr lang="en-US" altLang="en-US" sz="1800" dirty="0"/>
              <a:t>Vary product features to increase desirability</a:t>
            </a:r>
          </a:p>
          <a:p>
            <a:pPr marL="747713" lvl="1" indent="-287338">
              <a:lnSpc>
                <a:spcPct val="80000"/>
              </a:lnSpc>
            </a:pPr>
            <a:r>
              <a:rPr lang="en-US" altLang="en-US" sz="1800" dirty="0"/>
              <a:t>More convenient delivery times and places</a:t>
            </a:r>
          </a:p>
          <a:p>
            <a:pPr marL="346075" indent="-346075">
              <a:lnSpc>
                <a:spcPct val="80000"/>
              </a:lnSpc>
            </a:pPr>
            <a:r>
              <a:rPr lang="en-US" altLang="en-US" sz="2000" dirty="0"/>
              <a:t>Inventory demand by reservation system</a:t>
            </a:r>
          </a:p>
          <a:p>
            <a:pPr marL="346075" indent="-346075">
              <a:lnSpc>
                <a:spcPct val="80000"/>
              </a:lnSpc>
            </a:pPr>
            <a:r>
              <a:rPr lang="en-US" altLang="en-US" sz="2000" dirty="0"/>
              <a:t>Inventory demand by formalized queuing</a:t>
            </a:r>
          </a:p>
        </p:txBody>
      </p:sp>
    </p:spTree>
    <p:extLst>
      <p:ext uri="{BB962C8B-B14F-4D97-AF65-F5344CB8AC3E}">
        <p14:creationId xmlns:p14="http://schemas.microsoft.com/office/powerpoint/2010/main" val="2686754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862B00-ADC0-4275-9AE2-69905493EF04}"/>
              </a:ext>
            </a:extLst>
          </p:cNvPr>
          <p:cNvSpPr>
            <a:spLocks noGrp="1" noChangeArrowheads="1"/>
          </p:cNvSpPr>
          <p:nvPr>
            <p:ph type="title"/>
          </p:nvPr>
        </p:nvSpPr>
        <p:spPr>
          <a:xfrm>
            <a:off x="179512" y="125760"/>
            <a:ext cx="7162800" cy="1143000"/>
          </a:xfrm>
        </p:spPr>
        <p:txBody>
          <a:bodyPr/>
          <a:lstStyle/>
          <a:p>
            <a:pPr>
              <a:defRPr/>
            </a:pPr>
            <a:br>
              <a:rPr lang="en-US" altLang="en-US" sz="1600" b="1" dirty="0"/>
            </a:br>
            <a:r>
              <a:rPr lang="en-US" altLang="en-US" sz="2800" b="1" dirty="0"/>
              <a:t>What is the Nature of Demand Relative</a:t>
            </a:r>
            <a:br>
              <a:rPr lang="en-US" altLang="en-US" sz="2800" b="1" dirty="0"/>
            </a:br>
            <a:r>
              <a:rPr lang="en-US" altLang="en-US" sz="2800" b="1" dirty="0"/>
              <a:t> to Supply?</a:t>
            </a:r>
            <a:endParaRPr lang="en-US" altLang="en-US" sz="2400" b="1" dirty="0"/>
          </a:p>
        </p:txBody>
      </p:sp>
      <p:graphicFrame>
        <p:nvGraphicFramePr>
          <p:cNvPr id="7171" name="Object 3">
            <a:extLst>
              <a:ext uri="{FF2B5EF4-FFF2-40B4-BE49-F238E27FC236}">
                <a16:creationId xmlns:a16="http://schemas.microsoft.com/office/drawing/2014/main" id="{4368DE7E-BF91-47F5-B2DD-888831DB712F}"/>
              </a:ext>
            </a:extLst>
          </p:cNvPr>
          <p:cNvGraphicFramePr>
            <a:graphicFrameLocks noChangeAspect="1"/>
          </p:cNvGraphicFramePr>
          <p:nvPr>
            <p:extLst/>
          </p:nvPr>
        </p:nvGraphicFramePr>
        <p:xfrm>
          <a:off x="539552" y="1473994"/>
          <a:ext cx="7005637" cy="595313"/>
        </p:xfrm>
        <a:graphic>
          <a:graphicData uri="http://schemas.openxmlformats.org/presentationml/2006/ole">
            <mc:AlternateContent xmlns:mc="http://schemas.openxmlformats.org/markup-compatibility/2006">
              <mc:Choice xmlns:v="urn:schemas-microsoft-com:vml" Requires="v">
                <p:oleObj spid="_x0000_s1044" name="Document" r:id="rId3" imgW="7001256" imgH="609600" progId="Word.Document.8">
                  <p:embed/>
                </p:oleObj>
              </mc:Choice>
              <mc:Fallback>
                <p:oleObj name="Document" r:id="rId3" imgW="7001256" imgH="609600" progId="Word.Document.8">
                  <p:embed/>
                  <p:pic>
                    <p:nvPicPr>
                      <p:cNvPr id="7171" name="Object 3">
                        <a:extLst>
                          <a:ext uri="{FF2B5EF4-FFF2-40B4-BE49-F238E27FC236}">
                            <a16:creationId xmlns:a16="http://schemas.microsoft.com/office/drawing/2014/main" id="{4368DE7E-BF91-47F5-B2DD-888831DB7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473994"/>
                        <a:ext cx="7005637"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4">
            <a:extLst>
              <a:ext uri="{FF2B5EF4-FFF2-40B4-BE49-F238E27FC236}">
                <a16:creationId xmlns:a16="http://schemas.microsoft.com/office/drawing/2014/main" id="{82C1FABC-2511-4FA6-A694-70212B059071}"/>
              </a:ext>
            </a:extLst>
          </p:cNvPr>
          <p:cNvGraphicFramePr>
            <a:graphicFrameLocks noChangeAspect="1"/>
          </p:cNvGraphicFramePr>
          <p:nvPr>
            <p:extLst/>
          </p:nvPr>
        </p:nvGraphicFramePr>
        <p:xfrm>
          <a:off x="972245" y="1855304"/>
          <a:ext cx="6800850" cy="4533900"/>
        </p:xfrm>
        <a:graphic>
          <a:graphicData uri="http://schemas.openxmlformats.org/presentationml/2006/ole">
            <mc:AlternateContent xmlns:mc="http://schemas.openxmlformats.org/markup-compatibility/2006">
              <mc:Choice xmlns:v="urn:schemas-microsoft-com:vml" Requires="v">
                <p:oleObj spid="_x0000_s1045" name="Document" r:id="rId5" imgW="6958584" imgH="4645152" progId="Word.Document.8">
                  <p:embed/>
                </p:oleObj>
              </mc:Choice>
              <mc:Fallback>
                <p:oleObj name="Document" r:id="rId5" imgW="6958584" imgH="4645152" progId="Word.Document.8">
                  <p:embed/>
                  <p:pic>
                    <p:nvPicPr>
                      <p:cNvPr id="7172" name="Object 4">
                        <a:extLst>
                          <a:ext uri="{FF2B5EF4-FFF2-40B4-BE49-F238E27FC236}">
                            <a16:creationId xmlns:a16="http://schemas.microsoft.com/office/drawing/2014/main" id="{82C1FABC-2511-4FA6-A694-70212B0590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2245" y="1855304"/>
                        <a:ext cx="6800850" cy="453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Line 6">
            <a:extLst>
              <a:ext uri="{FF2B5EF4-FFF2-40B4-BE49-F238E27FC236}">
                <a16:creationId xmlns:a16="http://schemas.microsoft.com/office/drawing/2014/main" id="{C3404275-3E5D-432A-A966-C794F350FBD1}"/>
              </a:ext>
            </a:extLst>
          </p:cNvPr>
          <p:cNvSpPr>
            <a:spLocks noChangeShapeType="1"/>
          </p:cNvSpPr>
          <p:nvPr/>
        </p:nvSpPr>
        <p:spPr bwMode="auto">
          <a:xfrm>
            <a:off x="1143000" y="1828800"/>
            <a:ext cx="6858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7175" name="Line 7">
            <a:extLst>
              <a:ext uri="{FF2B5EF4-FFF2-40B4-BE49-F238E27FC236}">
                <a16:creationId xmlns:a16="http://schemas.microsoft.com/office/drawing/2014/main" id="{9AFF7304-5E9E-4E01-B03B-D08F30B07A5E}"/>
              </a:ext>
            </a:extLst>
          </p:cNvPr>
          <p:cNvSpPr>
            <a:spLocks noChangeShapeType="1"/>
          </p:cNvSpPr>
          <p:nvPr/>
        </p:nvSpPr>
        <p:spPr bwMode="auto">
          <a:xfrm>
            <a:off x="1143000" y="2590800"/>
            <a:ext cx="6858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useBgFill="1">
        <p:nvSpPr>
          <p:cNvPr id="7176" name="Rectangle 10">
            <a:extLst>
              <a:ext uri="{FF2B5EF4-FFF2-40B4-BE49-F238E27FC236}">
                <a16:creationId xmlns:a16="http://schemas.microsoft.com/office/drawing/2014/main" id="{46030F9D-63E5-4A7E-AB1F-D10A76E6326D}"/>
              </a:ext>
            </a:extLst>
          </p:cNvPr>
          <p:cNvSpPr>
            <a:spLocks noChangeArrowheads="1"/>
          </p:cNvSpPr>
          <p:nvPr/>
        </p:nvSpPr>
        <p:spPr bwMode="auto">
          <a:xfrm>
            <a:off x="6172200" y="6629400"/>
            <a:ext cx="2362200" cy="2286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AU" altLang="en-US"/>
          </a:p>
        </p:txBody>
      </p:sp>
      <p:sp useBgFill="1">
        <p:nvSpPr>
          <p:cNvPr id="7177" name="Rectangle 11">
            <a:extLst>
              <a:ext uri="{FF2B5EF4-FFF2-40B4-BE49-F238E27FC236}">
                <a16:creationId xmlns:a16="http://schemas.microsoft.com/office/drawing/2014/main" id="{8CF34626-D4B9-415D-AFF1-859629F40536}"/>
              </a:ext>
            </a:extLst>
          </p:cNvPr>
          <p:cNvSpPr>
            <a:spLocks noChangeArrowheads="1"/>
          </p:cNvSpPr>
          <p:nvPr/>
        </p:nvSpPr>
        <p:spPr bwMode="auto">
          <a:xfrm>
            <a:off x="6096000" y="6705600"/>
            <a:ext cx="2590800" cy="1524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AU" altLang="en-US"/>
          </a:p>
        </p:txBody>
      </p:sp>
    </p:spTree>
    <p:extLst>
      <p:ext uri="{BB962C8B-B14F-4D97-AF65-F5344CB8AC3E}">
        <p14:creationId xmlns:p14="http://schemas.microsoft.com/office/powerpoint/2010/main" val="3959649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325D665-D9ED-4D9F-A5A8-0217739C0E2C}"/>
              </a:ext>
            </a:extLst>
          </p:cNvPr>
          <p:cNvSpPr>
            <a:spLocks noGrp="1" noChangeArrowheads="1"/>
          </p:cNvSpPr>
          <p:nvPr>
            <p:ph type="title"/>
          </p:nvPr>
        </p:nvSpPr>
        <p:spPr>
          <a:xfrm>
            <a:off x="-108520" y="230509"/>
            <a:ext cx="7221346" cy="767317"/>
          </a:xfrm>
        </p:spPr>
        <p:txBody>
          <a:bodyPr/>
          <a:lstStyle/>
          <a:p>
            <a:pPr>
              <a:defRPr/>
            </a:pPr>
            <a:r>
              <a:rPr lang="en-US" altLang="en-US" sz="3200" b="1" dirty="0"/>
              <a:t>What is the Constraint on Capacity?</a:t>
            </a:r>
          </a:p>
        </p:txBody>
      </p:sp>
      <p:graphicFrame>
        <p:nvGraphicFramePr>
          <p:cNvPr id="8195" name="Object 3">
            <a:extLst>
              <a:ext uri="{FF2B5EF4-FFF2-40B4-BE49-F238E27FC236}">
                <a16:creationId xmlns:a16="http://schemas.microsoft.com/office/drawing/2014/main" id="{2599B0C8-8154-4674-8F05-92FEB422C80B}"/>
              </a:ext>
            </a:extLst>
          </p:cNvPr>
          <p:cNvGraphicFramePr>
            <a:graphicFrameLocks noGrp="1" noChangeAspect="1"/>
          </p:cNvGraphicFramePr>
          <p:nvPr>
            <p:ph type="tbl" idx="1"/>
            <p:extLst/>
          </p:nvPr>
        </p:nvGraphicFramePr>
        <p:xfrm>
          <a:off x="323528" y="1198536"/>
          <a:ext cx="7704856" cy="5547496"/>
        </p:xfrm>
        <a:graphic>
          <a:graphicData uri="http://schemas.openxmlformats.org/presentationml/2006/ole">
            <mc:AlternateContent xmlns:mc="http://schemas.openxmlformats.org/markup-compatibility/2006">
              <mc:Choice xmlns:v="urn:schemas-microsoft-com:vml" Requires="v">
                <p:oleObj spid="_x0000_s2059" name="Document" r:id="rId3" imgW="7150608" imgH="5449824" progId="Word.Document.8">
                  <p:embed/>
                </p:oleObj>
              </mc:Choice>
              <mc:Fallback>
                <p:oleObj name="Document" r:id="rId3" imgW="7150608" imgH="5449824" progId="Word.Document.8">
                  <p:embed/>
                  <p:pic>
                    <p:nvPicPr>
                      <p:cNvPr id="8195" name="Object 3">
                        <a:extLst>
                          <a:ext uri="{FF2B5EF4-FFF2-40B4-BE49-F238E27FC236}">
                            <a16:creationId xmlns:a16="http://schemas.microsoft.com/office/drawing/2014/main" id="{2599B0C8-8154-4674-8F05-92FEB422C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98536"/>
                        <a:ext cx="7704856" cy="5547496"/>
                      </a:xfrm>
                      <a:prstGeom prst="rect">
                        <a:avLst/>
                      </a:prstGeom>
                      <a:noFill/>
                      <a:ln>
                        <a:noFill/>
                      </a:ln>
                    </p:spPr>
                  </p:pic>
                </p:oleObj>
              </mc:Fallback>
            </mc:AlternateContent>
          </a:graphicData>
        </a:graphic>
      </p:graphicFrame>
      <p:sp>
        <p:nvSpPr>
          <p:cNvPr id="8196" name="Line 4">
            <a:extLst>
              <a:ext uri="{FF2B5EF4-FFF2-40B4-BE49-F238E27FC236}">
                <a16:creationId xmlns:a16="http://schemas.microsoft.com/office/drawing/2014/main" id="{02CCDA0B-142D-42B6-A460-2D4FBA0B0FCF}"/>
              </a:ext>
            </a:extLst>
          </p:cNvPr>
          <p:cNvSpPr>
            <a:spLocks noChangeShapeType="1"/>
          </p:cNvSpPr>
          <p:nvPr/>
        </p:nvSpPr>
        <p:spPr bwMode="auto">
          <a:xfrm>
            <a:off x="399728" y="1564432"/>
            <a:ext cx="772540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Tree>
    <p:extLst>
      <p:ext uri="{BB962C8B-B14F-4D97-AF65-F5344CB8AC3E}">
        <p14:creationId xmlns:p14="http://schemas.microsoft.com/office/powerpoint/2010/main" val="375435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CCC925-A5A7-4529-8FC9-3B06B0084FF2}"/>
              </a:ext>
            </a:extLst>
          </p:cNvPr>
          <p:cNvSpPr>
            <a:spLocks noGrp="1"/>
          </p:cNvSpPr>
          <p:nvPr>
            <p:ph idx="1"/>
          </p:nvPr>
        </p:nvSpPr>
        <p:spPr/>
        <p:txBody>
          <a:bodyPr/>
          <a:lstStyle/>
          <a:p>
            <a:endParaRPr lang="en-AU"/>
          </a:p>
        </p:txBody>
      </p:sp>
      <p:sp>
        <p:nvSpPr>
          <p:cNvPr id="4" name="Slide Number Placeholder 3">
            <a:extLst>
              <a:ext uri="{FF2B5EF4-FFF2-40B4-BE49-F238E27FC236}">
                <a16:creationId xmlns:a16="http://schemas.microsoft.com/office/drawing/2014/main" id="{B5D542D0-08E4-4132-B57B-B535D0AB65E5}"/>
              </a:ext>
            </a:extLst>
          </p:cNvPr>
          <p:cNvSpPr txBox="1">
            <a:spLocks/>
          </p:cNvSpPr>
          <p:nvPr/>
        </p:nvSpPr>
        <p:spPr>
          <a:xfrm>
            <a:off x="7620000" y="0"/>
            <a:ext cx="1524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Clr>
                <a:srgbClr val="800000"/>
              </a:buClr>
              <a:buSzPct val="75000"/>
              <a:buFont typeface="Wingdings" panose="05000000000000000000" pitchFamily="2" charset="2"/>
              <a:buChar char="¨"/>
              <a:defRPr sz="24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lr>
                <a:srgbClr val="800000"/>
              </a:buClr>
              <a:buSzPct val="75000"/>
              <a:buFont typeface="Wingdings" panose="05000000000000000000" pitchFamily="2" charset="2"/>
              <a:buChar char="¨"/>
              <a:defRPr sz="21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9pPr>
          </a:lstStyle>
          <a:p>
            <a:pPr>
              <a:spcBef>
                <a:spcPct val="0"/>
              </a:spcBef>
              <a:buClrTx/>
              <a:buSzTx/>
              <a:buFontTx/>
              <a:buNone/>
            </a:pPr>
            <a:r>
              <a:rPr lang="en-US" altLang="en-US" sz="1400"/>
              <a:t>12-</a:t>
            </a:r>
            <a:fld id="{A7F9FA0D-9076-453C-B24F-CD3B218E6D36}" type="slidenum">
              <a:rPr lang="en-US" altLang="en-US" sz="1400" smtClean="0"/>
              <a:pPr>
                <a:spcBef>
                  <a:spcPct val="0"/>
                </a:spcBef>
                <a:buClrTx/>
                <a:buSzTx/>
                <a:buFontTx/>
                <a:buNone/>
              </a:pPr>
              <a:t>26</a:t>
            </a:fld>
            <a:endParaRPr lang="en-US" altLang="en-US" sz="1400"/>
          </a:p>
        </p:txBody>
      </p:sp>
      <p:sp>
        <p:nvSpPr>
          <p:cNvPr id="5" name="Rectangle 2">
            <a:extLst>
              <a:ext uri="{FF2B5EF4-FFF2-40B4-BE49-F238E27FC236}">
                <a16:creationId xmlns:a16="http://schemas.microsoft.com/office/drawing/2014/main" id="{92B75832-CFE5-4CBA-A6B4-F6D88FB3155E}"/>
              </a:ext>
            </a:extLst>
          </p:cNvPr>
          <p:cNvSpPr txBox="1">
            <a:spLocks noChangeArrowheads="1"/>
          </p:cNvSpPr>
          <p:nvPr/>
        </p:nvSpPr>
        <p:spPr>
          <a:xfrm>
            <a:off x="-593500" y="142797"/>
            <a:ext cx="8596313" cy="1154113"/>
          </a:xfrm>
        </p:spPr>
        <p:txBody>
          <a:bodyPr lIns="92075" tIns="46038" rIns="92075" bIns="46038" anchor="b"/>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3200" b="1" dirty="0"/>
              <a:t>Strategies for Matching Supply and Demand for Services</a:t>
            </a:r>
          </a:p>
        </p:txBody>
      </p:sp>
      <p:sp>
        <p:nvSpPr>
          <p:cNvPr id="6" name="Rectangle 3">
            <a:extLst>
              <a:ext uri="{FF2B5EF4-FFF2-40B4-BE49-F238E27FC236}">
                <a16:creationId xmlns:a16="http://schemas.microsoft.com/office/drawing/2014/main" id="{B554A013-27AE-42BC-9CD4-977065F4E821}"/>
              </a:ext>
            </a:extLst>
          </p:cNvPr>
          <p:cNvSpPr txBox="1">
            <a:spLocks noChangeArrowheads="1"/>
          </p:cNvSpPr>
          <p:nvPr/>
        </p:nvSpPr>
        <p:spPr>
          <a:xfrm>
            <a:off x="282575" y="1600200"/>
            <a:ext cx="8621713" cy="5024438"/>
          </a:xfrm>
          <a:noFill/>
        </p:spPr>
        <p:txBody>
          <a:bodyPr lIns="92075" tIns="46038" rIns="92075" bIns="46038"/>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baseline="-25000"/>
              <a:t> </a:t>
            </a:r>
          </a:p>
        </p:txBody>
      </p:sp>
      <p:grpSp>
        <p:nvGrpSpPr>
          <p:cNvPr id="7" name="Group 33">
            <a:extLst>
              <a:ext uri="{FF2B5EF4-FFF2-40B4-BE49-F238E27FC236}">
                <a16:creationId xmlns:a16="http://schemas.microsoft.com/office/drawing/2014/main" id="{8434D948-0600-490C-A8F3-799BA905B983}"/>
              </a:ext>
            </a:extLst>
          </p:cNvPr>
          <p:cNvGrpSpPr>
            <a:grpSpLocks/>
          </p:cNvGrpSpPr>
          <p:nvPr/>
        </p:nvGrpSpPr>
        <p:grpSpPr bwMode="auto">
          <a:xfrm>
            <a:off x="282575" y="1241978"/>
            <a:ext cx="7531100" cy="4635500"/>
            <a:chOff x="436" y="1152"/>
            <a:chExt cx="4744" cy="2920"/>
          </a:xfrm>
        </p:grpSpPr>
        <p:sp>
          <p:nvSpPr>
            <p:cNvPr id="8" name="Rectangle 4">
              <a:extLst>
                <a:ext uri="{FF2B5EF4-FFF2-40B4-BE49-F238E27FC236}">
                  <a16:creationId xmlns:a16="http://schemas.microsoft.com/office/drawing/2014/main" id="{4F545261-3EEB-44A8-9D83-5E64FEEA670E}"/>
                </a:ext>
              </a:extLst>
            </p:cNvPr>
            <p:cNvSpPr>
              <a:spLocks noChangeArrowheads="1"/>
            </p:cNvSpPr>
            <p:nvPr/>
          </p:nvSpPr>
          <p:spPr bwMode="auto">
            <a:xfrm>
              <a:off x="1060" y="1160"/>
              <a:ext cx="760"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DEMAND</a:t>
              </a:r>
            </a:p>
            <a:p>
              <a:pPr algn="ctr">
                <a:spcBef>
                  <a:spcPct val="0"/>
                </a:spcBef>
                <a:buClrTx/>
                <a:buSzTx/>
                <a:buFontTx/>
                <a:buNone/>
              </a:pPr>
              <a:r>
                <a:rPr lang="en-US" altLang="en-US" sz="1400"/>
                <a:t>STRATEGIES</a:t>
              </a:r>
            </a:p>
          </p:txBody>
        </p:sp>
        <p:sp>
          <p:nvSpPr>
            <p:cNvPr id="9" name="Rectangle 5">
              <a:extLst>
                <a:ext uri="{FF2B5EF4-FFF2-40B4-BE49-F238E27FC236}">
                  <a16:creationId xmlns:a16="http://schemas.microsoft.com/office/drawing/2014/main" id="{F5664DA0-7175-4A22-9E81-4029CA57B4EA}"/>
                </a:ext>
              </a:extLst>
            </p:cNvPr>
            <p:cNvSpPr>
              <a:spLocks noChangeArrowheads="1"/>
            </p:cNvSpPr>
            <p:nvPr/>
          </p:nvSpPr>
          <p:spPr bwMode="auto">
            <a:xfrm>
              <a:off x="1684" y="1728"/>
              <a:ext cx="760"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dirty="0"/>
                <a:t>Partitioning</a:t>
              </a:r>
            </a:p>
            <a:p>
              <a:pPr algn="ctr">
                <a:spcBef>
                  <a:spcPct val="0"/>
                </a:spcBef>
                <a:buClrTx/>
                <a:buSzTx/>
                <a:buFontTx/>
                <a:buNone/>
              </a:pPr>
              <a:r>
                <a:rPr lang="en-US" altLang="en-US" sz="1400" dirty="0"/>
                <a:t>demand</a:t>
              </a:r>
            </a:p>
          </p:txBody>
        </p:sp>
        <p:sp>
          <p:nvSpPr>
            <p:cNvPr id="10" name="Rectangle 6">
              <a:extLst>
                <a:ext uri="{FF2B5EF4-FFF2-40B4-BE49-F238E27FC236}">
                  <a16:creationId xmlns:a16="http://schemas.microsoft.com/office/drawing/2014/main" id="{7070C20A-E7D9-421D-B883-5F8D221E263F}"/>
                </a:ext>
              </a:extLst>
            </p:cNvPr>
            <p:cNvSpPr>
              <a:spLocks noChangeArrowheads="1"/>
            </p:cNvSpPr>
            <p:nvPr/>
          </p:nvSpPr>
          <p:spPr bwMode="auto">
            <a:xfrm>
              <a:off x="436" y="1968"/>
              <a:ext cx="808"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Developing</a:t>
              </a:r>
            </a:p>
            <a:p>
              <a:pPr algn="ctr">
                <a:spcBef>
                  <a:spcPct val="0"/>
                </a:spcBef>
                <a:buClrTx/>
                <a:buSzTx/>
                <a:buFontTx/>
                <a:buNone/>
              </a:pPr>
              <a:r>
                <a:rPr lang="en-US" altLang="en-US" sz="1400"/>
                <a:t>complementary</a:t>
              </a:r>
            </a:p>
            <a:p>
              <a:pPr algn="ctr">
                <a:spcBef>
                  <a:spcPct val="0"/>
                </a:spcBef>
                <a:buClrTx/>
                <a:buSzTx/>
                <a:buFontTx/>
                <a:buNone/>
              </a:pPr>
              <a:r>
                <a:rPr lang="en-US" altLang="en-US" sz="1400"/>
                <a:t>services</a:t>
              </a:r>
            </a:p>
          </p:txBody>
        </p:sp>
        <p:sp>
          <p:nvSpPr>
            <p:cNvPr id="11" name="Rectangle 7">
              <a:extLst>
                <a:ext uri="{FF2B5EF4-FFF2-40B4-BE49-F238E27FC236}">
                  <a16:creationId xmlns:a16="http://schemas.microsoft.com/office/drawing/2014/main" id="{F74FB8B7-26AF-4878-85A5-63D1A5F0596D}"/>
                </a:ext>
              </a:extLst>
            </p:cNvPr>
            <p:cNvSpPr>
              <a:spLocks noChangeArrowheads="1"/>
            </p:cNvSpPr>
            <p:nvPr/>
          </p:nvSpPr>
          <p:spPr bwMode="auto">
            <a:xfrm>
              <a:off x="1684" y="2352"/>
              <a:ext cx="760"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Establishing</a:t>
              </a:r>
            </a:p>
            <a:p>
              <a:pPr algn="ctr">
                <a:spcBef>
                  <a:spcPct val="0"/>
                </a:spcBef>
                <a:buClrTx/>
                <a:buSzTx/>
                <a:buFontTx/>
                <a:buNone/>
              </a:pPr>
              <a:r>
                <a:rPr lang="en-US" altLang="en-US" sz="1400"/>
                <a:t>price </a:t>
              </a:r>
            </a:p>
            <a:p>
              <a:pPr algn="ctr">
                <a:spcBef>
                  <a:spcPct val="0"/>
                </a:spcBef>
                <a:buClrTx/>
                <a:buSzTx/>
                <a:buFontTx/>
                <a:buNone/>
              </a:pPr>
              <a:r>
                <a:rPr lang="en-US" altLang="en-US" sz="1400"/>
                <a:t>incentives</a:t>
              </a:r>
            </a:p>
          </p:txBody>
        </p:sp>
        <p:sp>
          <p:nvSpPr>
            <p:cNvPr id="12" name="Rectangle 8">
              <a:extLst>
                <a:ext uri="{FF2B5EF4-FFF2-40B4-BE49-F238E27FC236}">
                  <a16:creationId xmlns:a16="http://schemas.microsoft.com/office/drawing/2014/main" id="{CBEE1754-828C-4630-9B94-E61119A32E27}"/>
                </a:ext>
              </a:extLst>
            </p:cNvPr>
            <p:cNvSpPr>
              <a:spLocks noChangeArrowheads="1"/>
            </p:cNvSpPr>
            <p:nvPr/>
          </p:nvSpPr>
          <p:spPr bwMode="auto">
            <a:xfrm>
              <a:off x="436" y="2592"/>
              <a:ext cx="808"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Developing</a:t>
              </a:r>
            </a:p>
            <a:p>
              <a:pPr algn="ctr">
                <a:spcBef>
                  <a:spcPct val="0"/>
                </a:spcBef>
                <a:buClrTx/>
                <a:buSzTx/>
                <a:buFontTx/>
                <a:buNone/>
              </a:pPr>
              <a:r>
                <a:rPr lang="en-US" altLang="en-US" sz="1400"/>
                <a:t>reservation</a:t>
              </a:r>
            </a:p>
            <a:p>
              <a:pPr algn="ctr">
                <a:spcBef>
                  <a:spcPct val="0"/>
                </a:spcBef>
                <a:buClrTx/>
                <a:buSzTx/>
                <a:buFontTx/>
                <a:buNone/>
              </a:pPr>
              <a:r>
                <a:rPr lang="en-US" altLang="en-US" sz="1400"/>
                <a:t>systems </a:t>
              </a:r>
            </a:p>
          </p:txBody>
        </p:sp>
        <p:sp>
          <p:nvSpPr>
            <p:cNvPr id="13" name="Rectangle 9">
              <a:extLst>
                <a:ext uri="{FF2B5EF4-FFF2-40B4-BE49-F238E27FC236}">
                  <a16:creationId xmlns:a16="http://schemas.microsoft.com/office/drawing/2014/main" id="{A3AD33C8-E1B2-4634-9F5A-BC07E0916C35}"/>
                </a:ext>
              </a:extLst>
            </p:cNvPr>
            <p:cNvSpPr>
              <a:spLocks noChangeArrowheads="1"/>
            </p:cNvSpPr>
            <p:nvPr/>
          </p:nvSpPr>
          <p:spPr bwMode="auto">
            <a:xfrm>
              <a:off x="1684" y="2976"/>
              <a:ext cx="760"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Promoting </a:t>
              </a:r>
            </a:p>
            <a:p>
              <a:pPr algn="ctr">
                <a:spcBef>
                  <a:spcPct val="0"/>
                </a:spcBef>
                <a:buClrTx/>
                <a:buSzTx/>
                <a:buFontTx/>
                <a:buNone/>
              </a:pPr>
              <a:r>
                <a:rPr lang="en-US" altLang="en-US" sz="1400"/>
                <a:t>off-peak</a:t>
              </a:r>
            </a:p>
            <a:p>
              <a:pPr algn="ctr">
                <a:spcBef>
                  <a:spcPct val="0"/>
                </a:spcBef>
                <a:buClrTx/>
                <a:buSzTx/>
                <a:buFontTx/>
                <a:buNone/>
              </a:pPr>
              <a:r>
                <a:rPr lang="en-US" altLang="en-US" sz="1400"/>
                <a:t>demand</a:t>
              </a:r>
            </a:p>
          </p:txBody>
        </p:sp>
        <p:sp>
          <p:nvSpPr>
            <p:cNvPr id="14" name="Rectangle 10">
              <a:extLst>
                <a:ext uri="{FF2B5EF4-FFF2-40B4-BE49-F238E27FC236}">
                  <a16:creationId xmlns:a16="http://schemas.microsoft.com/office/drawing/2014/main" id="{BDF6B016-0AD3-40E6-AD33-5A07BB59474D}"/>
                </a:ext>
              </a:extLst>
            </p:cNvPr>
            <p:cNvSpPr>
              <a:spLocks noChangeArrowheads="1"/>
            </p:cNvSpPr>
            <p:nvPr/>
          </p:nvSpPr>
          <p:spPr bwMode="auto">
            <a:xfrm>
              <a:off x="2500" y="3696"/>
              <a:ext cx="760" cy="376"/>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Yield</a:t>
              </a:r>
            </a:p>
            <a:p>
              <a:pPr algn="ctr">
                <a:spcBef>
                  <a:spcPct val="0"/>
                </a:spcBef>
                <a:buClrTx/>
                <a:buSzTx/>
                <a:buFontTx/>
                <a:buNone/>
              </a:pPr>
              <a:r>
                <a:rPr lang="en-US" altLang="en-US" sz="1400"/>
                <a:t>management</a:t>
              </a:r>
            </a:p>
          </p:txBody>
        </p:sp>
        <p:sp>
          <p:nvSpPr>
            <p:cNvPr id="15" name="Rectangle 11">
              <a:extLst>
                <a:ext uri="{FF2B5EF4-FFF2-40B4-BE49-F238E27FC236}">
                  <a16:creationId xmlns:a16="http://schemas.microsoft.com/office/drawing/2014/main" id="{97D305C6-37F3-4129-A74A-80AF50EDF6C1}"/>
                </a:ext>
              </a:extLst>
            </p:cNvPr>
            <p:cNvSpPr>
              <a:spLocks noChangeArrowheads="1"/>
            </p:cNvSpPr>
            <p:nvPr/>
          </p:nvSpPr>
          <p:spPr bwMode="auto">
            <a:xfrm>
              <a:off x="3892" y="1152"/>
              <a:ext cx="760"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SUPPLY</a:t>
              </a:r>
            </a:p>
            <a:p>
              <a:pPr algn="ctr">
                <a:spcBef>
                  <a:spcPct val="0"/>
                </a:spcBef>
                <a:buClrTx/>
                <a:buSzTx/>
                <a:buFontTx/>
                <a:buNone/>
              </a:pPr>
              <a:r>
                <a:rPr lang="en-US" altLang="en-US" sz="1400"/>
                <a:t>STRATEGIES</a:t>
              </a:r>
            </a:p>
          </p:txBody>
        </p:sp>
        <p:sp>
          <p:nvSpPr>
            <p:cNvPr id="16" name="Rectangle 12">
              <a:extLst>
                <a:ext uri="{FF2B5EF4-FFF2-40B4-BE49-F238E27FC236}">
                  <a16:creationId xmlns:a16="http://schemas.microsoft.com/office/drawing/2014/main" id="{A0E1AC8E-B4CD-40D5-B5C1-BFAB741C43A5}"/>
                </a:ext>
              </a:extLst>
            </p:cNvPr>
            <p:cNvSpPr>
              <a:spLocks noChangeArrowheads="1"/>
            </p:cNvSpPr>
            <p:nvPr/>
          </p:nvSpPr>
          <p:spPr bwMode="auto">
            <a:xfrm>
              <a:off x="3220" y="2544"/>
              <a:ext cx="760"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Cross-</a:t>
              </a:r>
            </a:p>
            <a:p>
              <a:pPr algn="ctr">
                <a:spcBef>
                  <a:spcPct val="0"/>
                </a:spcBef>
                <a:buClrTx/>
                <a:buSzTx/>
                <a:buFontTx/>
                <a:buNone/>
              </a:pPr>
              <a:r>
                <a:rPr lang="en-US" altLang="en-US" sz="1400"/>
                <a:t>training</a:t>
              </a:r>
            </a:p>
            <a:p>
              <a:pPr algn="ctr">
                <a:spcBef>
                  <a:spcPct val="0"/>
                </a:spcBef>
                <a:buClrTx/>
                <a:buSzTx/>
                <a:buFontTx/>
                <a:buNone/>
              </a:pPr>
              <a:r>
                <a:rPr lang="en-US" altLang="en-US" sz="1400"/>
                <a:t>employees</a:t>
              </a:r>
            </a:p>
          </p:txBody>
        </p:sp>
        <p:sp>
          <p:nvSpPr>
            <p:cNvPr id="17" name="Rectangle 13">
              <a:extLst>
                <a:ext uri="{FF2B5EF4-FFF2-40B4-BE49-F238E27FC236}">
                  <a16:creationId xmlns:a16="http://schemas.microsoft.com/office/drawing/2014/main" id="{39749C2F-0F3C-432D-AFC7-497AF48098B2}"/>
                </a:ext>
              </a:extLst>
            </p:cNvPr>
            <p:cNvSpPr>
              <a:spLocks noChangeArrowheads="1"/>
            </p:cNvSpPr>
            <p:nvPr/>
          </p:nvSpPr>
          <p:spPr bwMode="auto">
            <a:xfrm>
              <a:off x="4420" y="1728"/>
              <a:ext cx="760" cy="520"/>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Increasing</a:t>
              </a:r>
            </a:p>
            <a:p>
              <a:pPr algn="ctr">
                <a:spcBef>
                  <a:spcPct val="0"/>
                </a:spcBef>
                <a:buClrTx/>
                <a:buSzTx/>
                <a:buFontTx/>
                <a:buNone/>
              </a:pPr>
              <a:r>
                <a:rPr lang="en-US" altLang="en-US" sz="1400"/>
                <a:t>customer</a:t>
              </a:r>
            </a:p>
            <a:p>
              <a:pPr algn="ctr">
                <a:spcBef>
                  <a:spcPct val="0"/>
                </a:spcBef>
                <a:buClrTx/>
                <a:buSzTx/>
                <a:buFontTx/>
                <a:buNone/>
              </a:pPr>
              <a:r>
                <a:rPr lang="en-US" altLang="en-US" sz="1400"/>
                <a:t>participation</a:t>
              </a:r>
            </a:p>
          </p:txBody>
        </p:sp>
        <p:sp>
          <p:nvSpPr>
            <p:cNvPr id="18" name="Rectangle 14">
              <a:extLst>
                <a:ext uri="{FF2B5EF4-FFF2-40B4-BE49-F238E27FC236}">
                  <a16:creationId xmlns:a16="http://schemas.microsoft.com/office/drawing/2014/main" id="{DE1C2119-DE13-484F-8D95-BACA869D5DF6}"/>
                </a:ext>
              </a:extLst>
            </p:cNvPr>
            <p:cNvSpPr>
              <a:spLocks noChangeArrowheads="1"/>
            </p:cNvSpPr>
            <p:nvPr/>
          </p:nvSpPr>
          <p:spPr bwMode="auto">
            <a:xfrm>
              <a:off x="3220" y="1968"/>
              <a:ext cx="760"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Sharing</a:t>
              </a:r>
            </a:p>
            <a:p>
              <a:pPr algn="ctr">
                <a:spcBef>
                  <a:spcPct val="0"/>
                </a:spcBef>
                <a:buClrTx/>
                <a:buSzTx/>
                <a:buFontTx/>
                <a:buNone/>
              </a:pPr>
              <a:r>
                <a:rPr lang="en-US" altLang="en-US" sz="1400"/>
                <a:t>capacity</a:t>
              </a:r>
            </a:p>
          </p:txBody>
        </p:sp>
        <p:sp>
          <p:nvSpPr>
            <p:cNvPr id="19" name="Rectangle 15">
              <a:extLst>
                <a:ext uri="{FF2B5EF4-FFF2-40B4-BE49-F238E27FC236}">
                  <a16:creationId xmlns:a16="http://schemas.microsoft.com/office/drawing/2014/main" id="{B07F76DD-FF07-459D-BD0E-7D7D29002CB1}"/>
                </a:ext>
              </a:extLst>
            </p:cNvPr>
            <p:cNvSpPr>
              <a:spLocks noChangeArrowheads="1"/>
            </p:cNvSpPr>
            <p:nvPr/>
          </p:nvSpPr>
          <p:spPr bwMode="auto">
            <a:xfrm>
              <a:off x="4420" y="2352"/>
              <a:ext cx="760"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Scheduling</a:t>
              </a:r>
            </a:p>
            <a:p>
              <a:pPr algn="ctr">
                <a:spcBef>
                  <a:spcPct val="0"/>
                </a:spcBef>
                <a:buClrTx/>
                <a:buSzTx/>
                <a:buFontTx/>
                <a:buNone/>
              </a:pPr>
              <a:r>
                <a:rPr lang="en-US" altLang="en-US" sz="1400"/>
                <a:t>work shifts</a:t>
              </a:r>
            </a:p>
          </p:txBody>
        </p:sp>
        <p:sp>
          <p:nvSpPr>
            <p:cNvPr id="20" name="Rectangle 16">
              <a:extLst>
                <a:ext uri="{FF2B5EF4-FFF2-40B4-BE49-F238E27FC236}">
                  <a16:creationId xmlns:a16="http://schemas.microsoft.com/office/drawing/2014/main" id="{E43D6F27-3CFA-4B58-A058-AD6F9BBBDD5A}"/>
                </a:ext>
              </a:extLst>
            </p:cNvPr>
            <p:cNvSpPr>
              <a:spLocks noChangeArrowheads="1"/>
            </p:cNvSpPr>
            <p:nvPr/>
          </p:nvSpPr>
          <p:spPr bwMode="auto">
            <a:xfrm>
              <a:off x="4420" y="2928"/>
              <a:ext cx="760"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Creating</a:t>
              </a:r>
            </a:p>
            <a:p>
              <a:pPr algn="ctr">
                <a:spcBef>
                  <a:spcPct val="0"/>
                </a:spcBef>
                <a:buClrTx/>
                <a:buSzTx/>
                <a:buFontTx/>
                <a:buNone/>
              </a:pPr>
              <a:r>
                <a:rPr lang="en-US" altLang="en-US" sz="1400"/>
                <a:t>adjustable</a:t>
              </a:r>
            </a:p>
            <a:p>
              <a:pPr algn="ctr">
                <a:spcBef>
                  <a:spcPct val="0"/>
                </a:spcBef>
                <a:buClrTx/>
                <a:buSzTx/>
                <a:buFontTx/>
                <a:buNone/>
              </a:pPr>
              <a:r>
                <a:rPr lang="en-US" altLang="en-US" sz="1400"/>
                <a:t>capacity</a:t>
              </a:r>
            </a:p>
          </p:txBody>
        </p:sp>
        <p:sp>
          <p:nvSpPr>
            <p:cNvPr id="21" name="Rectangle 17">
              <a:extLst>
                <a:ext uri="{FF2B5EF4-FFF2-40B4-BE49-F238E27FC236}">
                  <a16:creationId xmlns:a16="http://schemas.microsoft.com/office/drawing/2014/main" id="{76CFD912-F461-4651-9E73-A504BACDEBBE}"/>
                </a:ext>
              </a:extLst>
            </p:cNvPr>
            <p:cNvSpPr>
              <a:spLocks noChangeArrowheads="1"/>
            </p:cNvSpPr>
            <p:nvPr/>
          </p:nvSpPr>
          <p:spPr bwMode="auto">
            <a:xfrm>
              <a:off x="3220" y="3120"/>
              <a:ext cx="760" cy="472"/>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4"/>
            </a:lnRef>
            <a:fillRef idx="2">
              <a:schemeClr val="accent4"/>
            </a:fillRef>
            <a:effectRef idx="1">
              <a:schemeClr val="accent4"/>
            </a:effectRef>
            <a:fontRef idx="minor">
              <a:schemeClr val="dk1"/>
            </a:fontRef>
          </p:style>
          <p:txBody>
            <a:bodyPr wrap="none" lIns="92075" tIns="46038" rIns="92075" bIns="46038" anchor="ctr"/>
            <a:lstStyle>
              <a:lvl1pPr>
                <a:spcBef>
                  <a:spcPct val="20000"/>
                </a:spcBef>
                <a:buClr>
                  <a:srgbClr val="800000"/>
                </a:buClr>
                <a:buSzPct val="75000"/>
                <a:buFont typeface="Wingdings" panose="05000000000000000000" pitchFamily="2" charset="2"/>
                <a:buChar char="¨"/>
                <a:defRPr sz="2400">
                  <a:solidFill>
                    <a:schemeClr val="tx1"/>
                  </a:solidFill>
                  <a:latin typeface="Arial" panose="020B0604020202020204" pitchFamily="34" charset="0"/>
                </a:defRPr>
              </a:lvl1pPr>
              <a:lvl2pPr marL="742950" indent="-285750">
                <a:spcBef>
                  <a:spcPct val="20000"/>
                </a:spcBef>
                <a:buClr>
                  <a:srgbClr val="800000"/>
                </a:buClr>
                <a:buSzPct val="75000"/>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800000"/>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0000"/>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1400"/>
                <a:t>Using</a:t>
              </a:r>
            </a:p>
            <a:p>
              <a:pPr algn="ctr">
                <a:spcBef>
                  <a:spcPct val="0"/>
                </a:spcBef>
                <a:buClrTx/>
                <a:buSzTx/>
                <a:buFontTx/>
                <a:buNone/>
              </a:pPr>
              <a:r>
                <a:rPr lang="en-US" altLang="en-US" sz="1400"/>
                <a:t>part-time</a:t>
              </a:r>
            </a:p>
            <a:p>
              <a:pPr algn="ctr">
                <a:spcBef>
                  <a:spcPct val="0"/>
                </a:spcBef>
                <a:buClrTx/>
                <a:buSzTx/>
                <a:buFontTx/>
                <a:buNone/>
              </a:pPr>
              <a:r>
                <a:rPr lang="en-US" altLang="en-US" sz="1400"/>
                <a:t>employees</a:t>
              </a:r>
            </a:p>
          </p:txBody>
        </p:sp>
        <p:sp>
          <p:nvSpPr>
            <p:cNvPr id="22" name="Line 18">
              <a:extLst>
                <a:ext uri="{FF2B5EF4-FFF2-40B4-BE49-F238E27FC236}">
                  <a16:creationId xmlns:a16="http://schemas.microsoft.com/office/drawing/2014/main" id="{9318C3AE-3AF0-4886-9957-0939BE29F384}"/>
                </a:ext>
              </a:extLst>
            </p:cNvPr>
            <p:cNvSpPr>
              <a:spLocks noChangeShapeType="1"/>
            </p:cNvSpPr>
            <p:nvPr/>
          </p:nvSpPr>
          <p:spPr bwMode="auto">
            <a:xfrm>
              <a:off x="1440" y="1632"/>
              <a:ext cx="0" cy="2208"/>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23" name="Line 19">
              <a:extLst>
                <a:ext uri="{FF2B5EF4-FFF2-40B4-BE49-F238E27FC236}">
                  <a16:creationId xmlns:a16="http://schemas.microsoft.com/office/drawing/2014/main" id="{94446DE7-D3FA-427C-884E-9C481548ECA8}"/>
                </a:ext>
              </a:extLst>
            </p:cNvPr>
            <p:cNvSpPr>
              <a:spLocks noChangeShapeType="1"/>
            </p:cNvSpPr>
            <p:nvPr/>
          </p:nvSpPr>
          <p:spPr bwMode="auto">
            <a:xfrm>
              <a:off x="4224" y="1632"/>
              <a:ext cx="0" cy="2256"/>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24" name="Line 20">
              <a:extLst>
                <a:ext uri="{FF2B5EF4-FFF2-40B4-BE49-F238E27FC236}">
                  <a16:creationId xmlns:a16="http://schemas.microsoft.com/office/drawing/2014/main" id="{DEEC8C3A-EB6E-4C36-9BFE-3EE9290F58C5}"/>
                </a:ext>
              </a:extLst>
            </p:cNvPr>
            <p:cNvSpPr>
              <a:spLocks noChangeShapeType="1"/>
            </p:cNvSpPr>
            <p:nvPr/>
          </p:nvSpPr>
          <p:spPr bwMode="auto">
            <a:xfrm>
              <a:off x="1440" y="3840"/>
              <a:ext cx="1056"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25" name="Line 21">
              <a:extLst>
                <a:ext uri="{FF2B5EF4-FFF2-40B4-BE49-F238E27FC236}">
                  <a16:creationId xmlns:a16="http://schemas.microsoft.com/office/drawing/2014/main" id="{2AF60BD1-6BF2-4228-8B5C-90AC5B09C7C1}"/>
                </a:ext>
              </a:extLst>
            </p:cNvPr>
            <p:cNvSpPr>
              <a:spLocks noChangeShapeType="1"/>
            </p:cNvSpPr>
            <p:nvPr/>
          </p:nvSpPr>
          <p:spPr bwMode="auto">
            <a:xfrm>
              <a:off x="3264" y="3888"/>
              <a:ext cx="960"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26" name="Line 22">
              <a:extLst>
                <a:ext uri="{FF2B5EF4-FFF2-40B4-BE49-F238E27FC236}">
                  <a16:creationId xmlns:a16="http://schemas.microsoft.com/office/drawing/2014/main" id="{DC8EDCEC-E163-4E76-A2E0-685B8BFD8D64}"/>
                </a:ext>
              </a:extLst>
            </p:cNvPr>
            <p:cNvSpPr>
              <a:spLocks noChangeShapeType="1"/>
            </p:cNvSpPr>
            <p:nvPr/>
          </p:nvSpPr>
          <p:spPr bwMode="auto">
            <a:xfrm>
              <a:off x="1248" y="2208"/>
              <a:ext cx="192"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27" name="Line 23">
              <a:extLst>
                <a:ext uri="{FF2B5EF4-FFF2-40B4-BE49-F238E27FC236}">
                  <a16:creationId xmlns:a16="http://schemas.microsoft.com/office/drawing/2014/main" id="{11F16D66-BD75-4B06-8F2E-F3D4C474276E}"/>
                </a:ext>
              </a:extLst>
            </p:cNvPr>
            <p:cNvSpPr>
              <a:spLocks noChangeShapeType="1"/>
            </p:cNvSpPr>
            <p:nvPr/>
          </p:nvSpPr>
          <p:spPr bwMode="auto">
            <a:xfrm>
              <a:off x="1440" y="1968"/>
              <a:ext cx="240"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28" name="Line 24">
              <a:extLst>
                <a:ext uri="{FF2B5EF4-FFF2-40B4-BE49-F238E27FC236}">
                  <a16:creationId xmlns:a16="http://schemas.microsoft.com/office/drawing/2014/main" id="{5E6DCBCE-A2FD-48B9-9413-5C7924FF77C4}"/>
                </a:ext>
              </a:extLst>
            </p:cNvPr>
            <p:cNvSpPr>
              <a:spLocks noChangeShapeType="1"/>
            </p:cNvSpPr>
            <p:nvPr/>
          </p:nvSpPr>
          <p:spPr bwMode="auto">
            <a:xfrm>
              <a:off x="1248" y="2832"/>
              <a:ext cx="192"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29" name="Line 25">
              <a:extLst>
                <a:ext uri="{FF2B5EF4-FFF2-40B4-BE49-F238E27FC236}">
                  <a16:creationId xmlns:a16="http://schemas.microsoft.com/office/drawing/2014/main" id="{4EBDF55C-B20F-4526-88F8-E1B0EB8E75BB}"/>
                </a:ext>
              </a:extLst>
            </p:cNvPr>
            <p:cNvSpPr>
              <a:spLocks noChangeShapeType="1"/>
            </p:cNvSpPr>
            <p:nvPr/>
          </p:nvSpPr>
          <p:spPr bwMode="auto">
            <a:xfrm>
              <a:off x="1440" y="2544"/>
              <a:ext cx="240"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30" name="Line 26">
              <a:extLst>
                <a:ext uri="{FF2B5EF4-FFF2-40B4-BE49-F238E27FC236}">
                  <a16:creationId xmlns:a16="http://schemas.microsoft.com/office/drawing/2014/main" id="{621022FD-F863-4A44-A43D-9DFD578CB6EA}"/>
                </a:ext>
              </a:extLst>
            </p:cNvPr>
            <p:cNvSpPr>
              <a:spLocks noChangeShapeType="1"/>
            </p:cNvSpPr>
            <p:nvPr/>
          </p:nvSpPr>
          <p:spPr bwMode="auto">
            <a:xfrm>
              <a:off x="1440" y="3216"/>
              <a:ext cx="240"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31" name="Line 27">
              <a:extLst>
                <a:ext uri="{FF2B5EF4-FFF2-40B4-BE49-F238E27FC236}">
                  <a16:creationId xmlns:a16="http://schemas.microsoft.com/office/drawing/2014/main" id="{44776797-AAA2-4E32-821B-7150C574279C}"/>
                </a:ext>
              </a:extLst>
            </p:cNvPr>
            <p:cNvSpPr>
              <a:spLocks noChangeShapeType="1"/>
            </p:cNvSpPr>
            <p:nvPr/>
          </p:nvSpPr>
          <p:spPr bwMode="auto">
            <a:xfrm>
              <a:off x="3984" y="2256"/>
              <a:ext cx="240"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32" name="Line 28">
              <a:extLst>
                <a:ext uri="{FF2B5EF4-FFF2-40B4-BE49-F238E27FC236}">
                  <a16:creationId xmlns:a16="http://schemas.microsoft.com/office/drawing/2014/main" id="{83A1A858-7AA1-431A-B0B1-C6A4D81BE4C3}"/>
                </a:ext>
              </a:extLst>
            </p:cNvPr>
            <p:cNvSpPr>
              <a:spLocks noChangeShapeType="1"/>
            </p:cNvSpPr>
            <p:nvPr/>
          </p:nvSpPr>
          <p:spPr bwMode="auto">
            <a:xfrm>
              <a:off x="4224" y="2016"/>
              <a:ext cx="192"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33" name="Line 29">
              <a:extLst>
                <a:ext uri="{FF2B5EF4-FFF2-40B4-BE49-F238E27FC236}">
                  <a16:creationId xmlns:a16="http://schemas.microsoft.com/office/drawing/2014/main" id="{A4CF164F-E53F-46E6-A4A0-28F23970A158}"/>
                </a:ext>
              </a:extLst>
            </p:cNvPr>
            <p:cNvSpPr>
              <a:spLocks noChangeShapeType="1"/>
            </p:cNvSpPr>
            <p:nvPr/>
          </p:nvSpPr>
          <p:spPr bwMode="auto">
            <a:xfrm>
              <a:off x="3984" y="2784"/>
              <a:ext cx="240"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34" name="Line 30">
              <a:extLst>
                <a:ext uri="{FF2B5EF4-FFF2-40B4-BE49-F238E27FC236}">
                  <a16:creationId xmlns:a16="http://schemas.microsoft.com/office/drawing/2014/main" id="{FFE945BD-CC07-4F4B-8CFC-8921FAEF6ACF}"/>
                </a:ext>
              </a:extLst>
            </p:cNvPr>
            <p:cNvSpPr>
              <a:spLocks noChangeShapeType="1"/>
            </p:cNvSpPr>
            <p:nvPr/>
          </p:nvSpPr>
          <p:spPr bwMode="auto">
            <a:xfrm>
              <a:off x="4224" y="2592"/>
              <a:ext cx="192"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35" name="Line 31">
              <a:extLst>
                <a:ext uri="{FF2B5EF4-FFF2-40B4-BE49-F238E27FC236}">
                  <a16:creationId xmlns:a16="http://schemas.microsoft.com/office/drawing/2014/main" id="{7747985D-1F3B-4221-85D5-DF83363E3FA5}"/>
                </a:ext>
              </a:extLst>
            </p:cNvPr>
            <p:cNvSpPr>
              <a:spLocks noChangeShapeType="1"/>
            </p:cNvSpPr>
            <p:nvPr/>
          </p:nvSpPr>
          <p:spPr bwMode="auto">
            <a:xfrm>
              <a:off x="3984" y="3360"/>
              <a:ext cx="240"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sp>
          <p:nvSpPr>
            <p:cNvPr id="36" name="Line 32">
              <a:extLst>
                <a:ext uri="{FF2B5EF4-FFF2-40B4-BE49-F238E27FC236}">
                  <a16:creationId xmlns:a16="http://schemas.microsoft.com/office/drawing/2014/main" id="{D70C60B0-BDAF-41AB-8305-BA3DF603537D}"/>
                </a:ext>
              </a:extLst>
            </p:cNvPr>
            <p:cNvSpPr>
              <a:spLocks noChangeShapeType="1"/>
            </p:cNvSpPr>
            <p:nvPr/>
          </p:nvSpPr>
          <p:spPr bwMode="auto">
            <a:xfrm>
              <a:off x="4224" y="3168"/>
              <a:ext cx="192" cy="0"/>
            </a:xfrm>
            <a:prstGeom prst="line">
              <a:avLst/>
            </a:prstGeom>
            <a:ln>
              <a:headEnd type="none" w="sm" len="sm"/>
              <a:tailEnd type="none" w="sm" len="sm"/>
            </a:ln>
            <a:extLst>
              <a:ext uri="{909E8E84-426E-40DD-AFC4-6F175D3DCCD1}">
                <a14:hiddenFill xmlns:a14="http://schemas.microsoft.com/office/drawing/2010/main">
                  <a:noFill/>
                </a14:hiddenFill>
              </a:ext>
            </a:extLst>
          </p:spPr>
          <p:style>
            <a:lnRef idx="1">
              <a:schemeClr val="accent4"/>
            </a:lnRef>
            <a:fillRef idx="2">
              <a:schemeClr val="accent4"/>
            </a:fillRef>
            <a:effectRef idx="1">
              <a:schemeClr val="accent4"/>
            </a:effectRef>
            <a:fontRef idx="minor">
              <a:schemeClr val="dk1"/>
            </a:fontRef>
          </p:style>
          <p:txBody>
            <a:bodyPr wrap="none" anchor="ctr"/>
            <a:lstStyle/>
            <a:p>
              <a:endParaRPr lang="en-AU"/>
            </a:p>
          </p:txBody>
        </p:sp>
      </p:grpSp>
    </p:spTree>
    <p:extLst>
      <p:ext uri="{BB962C8B-B14F-4D97-AF65-F5344CB8AC3E}">
        <p14:creationId xmlns:p14="http://schemas.microsoft.com/office/powerpoint/2010/main" val="1767643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87F0897-2DEB-4C4A-AB26-4BC910941FBE}"/>
              </a:ext>
            </a:extLst>
          </p:cNvPr>
          <p:cNvSpPr txBox="1">
            <a:spLocks noChangeArrowheads="1"/>
          </p:cNvSpPr>
          <p:nvPr/>
        </p:nvSpPr>
        <p:spPr>
          <a:xfrm>
            <a:off x="-396552" y="116632"/>
            <a:ext cx="8458200" cy="914400"/>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Yield Management</a:t>
            </a:r>
          </a:p>
        </p:txBody>
      </p:sp>
      <p:sp>
        <p:nvSpPr>
          <p:cNvPr id="5" name="Rectangle 3">
            <a:extLst>
              <a:ext uri="{FF2B5EF4-FFF2-40B4-BE49-F238E27FC236}">
                <a16:creationId xmlns:a16="http://schemas.microsoft.com/office/drawing/2014/main" id="{A62B2C8D-FE40-40CA-B14F-E0E3C4007695}"/>
              </a:ext>
            </a:extLst>
          </p:cNvPr>
          <p:cNvSpPr txBox="1">
            <a:spLocks noChangeArrowheads="1"/>
          </p:cNvSpPr>
          <p:nvPr/>
        </p:nvSpPr>
        <p:spPr>
          <a:xfrm>
            <a:off x="-15552" y="764704"/>
            <a:ext cx="8908032" cy="5371728"/>
          </a:xfrm>
          <a:solidFill>
            <a:schemeClr val="bg1">
              <a:lumMod val="95000"/>
            </a:schemeClr>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4163" indent="-174625">
              <a:lnSpc>
                <a:spcPct val="80000"/>
              </a:lnSpc>
              <a:buFont typeface="Monotype Sorts"/>
              <a:buNone/>
            </a:pPr>
            <a:endParaRPr lang="en-US" sz="3600" i="1" u="sng" dirty="0"/>
          </a:p>
          <a:p>
            <a:pPr marL="284163" indent="-174625">
              <a:lnSpc>
                <a:spcPct val="80000"/>
              </a:lnSpc>
              <a:buFont typeface="Monotype Sorts"/>
              <a:buNone/>
            </a:pPr>
            <a:r>
              <a:rPr lang="en-US" sz="2800" b="1" dirty="0"/>
              <a:t>   “The process of allocating the right type of capacity to the right kind of customer at the right price so as to maximize revenue or yield.”</a:t>
            </a:r>
          </a:p>
          <a:p>
            <a:pPr marL="284163" indent="-174625">
              <a:lnSpc>
                <a:spcPct val="80000"/>
              </a:lnSpc>
              <a:buFont typeface="Monotype Sorts"/>
              <a:buNone/>
            </a:pPr>
            <a:endParaRPr lang="en-US" sz="2200" b="1" dirty="0"/>
          </a:p>
          <a:p>
            <a:pPr marL="284163" indent="-174625">
              <a:lnSpc>
                <a:spcPct val="80000"/>
              </a:lnSpc>
              <a:buFont typeface="Monotype Sorts"/>
              <a:buNone/>
            </a:pPr>
            <a:endParaRPr lang="en-US" sz="2200" b="1" dirty="0"/>
          </a:p>
          <a:p>
            <a:pPr marL="284163" indent="-174625">
              <a:lnSpc>
                <a:spcPct val="80000"/>
              </a:lnSpc>
              <a:buFont typeface="Monotype Sorts"/>
              <a:buNone/>
            </a:pPr>
            <a:endParaRPr lang="en-US" sz="2200" b="1" dirty="0"/>
          </a:p>
          <a:p>
            <a:pPr marL="284163" indent="-174625">
              <a:lnSpc>
                <a:spcPct val="80000"/>
              </a:lnSpc>
              <a:buFont typeface="Monotype Sorts"/>
              <a:buNone/>
            </a:pPr>
            <a:r>
              <a:rPr lang="en-US" sz="2200" b="1" dirty="0">
                <a:solidFill>
                  <a:srgbClr val="7030A0"/>
                </a:solidFill>
              </a:rPr>
              <a:t>				                             Actual revenue</a:t>
            </a:r>
          </a:p>
          <a:p>
            <a:pPr marL="284163" indent="-174625" algn="ctr">
              <a:lnSpc>
                <a:spcPct val="80000"/>
              </a:lnSpc>
              <a:buFont typeface="Monotype Sorts"/>
              <a:buNone/>
            </a:pPr>
            <a:r>
              <a:rPr lang="en-US" sz="2200" b="1" dirty="0">
                <a:solidFill>
                  <a:srgbClr val="7030A0"/>
                </a:solidFill>
              </a:rPr>
              <a:t>         Potential revenue</a:t>
            </a:r>
          </a:p>
          <a:p>
            <a:pPr marL="284163" indent="-174625" algn="ctr">
              <a:lnSpc>
                <a:spcPct val="80000"/>
              </a:lnSpc>
              <a:buFont typeface="Monotype Sorts"/>
              <a:buNone/>
            </a:pPr>
            <a:endParaRPr lang="en-US" sz="2200" b="1" dirty="0">
              <a:solidFill>
                <a:srgbClr val="591F4D"/>
              </a:solidFill>
            </a:endParaRPr>
          </a:p>
          <a:p>
            <a:pPr marL="284163" indent="-174625">
              <a:lnSpc>
                <a:spcPct val="80000"/>
              </a:lnSpc>
              <a:buFont typeface="Monotype Sorts"/>
              <a:buNone/>
            </a:pPr>
            <a:r>
              <a:rPr lang="en-US" sz="1900" b="1" dirty="0"/>
              <a:t>    Where </a:t>
            </a:r>
            <a:r>
              <a:rPr lang="en-US" sz="1700" b="1" dirty="0"/>
              <a:t>Actual revenue = actual capacity x average actual price</a:t>
            </a:r>
          </a:p>
          <a:p>
            <a:pPr marL="284163" indent="-174625">
              <a:lnSpc>
                <a:spcPct val="80000"/>
              </a:lnSpc>
              <a:buFont typeface="Monotype Sorts"/>
              <a:buNone/>
            </a:pPr>
            <a:r>
              <a:rPr lang="en-US" sz="1700" b="1" dirty="0"/>
              <a:t>			</a:t>
            </a:r>
          </a:p>
          <a:p>
            <a:pPr marL="284163" indent="-174625">
              <a:lnSpc>
                <a:spcPct val="80000"/>
              </a:lnSpc>
              <a:buFont typeface="Monotype Sorts"/>
              <a:buNone/>
            </a:pPr>
            <a:r>
              <a:rPr lang="en-US" sz="1700" b="1" dirty="0"/>
              <a:t>    Potential revenue = total capacity x maximum price</a:t>
            </a:r>
          </a:p>
          <a:p>
            <a:pPr marL="284163" indent="-174625">
              <a:lnSpc>
                <a:spcPct val="80000"/>
              </a:lnSpc>
              <a:buFont typeface="Monotype Sorts"/>
              <a:buNone/>
            </a:pPr>
            <a:endParaRPr lang="en-US" sz="1700" b="1" dirty="0">
              <a:solidFill>
                <a:schemeClr val="accent2"/>
              </a:solidFill>
            </a:endParaRPr>
          </a:p>
        </p:txBody>
      </p:sp>
      <p:sp>
        <p:nvSpPr>
          <p:cNvPr id="6" name="Text Box 16">
            <a:extLst>
              <a:ext uri="{FF2B5EF4-FFF2-40B4-BE49-F238E27FC236}">
                <a16:creationId xmlns:a16="http://schemas.microsoft.com/office/drawing/2014/main" id="{13666AA8-6E5B-4F50-B0A5-E3EAA9312D93}"/>
              </a:ext>
            </a:extLst>
          </p:cNvPr>
          <p:cNvSpPr txBox="1">
            <a:spLocks noChangeArrowheads="1"/>
          </p:cNvSpPr>
          <p:nvPr/>
        </p:nvSpPr>
        <p:spPr bwMode="auto">
          <a:xfrm>
            <a:off x="365448" y="3164632"/>
            <a:ext cx="2362200" cy="641350"/>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en-US" sz="3600" dirty="0">
                <a:solidFill>
                  <a:schemeClr val="tx2">
                    <a:lumMod val="50000"/>
                  </a:schemeClr>
                </a:solidFill>
                <a:latin typeface="+mn-lt"/>
              </a:rPr>
              <a:t>YIELD =</a:t>
            </a:r>
          </a:p>
        </p:txBody>
      </p:sp>
      <p:sp>
        <p:nvSpPr>
          <p:cNvPr id="7" name="Line 17">
            <a:extLst>
              <a:ext uri="{FF2B5EF4-FFF2-40B4-BE49-F238E27FC236}">
                <a16:creationId xmlns:a16="http://schemas.microsoft.com/office/drawing/2014/main" id="{57AD0BFD-DAD9-4D74-B35C-7C8D8535A5F6}"/>
              </a:ext>
            </a:extLst>
          </p:cNvPr>
          <p:cNvSpPr>
            <a:spLocks noChangeShapeType="1"/>
          </p:cNvSpPr>
          <p:nvPr/>
        </p:nvSpPr>
        <p:spPr bwMode="auto">
          <a:xfrm>
            <a:off x="2915816" y="3717032"/>
            <a:ext cx="2971800" cy="0"/>
          </a:xfrm>
          <a:prstGeom prst="line">
            <a:avLst/>
          </a:prstGeom>
          <a:noFill/>
          <a:ln w="19050">
            <a:solidFill>
              <a:schemeClr val="tx1"/>
            </a:solidFill>
            <a:round/>
            <a:headEnd type="none" w="sm" len="sm"/>
            <a:tailEnd type="none" w="sm" len="sm"/>
          </a:ln>
        </p:spPr>
        <p:txBody>
          <a:bodyPr/>
          <a:lstStyle/>
          <a:p>
            <a:endParaRPr lang="en-US" dirty="0"/>
          </a:p>
        </p:txBody>
      </p:sp>
      <p:sp>
        <p:nvSpPr>
          <p:cNvPr id="8" name="Rectangle 21">
            <a:extLst>
              <a:ext uri="{FF2B5EF4-FFF2-40B4-BE49-F238E27FC236}">
                <a16:creationId xmlns:a16="http://schemas.microsoft.com/office/drawing/2014/main" id="{271E7639-0E2E-487D-B581-06DAA688D83F}"/>
              </a:ext>
            </a:extLst>
          </p:cNvPr>
          <p:cNvSpPr>
            <a:spLocks noChangeArrowheads="1"/>
          </p:cNvSpPr>
          <p:nvPr/>
        </p:nvSpPr>
        <p:spPr bwMode="auto">
          <a:xfrm>
            <a:off x="6004248" y="5984032"/>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13-</a:t>
            </a:r>
            <a:fld id="{A097B9A2-0081-4229-8DCA-1B3C27C499BB}" type="slidenum">
              <a:rPr lang="en-US" sz="1000">
                <a:solidFill>
                  <a:srgbClr val="51253A"/>
                </a:solidFill>
                <a:latin typeface="Times New Roman" pitchFamily="18" charset="0"/>
              </a:rPr>
              <a:pPr algn="r"/>
              <a:t>27</a:t>
            </a:fld>
            <a:endParaRPr lang="en-US" sz="1000">
              <a:solidFill>
                <a:srgbClr val="51253A"/>
              </a:solidFill>
              <a:latin typeface="Times New Roman" pitchFamily="18" charset="0"/>
            </a:endParaRPr>
          </a:p>
        </p:txBody>
      </p:sp>
      <p:sp>
        <p:nvSpPr>
          <p:cNvPr id="9" name="Text Box 16">
            <a:extLst>
              <a:ext uri="{FF2B5EF4-FFF2-40B4-BE49-F238E27FC236}">
                <a16:creationId xmlns:a16="http://schemas.microsoft.com/office/drawing/2014/main" id="{8CB6AE5F-26AF-49CC-8837-9655A6B42521}"/>
              </a:ext>
            </a:extLst>
          </p:cNvPr>
          <p:cNvSpPr txBox="1">
            <a:spLocks noChangeArrowheads="1"/>
          </p:cNvSpPr>
          <p:nvPr/>
        </p:nvSpPr>
        <p:spPr bwMode="auto">
          <a:xfrm>
            <a:off x="6075784" y="3438800"/>
            <a:ext cx="2362200" cy="400110"/>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en-US" sz="2000" b="1" dirty="0">
                <a:solidFill>
                  <a:srgbClr val="7030A0"/>
                </a:solidFill>
                <a:latin typeface="+mn-lt"/>
              </a:rPr>
              <a:t>X 100</a:t>
            </a:r>
          </a:p>
        </p:txBody>
      </p:sp>
    </p:spTree>
    <p:extLst>
      <p:ext uri="{BB962C8B-B14F-4D97-AF65-F5344CB8AC3E}">
        <p14:creationId xmlns:p14="http://schemas.microsoft.com/office/powerpoint/2010/main" val="3551454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0DD116-EF30-4E41-8CB6-44926B9ECBD5}"/>
              </a:ext>
            </a:extLst>
          </p:cNvPr>
          <p:cNvSpPr>
            <a:spLocks noGrp="1"/>
          </p:cNvSpPr>
          <p:nvPr>
            <p:ph idx="1"/>
          </p:nvPr>
        </p:nvSpPr>
        <p:spPr/>
        <p:txBody>
          <a:bodyPr/>
          <a:lstStyle/>
          <a:p>
            <a:endParaRPr lang="en-AU"/>
          </a:p>
        </p:txBody>
      </p:sp>
      <p:sp>
        <p:nvSpPr>
          <p:cNvPr id="5" name="Rectangle 4">
            <a:extLst>
              <a:ext uri="{FF2B5EF4-FFF2-40B4-BE49-F238E27FC236}">
                <a16:creationId xmlns:a16="http://schemas.microsoft.com/office/drawing/2014/main" id="{64B6DE0E-39BF-4F21-B5BF-503A0C5CF08A}"/>
              </a:ext>
            </a:extLst>
          </p:cNvPr>
          <p:cNvSpPr/>
          <p:nvPr/>
        </p:nvSpPr>
        <p:spPr>
          <a:xfrm>
            <a:off x="395536" y="764704"/>
            <a:ext cx="8496944" cy="5004447"/>
          </a:xfrm>
          <a:prstGeom prst="rect">
            <a:avLst/>
          </a:prstGeom>
        </p:spPr>
        <p:txBody>
          <a:bodyPr wrap="square">
            <a:spAutoFit/>
          </a:bodyPr>
          <a:lstStyle/>
          <a:p>
            <a:r>
              <a:rPr lang="en-US" altLang="en-US" sz="2800" b="1" dirty="0"/>
              <a:t>Yield management model attempts to allocate the fixed capacity of seats on an aircraft to match the potential demand in various market segments in the most profitable manner.</a:t>
            </a:r>
          </a:p>
          <a:p>
            <a:pPr marL="284163" indent="-174625">
              <a:lnSpc>
                <a:spcPct val="80000"/>
              </a:lnSpc>
              <a:buFont typeface="Monotype Sorts"/>
              <a:buNone/>
            </a:pPr>
            <a:endParaRPr lang="en-US" sz="2800" dirty="0"/>
          </a:p>
          <a:p>
            <a:pPr marL="284163" indent="-174625">
              <a:lnSpc>
                <a:spcPct val="80000"/>
              </a:lnSpc>
              <a:buFont typeface="Monotype Sorts"/>
              <a:buNone/>
            </a:pPr>
            <a:endParaRPr lang="en-US" sz="2800" b="1" dirty="0"/>
          </a:p>
          <a:p>
            <a:pPr marL="284163" indent="-174625">
              <a:lnSpc>
                <a:spcPct val="80000"/>
              </a:lnSpc>
              <a:buFont typeface="Monotype Sorts"/>
              <a:buNone/>
            </a:pPr>
            <a:endParaRPr lang="en-US" sz="2800" b="1" dirty="0"/>
          </a:p>
          <a:p>
            <a:pPr marL="284163" indent="-174625">
              <a:lnSpc>
                <a:spcPct val="80000"/>
              </a:lnSpc>
              <a:buFont typeface="Monotype Sorts"/>
              <a:buNone/>
            </a:pPr>
            <a:r>
              <a:rPr lang="en-US" sz="2800" dirty="0"/>
              <a:t>Most effective when:</a:t>
            </a:r>
          </a:p>
          <a:p>
            <a:pPr marL="284163" indent="-174625">
              <a:lnSpc>
                <a:spcPct val="80000"/>
              </a:lnSpc>
              <a:buFont typeface="Monotype Sorts"/>
              <a:buNone/>
            </a:pPr>
            <a:r>
              <a:rPr lang="en-US" sz="2800" dirty="0"/>
              <a:t> 1) different segments make reservations at different times and</a:t>
            </a:r>
          </a:p>
          <a:p>
            <a:pPr marL="284163" indent="-174625">
              <a:lnSpc>
                <a:spcPct val="80000"/>
              </a:lnSpc>
              <a:buFont typeface="Monotype Sorts"/>
              <a:buNone/>
            </a:pPr>
            <a:r>
              <a:rPr lang="en-US" sz="2800" dirty="0"/>
              <a:t> 2) customers who arrive/reserve early are more price sensitive than those who arrive/reserve late.   </a:t>
            </a:r>
          </a:p>
          <a:p>
            <a:endParaRPr lang="en-US" altLang="en-US" sz="2800" dirty="0"/>
          </a:p>
        </p:txBody>
      </p:sp>
    </p:spTree>
    <p:extLst>
      <p:ext uri="{BB962C8B-B14F-4D97-AF65-F5344CB8AC3E}">
        <p14:creationId xmlns:p14="http://schemas.microsoft.com/office/powerpoint/2010/main" val="102310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2A99-0973-4CA0-A9B5-C89C6D1870FC}"/>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CBFB5D2B-6E70-4020-9859-E35039631181}"/>
              </a:ext>
            </a:extLst>
          </p:cNvPr>
          <p:cNvSpPr>
            <a:spLocks noGrp="1"/>
          </p:cNvSpPr>
          <p:nvPr>
            <p:ph idx="1"/>
          </p:nvPr>
        </p:nvSpPr>
        <p:spPr/>
        <p:txBody>
          <a:bodyPr/>
          <a:lstStyle/>
          <a:p>
            <a:endParaRPr lang="en-AU"/>
          </a:p>
        </p:txBody>
      </p:sp>
      <p:sp>
        <p:nvSpPr>
          <p:cNvPr id="4" name="Title 2">
            <a:extLst>
              <a:ext uri="{FF2B5EF4-FFF2-40B4-BE49-F238E27FC236}">
                <a16:creationId xmlns:a16="http://schemas.microsoft.com/office/drawing/2014/main" id="{AF61F65E-57A5-4A64-9C43-607F6B8A2E28}"/>
              </a:ext>
            </a:extLst>
          </p:cNvPr>
          <p:cNvSpPr txBox="1">
            <a:spLocks/>
          </p:cNvSpPr>
          <p:nvPr/>
        </p:nvSpPr>
        <p:spPr>
          <a:xfrm>
            <a:off x="-612576" y="332656"/>
            <a:ext cx="8458200" cy="914400"/>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Yield Management Example</a:t>
            </a:r>
          </a:p>
        </p:txBody>
      </p:sp>
      <p:sp>
        <p:nvSpPr>
          <p:cNvPr id="5" name="Content Placeholder 1">
            <a:extLst>
              <a:ext uri="{FF2B5EF4-FFF2-40B4-BE49-F238E27FC236}">
                <a16:creationId xmlns:a16="http://schemas.microsoft.com/office/drawing/2014/main" id="{9504C283-FF5D-4C56-AF9D-003D39D30954}"/>
              </a:ext>
            </a:extLst>
          </p:cNvPr>
          <p:cNvSpPr txBox="1">
            <a:spLocks/>
          </p:cNvSpPr>
          <p:nvPr/>
        </p:nvSpPr>
        <p:spPr>
          <a:xfrm>
            <a:off x="179512" y="1005062"/>
            <a:ext cx="8458200" cy="4830762"/>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800" dirty="0"/>
              <a:t>200-room Hotel</a:t>
            </a:r>
          </a:p>
          <a:p>
            <a:pPr>
              <a:defRPr/>
            </a:pPr>
            <a:r>
              <a:rPr lang="en-US" sz="2800" dirty="0"/>
              <a:t>Max room rate = $100/night</a:t>
            </a:r>
          </a:p>
          <a:p>
            <a:pPr lvl="1">
              <a:defRPr/>
            </a:pPr>
            <a:r>
              <a:rPr lang="en-US" sz="2400" dirty="0"/>
              <a:t>Potential Revenue = 200 x $100 = $20,000</a:t>
            </a:r>
          </a:p>
          <a:p>
            <a:pPr marL="0" indent="0">
              <a:buFont typeface="Wingdings" pitchFamily="2" charset="2"/>
              <a:buNone/>
              <a:defRPr/>
            </a:pPr>
            <a:endParaRPr lang="en-US" sz="1050" dirty="0"/>
          </a:p>
          <a:p>
            <a:pPr lvl="1">
              <a:buFont typeface="Wingdings" panose="05000000000000000000" pitchFamily="2" charset="2"/>
              <a:buChar char="Ø"/>
              <a:defRPr/>
            </a:pPr>
            <a:r>
              <a:rPr lang="en-US" sz="2400" dirty="0"/>
              <a:t>All rooms sold at discounted rate ($50/night)</a:t>
            </a:r>
          </a:p>
          <a:p>
            <a:pPr lvl="1">
              <a:defRPr/>
            </a:pPr>
            <a:r>
              <a:rPr lang="en-US" sz="2400" dirty="0"/>
              <a:t>Yield = 200 x $50 /$20,000 = $10,000 = 50%</a:t>
            </a:r>
          </a:p>
          <a:p>
            <a:pPr lvl="1">
              <a:buFont typeface="Wingdings" panose="05000000000000000000" pitchFamily="2" charset="2"/>
              <a:buChar char="Ø"/>
              <a:defRPr/>
            </a:pPr>
            <a:r>
              <a:rPr lang="en-US" sz="2400" dirty="0"/>
              <a:t>Full rate charged, but only 80 rooms sold</a:t>
            </a:r>
          </a:p>
          <a:p>
            <a:pPr lvl="1">
              <a:defRPr/>
            </a:pPr>
            <a:r>
              <a:rPr lang="en-US" sz="2400" dirty="0"/>
              <a:t>Yield = 80 x $100/$20,000 = $8,000 = 40%</a:t>
            </a:r>
          </a:p>
          <a:p>
            <a:pPr lvl="1">
              <a:buFont typeface="Wingdings" panose="05000000000000000000" pitchFamily="2" charset="2"/>
              <a:buChar char="Ø"/>
              <a:defRPr/>
            </a:pPr>
            <a:r>
              <a:rPr lang="en-US" sz="2400" dirty="0"/>
              <a:t>Full rate charged for 80 rooms, discount for remaining 120 rooms</a:t>
            </a:r>
          </a:p>
          <a:p>
            <a:pPr lvl="2">
              <a:defRPr/>
            </a:pPr>
            <a:r>
              <a:rPr lang="en-US" sz="2000" dirty="0"/>
              <a:t>Yield = [(80 x $100) + (120 x $50)]/$20,000 = </a:t>
            </a:r>
            <a:r>
              <a:rPr lang="en-US" sz="1600" dirty="0"/>
              <a:t>$14,000= 70%</a:t>
            </a:r>
          </a:p>
        </p:txBody>
      </p:sp>
    </p:spTree>
    <p:extLst>
      <p:ext uri="{BB962C8B-B14F-4D97-AF65-F5344CB8AC3E}">
        <p14:creationId xmlns:p14="http://schemas.microsoft.com/office/powerpoint/2010/main" val="272540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wipe(left)">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left)">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left)">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wipe(left)">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A97ECF-9784-46A3-A907-BFDBA797263B}"/>
              </a:ext>
            </a:extLst>
          </p:cNvPr>
          <p:cNvSpPr>
            <a:spLocks noGrp="1" noChangeArrowheads="1"/>
          </p:cNvSpPr>
          <p:nvPr>
            <p:ph type="title"/>
          </p:nvPr>
        </p:nvSpPr>
        <p:spPr>
          <a:xfrm>
            <a:off x="-77378" y="162977"/>
            <a:ext cx="7793037" cy="1104051"/>
          </a:xfrm>
        </p:spPr>
        <p:txBody>
          <a:bodyPr/>
          <a:lstStyle/>
          <a:p>
            <a:pPr eaLnBrk="1" hangingPunct="1"/>
            <a:r>
              <a:rPr lang="en-US" altLang="en-US" sz="4000" b="1" dirty="0"/>
              <a:t>Demand Characteristics</a:t>
            </a:r>
          </a:p>
        </p:txBody>
      </p:sp>
      <p:sp>
        <p:nvSpPr>
          <p:cNvPr id="7171" name="Rectangle 3">
            <a:extLst>
              <a:ext uri="{FF2B5EF4-FFF2-40B4-BE49-F238E27FC236}">
                <a16:creationId xmlns:a16="http://schemas.microsoft.com/office/drawing/2014/main" id="{C6A6CB76-92AE-4C49-96EC-B09B48C7C9A8}"/>
              </a:ext>
            </a:extLst>
          </p:cNvPr>
          <p:cNvSpPr>
            <a:spLocks noGrp="1" noChangeArrowheads="1"/>
          </p:cNvSpPr>
          <p:nvPr>
            <p:ph type="body" idx="1"/>
          </p:nvPr>
        </p:nvSpPr>
        <p:spPr/>
        <p:txBody>
          <a:bodyPr/>
          <a:lstStyle/>
          <a:p>
            <a:pPr eaLnBrk="1" hangingPunct="1"/>
            <a:endParaRPr lang="en-US" altLang="en-US"/>
          </a:p>
        </p:txBody>
      </p:sp>
      <p:grpSp>
        <p:nvGrpSpPr>
          <p:cNvPr id="7172" name="Group 4">
            <a:extLst>
              <a:ext uri="{FF2B5EF4-FFF2-40B4-BE49-F238E27FC236}">
                <a16:creationId xmlns:a16="http://schemas.microsoft.com/office/drawing/2014/main" id="{0CC6EB5B-3F10-45BD-8CDF-C6E5B04D6C68}"/>
              </a:ext>
            </a:extLst>
          </p:cNvPr>
          <p:cNvGrpSpPr>
            <a:grpSpLocks/>
          </p:cNvGrpSpPr>
          <p:nvPr/>
        </p:nvGrpSpPr>
        <p:grpSpPr bwMode="auto">
          <a:xfrm>
            <a:off x="0" y="980728"/>
            <a:ext cx="9144000" cy="5877272"/>
            <a:chOff x="480" y="816"/>
            <a:chExt cx="5040" cy="3264"/>
          </a:xfrm>
        </p:grpSpPr>
        <p:sp>
          <p:nvSpPr>
            <p:cNvPr id="7174" name="Rectangle 5">
              <a:extLst>
                <a:ext uri="{FF2B5EF4-FFF2-40B4-BE49-F238E27FC236}">
                  <a16:creationId xmlns:a16="http://schemas.microsoft.com/office/drawing/2014/main" id="{8408EDD0-C141-4491-A221-93B00C83C605}"/>
                </a:ext>
              </a:extLst>
            </p:cNvPr>
            <p:cNvSpPr>
              <a:spLocks noChangeArrowheads="1"/>
            </p:cNvSpPr>
            <p:nvPr/>
          </p:nvSpPr>
          <p:spPr bwMode="auto">
            <a:xfrm>
              <a:off x="480" y="816"/>
              <a:ext cx="5040" cy="3264"/>
            </a:xfrm>
            <a:prstGeom prst="rect">
              <a:avLst/>
            </a:prstGeom>
            <a:solidFill>
              <a:schemeClr val="accent1"/>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AU" altLang="en-US"/>
            </a:p>
          </p:txBody>
        </p:sp>
        <p:grpSp>
          <p:nvGrpSpPr>
            <p:cNvPr id="7175" name="Group 6">
              <a:extLst>
                <a:ext uri="{FF2B5EF4-FFF2-40B4-BE49-F238E27FC236}">
                  <a16:creationId xmlns:a16="http://schemas.microsoft.com/office/drawing/2014/main" id="{B82C177B-4C5D-4311-9D6C-D8472ABE05C4}"/>
                </a:ext>
              </a:extLst>
            </p:cNvPr>
            <p:cNvGrpSpPr>
              <a:grpSpLocks/>
            </p:cNvGrpSpPr>
            <p:nvPr/>
          </p:nvGrpSpPr>
          <p:grpSpPr bwMode="auto">
            <a:xfrm>
              <a:off x="615" y="949"/>
              <a:ext cx="4437" cy="3127"/>
              <a:chOff x="615" y="949"/>
              <a:chExt cx="4437" cy="3127"/>
            </a:xfrm>
          </p:grpSpPr>
          <p:sp>
            <p:nvSpPr>
              <p:cNvPr id="7176" name="Freeform 7">
                <a:extLst>
                  <a:ext uri="{FF2B5EF4-FFF2-40B4-BE49-F238E27FC236}">
                    <a16:creationId xmlns:a16="http://schemas.microsoft.com/office/drawing/2014/main" id="{23E211FB-781E-4529-95E9-54EBC7342DF2}"/>
                  </a:ext>
                </a:extLst>
              </p:cNvPr>
              <p:cNvSpPr>
                <a:spLocks/>
              </p:cNvSpPr>
              <p:nvPr/>
            </p:nvSpPr>
            <p:spPr bwMode="auto">
              <a:xfrm>
                <a:off x="1028" y="1112"/>
                <a:ext cx="1640" cy="824"/>
              </a:xfrm>
              <a:custGeom>
                <a:avLst/>
                <a:gdLst>
                  <a:gd name="T0" fmla="*/ 0 w 1640"/>
                  <a:gd name="T1" fmla="*/ 824 h 824"/>
                  <a:gd name="T2" fmla="*/ 32 w 1640"/>
                  <a:gd name="T3" fmla="*/ 792 h 824"/>
                  <a:gd name="T4" fmla="*/ 68 w 1640"/>
                  <a:gd name="T5" fmla="*/ 768 h 824"/>
                  <a:gd name="T6" fmla="*/ 108 w 1640"/>
                  <a:gd name="T7" fmla="*/ 752 h 824"/>
                  <a:gd name="T8" fmla="*/ 160 w 1640"/>
                  <a:gd name="T9" fmla="*/ 708 h 824"/>
                  <a:gd name="T10" fmla="*/ 196 w 1640"/>
                  <a:gd name="T11" fmla="*/ 708 h 824"/>
                  <a:gd name="T12" fmla="*/ 256 w 1640"/>
                  <a:gd name="T13" fmla="*/ 724 h 824"/>
                  <a:gd name="T14" fmla="*/ 328 w 1640"/>
                  <a:gd name="T15" fmla="*/ 668 h 824"/>
                  <a:gd name="T16" fmla="*/ 360 w 1640"/>
                  <a:gd name="T17" fmla="*/ 668 h 824"/>
                  <a:gd name="T18" fmla="*/ 432 w 1640"/>
                  <a:gd name="T19" fmla="*/ 768 h 824"/>
                  <a:gd name="T20" fmla="*/ 468 w 1640"/>
                  <a:gd name="T21" fmla="*/ 720 h 824"/>
                  <a:gd name="T22" fmla="*/ 496 w 1640"/>
                  <a:gd name="T23" fmla="*/ 700 h 824"/>
                  <a:gd name="T24" fmla="*/ 540 w 1640"/>
                  <a:gd name="T25" fmla="*/ 612 h 824"/>
                  <a:gd name="T26" fmla="*/ 620 w 1640"/>
                  <a:gd name="T27" fmla="*/ 576 h 824"/>
                  <a:gd name="T28" fmla="*/ 704 w 1640"/>
                  <a:gd name="T29" fmla="*/ 500 h 824"/>
                  <a:gd name="T30" fmla="*/ 732 w 1640"/>
                  <a:gd name="T31" fmla="*/ 452 h 824"/>
                  <a:gd name="T32" fmla="*/ 756 w 1640"/>
                  <a:gd name="T33" fmla="*/ 420 h 824"/>
                  <a:gd name="T34" fmla="*/ 804 w 1640"/>
                  <a:gd name="T35" fmla="*/ 424 h 824"/>
                  <a:gd name="T36" fmla="*/ 836 w 1640"/>
                  <a:gd name="T37" fmla="*/ 404 h 824"/>
                  <a:gd name="T38" fmla="*/ 860 w 1640"/>
                  <a:gd name="T39" fmla="*/ 348 h 824"/>
                  <a:gd name="T40" fmla="*/ 884 w 1640"/>
                  <a:gd name="T41" fmla="*/ 300 h 824"/>
                  <a:gd name="T42" fmla="*/ 908 w 1640"/>
                  <a:gd name="T43" fmla="*/ 280 h 824"/>
                  <a:gd name="T44" fmla="*/ 968 w 1640"/>
                  <a:gd name="T45" fmla="*/ 300 h 824"/>
                  <a:gd name="T46" fmla="*/ 996 w 1640"/>
                  <a:gd name="T47" fmla="*/ 288 h 824"/>
                  <a:gd name="T48" fmla="*/ 1040 w 1640"/>
                  <a:gd name="T49" fmla="*/ 228 h 824"/>
                  <a:gd name="T50" fmla="*/ 1076 w 1640"/>
                  <a:gd name="T51" fmla="*/ 220 h 824"/>
                  <a:gd name="T52" fmla="*/ 1120 w 1640"/>
                  <a:gd name="T53" fmla="*/ 144 h 824"/>
                  <a:gd name="T54" fmla="*/ 1144 w 1640"/>
                  <a:gd name="T55" fmla="*/ 144 h 824"/>
                  <a:gd name="T56" fmla="*/ 1180 w 1640"/>
                  <a:gd name="T57" fmla="*/ 204 h 824"/>
                  <a:gd name="T58" fmla="*/ 1192 w 1640"/>
                  <a:gd name="T59" fmla="*/ 232 h 824"/>
                  <a:gd name="T60" fmla="*/ 1224 w 1640"/>
                  <a:gd name="T61" fmla="*/ 232 h 824"/>
                  <a:gd name="T62" fmla="*/ 1284 w 1640"/>
                  <a:gd name="T63" fmla="*/ 200 h 824"/>
                  <a:gd name="T64" fmla="*/ 1316 w 1640"/>
                  <a:gd name="T65" fmla="*/ 196 h 824"/>
                  <a:gd name="T66" fmla="*/ 1348 w 1640"/>
                  <a:gd name="T67" fmla="*/ 192 h 824"/>
                  <a:gd name="T68" fmla="*/ 1380 w 1640"/>
                  <a:gd name="T69" fmla="*/ 168 h 824"/>
                  <a:gd name="T70" fmla="*/ 1396 w 1640"/>
                  <a:gd name="T71" fmla="*/ 132 h 824"/>
                  <a:gd name="T72" fmla="*/ 1428 w 1640"/>
                  <a:gd name="T73" fmla="*/ 88 h 824"/>
                  <a:gd name="T74" fmla="*/ 1472 w 1640"/>
                  <a:gd name="T75" fmla="*/ 80 h 824"/>
                  <a:gd name="T76" fmla="*/ 1512 w 1640"/>
                  <a:gd name="T77" fmla="*/ 100 h 824"/>
                  <a:gd name="T78" fmla="*/ 1552 w 1640"/>
                  <a:gd name="T79" fmla="*/ 96 h 824"/>
                  <a:gd name="T80" fmla="*/ 1592 w 1640"/>
                  <a:gd name="T81" fmla="*/ 60 h 824"/>
                  <a:gd name="T82" fmla="*/ 1608 w 1640"/>
                  <a:gd name="T83" fmla="*/ 20 h 824"/>
                  <a:gd name="T84" fmla="*/ 1640 w 1640"/>
                  <a:gd name="T85" fmla="*/ 0 h 82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0" h="824">
                    <a:moveTo>
                      <a:pt x="0" y="824"/>
                    </a:moveTo>
                    <a:lnTo>
                      <a:pt x="32" y="792"/>
                    </a:lnTo>
                    <a:lnTo>
                      <a:pt x="68" y="768"/>
                    </a:lnTo>
                    <a:lnTo>
                      <a:pt x="108" y="752"/>
                    </a:lnTo>
                    <a:lnTo>
                      <a:pt x="160" y="708"/>
                    </a:lnTo>
                    <a:lnTo>
                      <a:pt x="196" y="708"/>
                    </a:lnTo>
                    <a:lnTo>
                      <a:pt x="256" y="724"/>
                    </a:lnTo>
                    <a:lnTo>
                      <a:pt x="328" y="668"/>
                    </a:lnTo>
                    <a:lnTo>
                      <a:pt x="360" y="668"/>
                    </a:lnTo>
                    <a:lnTo>
                      <a:pt x="432" y="768"/>
                    </a:lnTo>
                    <a:lnTo>
                      <a:pt x="468" y="720"/>
                    </a:lnTo>
                    <a:lnTo>
                      <a:pt x="496" y="700"/>
                    </a:lnTo>
                    <a:lnTo>
                      <a:pt x="540" y="612"/>
                    </a:lnTo>
                    <a:lnTo>
                      <a:pt x="620" y="576"/>
                    </a:lnTo>
                    <a:lnTo>
                      <a:pt x="704" y="500"/>
                    </a:lnTo>
                    <a:lnTo>
                      <a:pt x="732" y="452"/>
                    </a:lnTo>
                    <a:lnTo>
                      <a:pt x="756" y="420"/>
                    </a:lnTo>
                    <a:lnTo>
                      <a:pt x="804" y="424"/>
                    </a:lnTo>
                    <a:lnTo>
                      <a:pt x="836" y="404"/>
                    </a:lnTo>
                    <a:lnTo>
                      <a:pt x="860" y="348"/>
                    </a:lnTo>
                    <a:lnTo>
                      <a:pt x="884" y="300"/>
                    </a:lnTo>
                    <a:lnTo>
                      <a:pt x="908" y="280"/>
                    </a:lnTo>
                    <a:lnTo>
                      <a:pt x="968" y="300"/>
                    </a:lnTo>
                    <a:lnTo>
                      <a:pt x="996" y="288"/>
                    </a:lnTo>
                    <a:lnTo>
                      <a:pt x="1040" y="228"/>
                    </a:lnTo>
                    <a:lnTo>
                      <a:pt x="1076" y="220"/>
                    </a:lnTo>
                    <a:lnTo>
                      <a:pt x="1120" y="144"/>
                    </a:lnTo>
                    <a:lnTo>
                      <a:pt x="1144" y="144"/>
                    </a:lnTo>
                    <a:lnTo>
                      <a:pt x="1180" y="204"/>
                    </a:lnTo>
                    <a:lnTo>
                      <a:pt x="1192" y="232"/>
                    </a:lnTo>
                    <a:lnTo>
                      <a:pt x="1224" y="232"/>
                    </a:lnTo>
                    <a:lnTo>
                      <a:pt x="1284" y="200"/>
                    </a:lnTo>
                    <a:lnTo>
                      <a:pt x="1316" y="196"/>
                    </a:lnTo>
                    <a:lnTo>
                      <a:pt x="1348" y="192"/>
                    </a:lnTo>
                    <a:lnTo>
                      <a:pt x="1380" y="168"/>
                    </a:lnTo>
                    <a:lnTo>
                      <a:pt x="1396" y="132"/>
                    </a:lnTo>
                    <a:lnTo>
                      <a:pt x="1428" y="88"/>
                    </a:lnTo>
                    <a:lnTo>
                      <a:pt x="1472" y="80"/>
                    </a:lnTo>
                    <a:lnTo>
                      <a:pt x="1512" y="100"/>
                    </a:lnTo>
                    <a:lnTo>
                      <a:pt x="1552" y="96"/>
                    </a:lnTo>
                    <a:lnTo>
                      <a:pt x="1592" y="60"/>
                    </a:lnTo>
                    <a:lnTo>
                      <a:pt x="1608" y="20"/>
                    </a:lnTo>
                    <a:lnTo>
                      <a:pt x="1640" y="0"/>
                    </a:ln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177" name="Freeform 8">
                <a:extLst>
                  <a:ext uri="{FF2B5EF4-FFF2-40B4-BE49-F238E27FC236}">
                    <a16:creationId xmlns:a16="http://schemas.microsoft.com/office/drawing/2014/main" id="{ADD31900-0D43-4901-BA76-4F48412ABF3A}"/>
                  </a:ext>
                </a:extLst>
              </p:cNvPr>
              <p:cNvSpPr>
                <a:spLocks/>
              </p:cNvSpPr>
              <p:nvPr/>
            </p:nvSpPr>
            <p:spPr bwMode="auto">
              <a:xfrm>
                <a:off x="3216" y="1429"/>
                <a:ext cx="1692" cy="427"/>
              </a:xfrm>
              <a:custGeom>
                <a:avLst/>
                <a:gdLst>
                  <a:gd name="T0" fmla="*/ 0 w 1692"/>
                  <a:gd name="T1" fmla="*/ 427 h 427"/>
                  <a:gd name="T2" fmla="*/ 36 w 1692"/>
                  <a:gd name="T3" fmla="*/ 347 h 427"/>
                  <a:gd name="T4" fmla="*/ 36 w 1692"/>
                  <a:gd name="T5" fmla="*/ 311 h 427"/>
                  <a:gd name="T6" fmla="*/ 68 w 1692"/>
                  <a:gd name="T7" fmla="*/ 263 h 427"/>
                  <a:gd name="T8" fmla="*/ 124 w 1692"/>
                  <a:gd name="T9" fmla="*/ 167 h 427"/>
                  <a:gd name="T10" fmla="*/ 192 w 1692"/>
                  <a:gd name="T11" fmla="*/ 95 h 427"/>
                  <a:gd name="T12" fmla="*/ 236 w 1692"/>
                  <a:gd name="T13" fmla="*/ 71 h 427"/>
                  <a:gd name="T14" fmla="*/ 316 w 1692"/>
                  <a:gd name="T15" fmla="*/ 83 h 427"/>
                  <a:gd name="T16" fmla="*/ 380 w 1692"/>
                  <a:gd name="T17" fmla="*/ 135 h 427"/>
                  <a:gd name="T18" fmla="*/ 416 w 1692"/>
                  <a:gd name="T19" fmla="*/ 199 h 427"/>
                  <a:gd name="T20" fmla="*/ 452 w 1692"/>
                  <a:gd name="T21" fmla="*/ 295 h 427"/>
                  <a:gd name="T22" fmla="*/ 476 w 1692"/>
                  <a:gd name="T23" fmla="*/ 335 h 427"/>
                  <a:gd name="T24" fmla="*/ 512 w 1692"/>
                  <a:gd name="T25" fmla="*/ 339 h 427"/>
                  <a:gd name="T26" fmla="*/ 532 w 1692"/>
                  <a:gd name="T27" fmla="*/ 291 h 427"/>
                  <a:gd name="T28" fmla="*/ 548 w 1692"/>
                  <a:gd name="T29" fmla="*/ 259 h 427"/>
                  <a:gd name="T30" fmla="*/ 584 w 1692"/>
                  <a:gd name="T31" fmla="*/ 255 h 427"/>
                  <a:gd name="T32" fmla="*/ 616 w 1692"/>
                  <a:gd name="T33" fmla="*/ 187 h 427"/>
                  <a:gd name="T34" fmla="*/ 680 w 1692"/>
                  <a:gd name="T35" fmla="*/ 163 h 427"/>
                  <a:gd name="T36" fmla="*/ 728 w 1692"/>
                  <a:gd name="T37" fmla="*/ 127 h 427"/>
                  <a:gd name="T38" fmla="*/ 784 w 1692"/>
                  <a:gd name="T39" fmla="*/ 63 h 427"/>
                  <a:gd name="T40" fmla="*/ 820 w 1692"/>
                  <a:gd name="T41" fmla="*/ 19 h 427"/>
                  <a:gd name="T42" fmla="*/ 860 w 1692"/>
                  <a:gd name="T43" fmla="*/ 3 h 427"/>
                  <a:gd name="T44" fmla="*/ 900 w 1692"/>
                  <a:gd name="T45" fmla="*/ 35 h 427"/>
                  <a:gd name="T46" fmla="*/ 952 w 1692"/>
                  <a:gd name="T47" fmla="*/ 127 h 427"/>
                  <a:gd name="T48" fmla="*/ 984 w 1692"/>
                  <a:gd name="T49" fmla="*/ 191 h 427"/>
                  <a:gd name="T50" fmla="*/ 1012 w 1692"/>
                  <a:gd name="T51" fmla="*/ 207 h 427"/>
                  <a:gd name="T52" fmla="*/ 1060 w 1692"/>
                  <a:gd name="T53" fmla="*/ 211 h 427"/>
                  <a:gd name="T54" fmla="*/ 1120 w 1692"/>
                  <a:gd name="T55" fmla="*/ 231 h 427"/>
                  <a:gd name="T56" fmla="*/ 1160 w 1692"/>
                  <a:gd name="T57" fmla="*/ 259 h 427"/>
                  <a:gd name="T58" fmla="*/ 1192 w 1692"/>
                  <a:gd name="T59" fmla="*/ 279 h 427"/>
                  <a:gd name="T60" fmla="*/ 1220 w 1692"/>
                  <a:gd name="T61" fmla="*/ 291 h 427"/>
                  <a:gd name="T62" fmla="*/ 1240 w 1692"/>
                  <a:gd name="T63" fmla="*/ 267 h 427"/>
                  <a:gd name="T64" fmla="*/ 1268 w 1692"/>
                  <a:gd name="T65" fmla="*/ 207 h 427"/>
                  <a:gd name="T66" fmla="*/ 1304 w 1692"/>
                  <a:gd name="T67" fmla="*/ 95 h 427"/>
                  <a:gd name="T68" fmla="*/ 1324 w 1692"/>
                  <a:gd name="T69" fmla="*/ 75 h 427"/>
                  <a:gd name="T70" fmla="*/ 1360 w 1692"/>
                  <a:gd name="T71" fmla="*/ 67 h 427"/>
                  <a:gd name="T72" fmla="*/ 1412 w 1692"/>
                  <a:gd name="T73" fmla="*/ 39 h 427"/>
                  <a:gd name="T74" fmla="*/ 1428 w 1692"/>
                  <a:gd name="T75" fmla="*/ 15 h 427"/>
                  <a:gd name="T76" fmla="*/ 1480 w 1692"/>
                  <a:gd name="T77" fmla="*/ 3 h 427"/>
                  <a:gd name="T78" fmla="*/ 1524 w 1692"/>
                  <a:gd name="T79" fmla="*/ 31 h 427"/>
                  <a:gd name="T80" fmla="*/ 1580 w 1692"/>
                  <a:gd name="T81" fmla="*/ 135 h 427"/>
                  <a:gd name="T82" fmla="*/ 1616 w 1692"/>
                  <a:gd name="T83" fmla="*/ 243 h 427"/>
                  <a:gd name="T84" fmla="*/ 1628 w 1692"/>
                  <a:gd name="T85" fmla="*/ 331 h 427"/>
                  <a:gd name="T86" fmla="*/ 1652 w 1692"/>
                  <a:gd name="T87" fmla="*/ 371 h 427"/>
                  <a:gd name="T88" fmla="*/ 1692 w 1692"/>
                  <a:gd name="T89" fmla="*/ 407 h 4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92" h="427">
                    <a:moveTo>
                      <a:pt x="0" y="427"/>
                    </a:moveTo>
                    <a:cubicBezTo>
                      <a:pt x="15" y="396"/>
                      <a:pt x="30" y="366"/>
                      <a:pt x="36" y="347"/>
                    </a:cubicBezTo>
                    <a:cubicBezTo>
                      <a:pt x="42" y="328"/>
                      <a:pt x="31" y="325"/>
                      <a:pt x="36" y="311"/>
                    </a:cubicBezTo>
                    <a:cubicBezTo>
                      <a:pt x="41" y="297"/>
                      <a:pt x="53" y="287"/>
                      <a:pt x="68" y="263"/>
                    </a:cubicBezTo>
                    <a:cubicBezTo>
                      <a:pt x="83" y="239"/>
                      <a:pt x="103" y="195"/>
                      <a:pt x="124" y="167"/>
                    </a:cubicBezTo>
                    <a:cubicBezTo>
                      <a:pt x="145" y="139"/>
                      <a:pt x="173" y="111"/>
                      <a:pt x="192" y="95"/>
                    </a:cubicBezTo>
                    <a:cubicBezTo>
                      <a:pt x="211" y="79"/>
                      <a:pt x="215" y="73"/>
                      <a:pt x="236" y="71"/>
                    </a:cubicBezTo>
                    <a:cubicBezTo>
                      <a:pt x="257" y="69"/>
                      <a:pt x="292" y="72"/>
                      <a:pt x="316" y="83"/>
                    </a:cubicBezTo>
                    <a:cubicBezTo>
                      <a:pt x="340" y="94"/>
                      <a:pt x="363" y="116"/>
                      <a:pt x="380" y="135"/>
                    </a:cubicBezTo>
                    <a:cubicBezTo>
                      <a:pt x="397" y="154"/>
                      <a:pt x="404" y="172"/>
                      <a:pt x="416" y="199"/>
                    </a:cubicBezTo>
                    <a:cubicBezTo>
                      <a:pt x="428" y="226"/>
                      <a:pt x="442" y="272"/>
                      <a:pt x="452" y="295"/>
                    </a:cubicBezTo>
                    <a:cubicBezTo>
                      <a:pt x="462" y="318"/>
                      <a:pt x="466" y="328"/>
                      <a:pt x="476" y="335"/>
                    </a:cubicBezTo>
                    <a:cubicBezTo>
                      <a:pt x="486" y="342"/>
                      <a:pt x="503" y="346"/>
                      <a:pt x="512" y="339"/>
                    </a:cubicBezTo>
                    <a:cubicBezTo>
                      <a:pt x="521" y="332"/>
                      <a:pt x="526" y="304"/>
                      <a:pt x="532" y="291"/>
                    </a:cubicBezTo>
                    <a:cubicBezTo>
                      <a:pt x="538" y="278"/>
                      <a:pt x="539" y="265"/>
                      <a:pt x="548" y="259"/>
                    </a:cubicBezTo>
                    <a:cubicBezTo>
                      <a:pt x="557" y="253"/>
                      <a:pt x="573" y="267"/>
                      <a:pt x="584" y="255"/>
                    </a:cubicBezTo>
                    <a:cubicBezTo>
                      <a:pt x="595" y="243"/>
                      <a:pt x="600" y="202"/>
                      <a:pt x="616" y="187"/>
                    </a:cubicBezTo>
                    <a:cubicBezTo>
                      <a:pt x="632" y="172"/>
                      <a:pt x="661" y="173"/>
                      <a:pt x="680" y="163"/>
                    </a:cubicBezTo>
                    <a:cubicBezTo>
                      <a:pt x="699" y="153"/>
                      <a:pt x="711" y="144"/>
                      <a:pt x="728" y="127"/>
                    </a:cubicBezTo>
                    <a:cubicBezTo>
                      <a:pt x="745" y="110"/>
                      <a:pt x="769" y="81"/>
                      <a:pt x="784" y="63"/>
                    </a:cubicBezTo>
                    <a:cubicBezTo>
                      <a:pt x="799" y="45"/>
                      <a:pt x="807" y="29"/>
                      <a:pt x="820" y="19"/>
                    </a:cubicBezTo>
                    <a:cubicBezTo>
                      <a:pt x="833" y="9"/>
                      <a:pt x="847" y="0"/>
                      <a:pt x="860" y="3"/>
                    </a:cubicBezTo>
                    <a:cubicBezTo>
                      <a:pt x="873" y="6"/>
                      <a:pt x="885" y="14"/>
                      <a:pt x="900" y="35"/>
                    </a:cubicBezTo>
                    <a:cubicBezTo>
                      <a:pt x="915" y="56"/>
                      <a:pt x="938" y="101"/>
                      <a:pt x="952" y="127"/>
                    </a:cubicBezTo>
                    <a:cubicBezTo>
                      <a:pt x="966" y="153"/>
                      <a:pt x="974" y="178"/>
                      <a:pt x="984" y="191"/>
                    </a:cubicBezTo>
                    <a:cubicBezTo>
                      <a:pt x="994" y="204"/>
                      <a:pt x="999" y="204"/>
                      <a:pt x="1012" y="207"/>
                    </a:cubicBezTo>
                    <a:cubicBezTo>
                      <a:pt x="1025" y="210"/>
                      <a:pt x="1042" y="207"/>
                      <a:pt x="1060" y="211"/>
                    </a:cubicBezTo>
                    <a:cubicBezTo>
                      <a:pt x="1078" y="215"/>
                      <a:pt x="1103" y="223"/>
                      <a:pt x="1120" y="231"/>
                    </a:cubicBezTo>
                    <a:cubicBezTo>
                      <a:pt x="1137" y="239"/>
                      <a:pt x="1148" y="251"/>
                      <a:pt x="1160" y="259"/>
                    </a:cubicBezTo>
                    <a:cubicBezTo>
                      <a:pt x="1172" y="267"/>
                      <a:pt x="1182" y="274"/>
                      <a:pt x="1192" y="279"/>
                    </a:cubicBezTo>
                    <a:cubicBezTo>
                      <a:pt x="1202" y="284"/>
                      <a:pt x="1212" y="293"/>
                      <a:pt x="1220" y="291"/>
                    </a:cubicBezTo>
                    <a:cubicBezTo>
                      <a:pt x="1228" y="289"/>
                      <a:pt x="1232" y="281"/>
                      <a:pt x="1240" y="267"/>
                    </a:cubicBezTo>
                    <a:cubicBezTo>
                      <a:pt x="1248" y="253"/>
                      <a:pt x="1257" y="236"/>
                      <a:pt x="1268" y="207"/>
                    </a:cubicBezTo>
                    <a:cubicBezTo>
                      <a:pt x="1279" y="178"/>
                      <a:pt x="1295" y="117"/>
                      <a:pt x="1304" y="95"/>
                    </a:cubicBezTo>
                    <a:cubicBezTo>
                      <a:pt x="1313" y="73"/>
                      <a:pt x="1315" y="80"/>
                      <a:pt x="1324" y="75"/>
                    </a:cubicBezTo>
                    <a:cubicBezTo>
                      <a:pt x="1333" y="70"/>
                      <a:pt x="1345" y="73"/>
                      <a:pt x="1360" y="67"/>
                    </a:cubicBezTo>
                    <a:cubicBezTo>
                      <a:pt x="1375" y="61"/>
                      <a:pt x="1401" y="48"/>
                      <a:pt x="1412" y="39"/>
                    </a:cubicBezTo>
                    <a:cubicBezTo>
                      <a:pt x="1423" y="30"/>
                      <a:pt x="1417" y="21"/>
                      <a:pt x="1428" y="15"/>
                    </a:cubicBezTo>
                    <a:cubicBezTo>
                      <a:pt x="1439" y="9"/>
                      <a:pt x="1464" y="0"/>
                      <a:pt x="1480" y="3"/>
                    </a:cubicBezTo>
                    <a:cubicBezTo>
                      <a:pt x="1496" y="6"/>
                      <a:pt x="1507" y="9"/>
                      <a:pt x="1524" y="31"/>
                    </a:cubicBezTo>
                    <a:cubicBezTo>
                      <a:pt x="1541" y="53"/>
                      <a:pt x="1565" y="100"/>
                      <a:pt x="1580" y="135"/>
                    </a:cubicBezTo>
                    <a:cubicBezTo>
                      <a:pt x="1595" y="170"/>
                      <a:pt x="1608" y="210"/>
                      <a:pt x="1616" y="243"/>
                    </a:cubicBezTo>
                    <a:cubicBezTo>
                      <a:pt x="1624" y="276"/>
                      <a:pt x="1622" y="310"/>
                      <a:pt x="1628" y="331"/>
                    </a:cubicBezTo>
                    <a:cubicBezTo>
                      <a:pt x="1634" y="352"/>
                      <a:pt x="1641" y="358"/>
                      <a:pt x="1652" y="371"/>
                    </a:cubicBezTo>
                    <a:cubicBezTo>
                      <a:pt x="1663" y="384"/>
                      <a:pt x="1677" y="395"/>
                      <a:pt x="1692" y="407"/>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178" name="Freeform 9">
                <a:extLst>
                  <a:ext uri="{FF2B5EF4-FFF2-40B4-BE49-F238E27FC236}">
                    <a16:creationId xmlns:a16="http://schemas.microsoft.com/office/drawing/2014/main" id="{B8410646-EB5F-47AE-BFA3-D21B5F95006E}"/>
                  </a:ext>
                </a:extLst>
              </p:cNvPr>
              <p:cNvSpPr>
                <a:spLocks/>
              </p:cNvSpPr>
              <p:nvPr/>
            </p:nvSpPr>
            <p:spPr bwMode="auto">
              <a:xfrm>
                <a:off x="3184" y="2604"/>
                <a:ext cx="1712" cy="876"/>
              </a:xfrm>
              <a:custGeom>
                <a:avLst/>
                <a:gdLst>
                  <a:gd name="T0" fmla="*/ 0 w 1712"/>
                  <a:gd name="T1" fmla="*/ 876 h 876"/>
                  <a:gd name="T2" fmla="*/ 40 w 1712"/>
                  <a:gd name="T3" fmla="*/ 856 h 876"/>
                  <a:gd name="T4" fmla="*/ 68 w 1712"/>
                  <a:gd name="T5" fmla="*/ 804 h 876"/>
                  <a:gd name="T6" fmla="*/ 88 w 1712"/>
                  <a:gd name="T7" fmla="*/ 756 h 876"/>
                  <a:gd name="T8" fmla="*/ 136 w 1712"/>
                  <a:gd name="T9" fmla="*/ 732 h 876"/>
                  <a:gd name="T10" fmla="*/ 256 w 1712"/>
                  <a:gd name="T11" fmla="*/ 716 h 876"/>
                  <a:gd name="T12" fmla="*/ 316 w 1712"/>
                  <a:gd name="T13" fmla="*/ 716 h 876"/>
                  <a:gd name="T14" fmla="*/ 348 w 1712"/>
                  <a:gd name="T15" fmla="*/ 688 h 876"/>
                  <a:gd name="T16" fmla="*/ 368 w 1712"/>
                  <a:gd name="T17" fmla="*/ 644 h 876"/>
                  <a:gd name="T18" fmla="*/ 392 w 1712"/>
                  <a:gd name="T19" fmla="*/ 576 h 876"/>
                  <a:gd name="T20" fmla="*/ 384 w 1712"/>
                  <a:gd name="T21" fmla="*/ 536 h 876"/>
                  <a:gd name="T22" fmla="*/ 428 w 1712"/>
                  <a:gd name="T23" fmla="*/ 480 h 876"/>
                  <a:gd name="T24" fmla="*/ 460 w 1712"/>
                  <a:gd name="T25" fmla="*/ 448 h 876"/>
                  <a:gd name="T26" fmla="*/ 472 w 1712"/>
                  <a:gd name="T27" fmla="*/ 408 h 876"/>
                  <a:gd name="T28" fmla="*/ 468 w 1712"/>
                  <a:gd name="T29" fmla="*/ 372 h 876"/>
                  <a:gd name="T30" fmla="*/ 480 w 1712"/>
                  <a:gd name="T31" fmla="*/ 344 h 876"/>
                  <a:gd name="T32" fmla="*/ 508 w 1712"/>
                  <a:gd name="T33" fmla="*/ 356 h 876"/>
                  <a:gd name="T34" fmla="*/ 508 w 1712"/>
                  <a:gd name="T35" fmla="*/ 380 h 876"/>
                  <a:gd name="T36" fmla="*/ 536 w 1712"/>
                  <a:gd name="T37" fmla="*/ 452 h 876"/>
                  <a:gd name="T38" fmla="*/ 560 w 1712"/>
                  <a:gd name="T39" fmla="*/ 520 h 876"/>
                  <a:gd name="T40" fmla="*/ 592 w 1712"/>
                  <a:gd name="T41" fmla="*/ 548 h 876"/>
                  <a:gd name="T42" fmla="*/ 636 w 1712"/>
                  <a:gd name="T43" fmla="*/ 564 h 876"/>
                  <a:gd name="T44" fmla="*/ 680 w 1712"/>
                  <a:gd name="T45" fmla="*/ 536 h 876"/>
                  <a:gd name="T46" fmla="*/ 728 w 1712"/>
                  <a:gd name="T47" fmla="*/ 480 h 876"/>
                  <a:gd name="T48" fmla="*/ 756 w 1712"/>
                  <a:gd name="T49" fmla="*/ 456 h 876"/>
                  <a:gd name="T50" fmla="*/ 792 w 1712"/>
                  <a:gd name="T51" fmla="*/ 448 h 876"/>
                  <a:gd name="T52" fmla="*/ 892 w 1712"/>
                  <a:gd name="T53" fmla="*/ 420 h 876"/>
                  <a:gd name="T54" fmla="*/ 988 w 1712"/>
                  <a:gd name="T55" fmla="*/ 392 h 876"/>
                  <a:gd name="T56" fmla="*/ 1012 w 1712"/>
                  <a:gd name="T57" fmla="*/ 388 h 876"/>
                  <a:gd name="T58" fmla="*/ 1076 w 1712"/>
                  <a:gd name="T59" fmla="*/ 404 h 876"/>
                  <a:gd name="T60" fmla="*/ 1120 w 1712"/>
                  <a:gd name="T61" fmla="*/ 400 h 876"/>
                  <a:gd name="T62" fmla="*/ 1144 w 1712"/>
                  <a:gd name="T63" fmla="*/ 368 h 876"/>
                  <a:gd name="T64" fmla="*/ 1144 w 1712"/>
                  <a:gd name="T65" fmla="*/ 324 h 876"/>
                  <a:gd name="T66" fmla="*/ 1164 w 1712"/>
                  <a:gd name="T67" fmla="*/ 284 h 876"/>
                  <a:gd name="T68" fmla="*/ 1204 w 1712"/>
                  <a:gd name="T69" fmla="*/ 276 h 876"/>
                  <a:gd name="T70" fmla="*/ 1220 w 1712"/>
                  <a:gd name="T71" fmla="*/ 244 h 876"/>
                  <a:gd name="T72" fmla="*/ 1240 w 1712"/>
                  <a:gd name="T73" fmla="*/ 188 h 876"/>
                  <a:gd name="T74" fmla="*/ 1252 w 1712"/>
                  <a:gd name="T75" fmla="*/ 164 h 876"/>
                  <a:gd name="T76" fmla="*/ 1288 w 1712"/>
                  <a:gd name="T77" fmla="*/ 152 h 876"/>
                  <a:gd name="T78" fmla="*/ 1296 w 1712"/>
                  <a:gd name="T79" fmla="*/ 80 h 876"/>
                  <a:gd name="T80" fmla="*/ 1312 w 1712"/>
                  <a:gd name="T81" fmla="*/ 36 h 876"/>
                  <a:gd name="T82" fmla="*/ 1340 w 1712"/>
                  <a:gd name="T83" fmla="*/ 28 h 876"/>
                  <a:gd name="T84" fmla="*/ 1368 w 1712"/>
                  <a:gd name="T85" fmla="*/ 64 h 876"/>
                  <a:gd name="T86" fmla="*/ 1396 w 1712"/>
                  <a:gd name="T87" fmla="*/ 148 h 876"/>
                  <a:gd name="T88" fmla="*/ 1424 w 1712"/>
                  <a:gd name="T89" fmla="*/ 172 h 876"/>
                  <a:gd name="T90" fmla="*/ 1460 w 1712"/>
                  <a:gd name="T91" fmla="*/ 168 h 876"/>
                  <a:gd name="T92" fmla="*/ 1504 w 1712"/>
                  <a:gd name="T93" fmla="*/ 136 h 876"/>
                  <a:gd name="T94" fmla="*/ 1524 w 1712"/>
                  <a:gd name="T95" fmla="*/ 120 h 876"/>
                  <a:gd name="T96" fmla="*/ 1580 w 1712"/>
                  <a:gd name="T97" fmla="*/ 108 h 876"/>
                  <a:gd name="T98" fmla="*/ 1608 w 1712"/>
                  <a:gd name="T99" fmla="*/ 92 h 876"/>
                  <a:gd name="T100" fmla="*/ 1620 w 1712"/>
                  <a:gd name="T101" fmla="*/ 68 h 876"/>
                  <a:gd name="T102" fmla="*/ 1660 w 1712"/>
                  <a:gd name="T103" fmla="*/ 24 h 876"/>
                  <a:gd name="T104" fmla="*/ 1712 w 1712"/>
                  <a:gd name="T105" fmla="*/ 0 h 8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12" h="876">
                    <a:moveTo>
                      <a:pt x="0" y="876"/>
                    </a:moveTo>
                    <a:cubicBezTo>
                      <a:pt x="14" y="872"/>
                      <a:pt x="29" y="868"/>
                      <a:pt x="40" y="856"/>
                    </a:cubicBezTo>
                    <a:cubicBezTo>
                      <a:pt x="51" y="844"/>
                      <a:pt x="60" y="821"/>
                      <a:pt x="68" y="804"/>
                    </a:cubicBezTo>
                    <a:cubicBezTo>
                      <a:pt x="76" y="787"/>
                      <a:pt x="77" y="768"/>
                      <a:pt x="88" y="756"/>
                    </a:cubicBezTo>
                    <a:cubicBezTo>
                      <a:pt x="99" y="744"/>
                      <a:pt x="108" y="739"/>
                      <a:pt x="136" y="732"/>
                    </a:cubicBezTo>
                    <a:cubicBezTo>
                      <a:pt x="164" y="725"/>
                      <a:pt x="226" y="719"/>
                      <a:pt x="256" y="716"/>
                    </a:cubicBezTo>
                    <a:cubicBezTo>
                      <a:pt x="286" y="713"/>
                      <a:pt x="301" y="721"/>
                      <a:pt x="316" y="716"/>
                    </a:cubicBezTo>
                    <a:cubicBezTo>
                      <a:pt x="331" y="711"/>
                      <a:pt x="339" y="700"/>
                      <a:pt x="348" y="688"/>
                    </a:cubicBezTo>
                    <a:cubicBezTo>
                      <a:pt x="357" y="676"/>
                      <a:pt x="361" y="663"/>
                      <a:pt x="368" y="644"/>
                    </a:cubicBezTo>
                    <a:cubicBezTo>
                      <a:pt x="375" y="625"/>
                      <a:pt x="389" y="594"/>
                      <a:pt x="392" y="576"/>
                    </a:cubicBezTo>
                    <a:cubicBezTo>
                      <a:pt x="395" y="558"/>
                      <a:pt x="378" y="552"/>
                      <a:pt x="384" y="536"/>
                    </a:cubicBezTo>
                    <a:cubicBezTo>
                      <a:pt x="390" y="520"/>
                      <a:pt x="415" y="495"/>
                      <a:pt x="428" y="480"/>
                    </a:cubicBezTo>
                    <a:cubicBezTo>
                      <a:pt x="441" y="465"/>
                      <a:pt x="453" y="460"/>
                      <a:pt x="460" y="448"/>
                    </a:cubicBezTo>
                    <a:cubicBezTo>
                      <a:pt x="467" y="436"/>
                      <a:pt x="471" y="421"/>
                      <a:pt x="472" y="408"/>
                    </a:cubicBezTo>
                    <a:cubicBezTo>
                      <a:pt x="473" y="395"/>
                      <a:pt x="467" y="383"/>
                      <a:pt x="468" y="372"/>
                    </a:cubicBezTo>
                    <a:cubicBezTo>
                      <a:pt x="469" y="361"/>
                      <a:pt x="473" y="347"/>
                      <a:pt x="480" y="344"/>
                    </a:cubicBezTo>
                    <a:cubicBezTo>
                      <a:pt x="487" y="341"/>
                      <a:pt x="503" y="350"/>
                      <a:pt x="508" y="356"/>
                    </a:cubicBezTo>
                    <a:cubicBezTo>
                      <a:pt x="513" y="362"/>
                      <a:pt x="503" y="364"/>
                      <a:pt x="508" y="380"/>
                    </a:cubicBezTo>
                    <a:cubicBezTo>
                      <a:pt x="513" y="396"/>
                      <a:pt x="527" y="429"/>
                      <a:pt x="536" y="452"/>
                    </a:cubicBezTo>
                    <a:cubicBezTo>
                      <a:pt x="545" y="475"/>
                      <a:pt x="551" y="504"/>
                      <a:pt x="560" y="520"/>
                    </a:cubicBezTo>
                    <a:cubicBezTo>
                      <a:pt x="569" y="536"/>
                      <a:pt x="579" y="541"/>
                      <a:pt x="592" y="548"/>
                    </a:cubicBezTo>
                    <a:cubicBezTo>
                      <a:pt x="605" y="555"/>
                      <a:pt x="621" y="566"/>
                      <a:pt x="636" y="564"/>
                    </a:cubicBezTo>
                    <a:cubicBezTo>
                      <a:pt x="651" y="562"/>
                      <a:pt x="665" y="550"/>
                      <a:pt x="680" y="536"/>
                    </a:cubicBezTo>
                    <a:cubicBezTo>
                      <a:pt x="695" y="522"/>
                      <a:pt x="715" y="493"/>
                      <a:pt x="728" y="480"/>
                    </a:cubicBezTo>
                    <a:cubicBezTo>
                      <a:pt x="741" y="467"/>
                      <a:pt x="745" y="461"/>
                      <a:pt x="756" y="456"/>
                    </a:cubicBezTo>
                    <a:cubicBezTo>
                      <a:pt x="767" y="451"/>
                      <a:pt x="769" y="454"/>
                      <a:pt x="792" y="448"/>
                    </a:cubicBezTo>
                    <a:cubicBezTo>
                      <a:pt x="815" y="442"/>
                      <a:pt x="859" y="429"/>
                      <a:pt x="892" y="420"/>
                    </a:cubicBezTo>
                    <a:cubicBezTo>
                      <a:pt x="925" y="411"/>
                      <a:pt x="968" y="397"/>
                      <a:pt x="988" y="392"/>
                    </a:cubicBezTo>
                    <a:cubicBezTo>
                      <a:pt x="1008" y="387"/>
                      <a:pt x="997" y="386"/>
                      <a:pt x="1012" y="388"/>
                    </a:cubicBezTo>
                    <a:cubicBezTo>
                      <a:pt x="1027" y="390"/>
                      <a:pt x="1058" y="402"/>
                      <a:pt x="1076" y="404"/>
                    </a:cubicBezTo>
                    <a:cubicBezTo>
                      <a:pt x="1094" y="406"/>
                      <a:pt x="1109" y="406"/>
                      <a:pt x="1120" y="400"/>
                    </a:cubicBezTo>
                    <a:cubicBezTo>
                      <a:pt x="1131" y="394"/>
                      <a:pt x="1140" y="381"/>
                      <a:pt x="1144" y="368"/>
                    </a:cubicBezTo>
                    <a:cubicBezTo>
                      <a:pt x="1148" y="355"/>
                      <a:pt x="1141" y="338"/>
                      <a:pt x="1144" y="324"/>
                    </a:cubicBezTo>
                    <a:cubicBezTo>
                      <a:pt x="1147" y="310"/>
                      <a:pt x="1154" y="292"/>
                      <a:pt x="1164" y="284"/>
                    </a:cubicBezTo>
                    <a:cubicBezTo>
                      <a:pt x="1174" y="276"/>
                      <a:pt x="1195" y="283"/>
                      <a:pt x="1204" y="276"/>
                    </a:cubicBezTo>
                    <a:cubicBezTo>
                      <a:pt x="1213" y="269"/>
                      <a:pt x="1214" y="259"/>
                      <a:pt x="1220" y="244"/>
                    </a:cubicBezTo>
                    <a:cubicBezTo>
                      <a:pt x="1226" y="229"/>
                      <a:pt x="1235" y="201"/>
                      <a:pt x="1240" y="188"/>
                    </a:cubicBezTo>
                    <a:cubicBezTo>
                      <a:pt x="1245" y="175"/>
                      <a:pt x="1244" y="170"/>
                      <a:pt x="1252" y="164"/>
                    </a:cubicBezTo>
                    <a:cubicBezTo>
                      <a:pt x="1260" y="158"/>
                      <a:pt x="1281" y="166"/>
                      <a:pt x="1288" y="152"/>
                    </a:cubicBezTo>
                    <a:cubicBezTo>
                      <a:pt x="1295" y="138"/>
                      <a:pt x="1292" y="99"/>
                      <a:pt x="1296" y="80"/>
                    </a:cubicBezTo>
                    <a:cubicBezTo>
                      <a:pt x="1300" y="61"/>
                      <a:pt x="1305" y="45"/>
                      <a:pt x="1312" y="36"/>
                    </a:cubicBezTo>
                    <a:cubicBezTo>
                      <a:pt x="1319" y="27"/>
                      <a:pt x="1331" y="23"/>
                      <a:pt x="1340" y="28"/>
                    </a:cubicBezTo>
                    <a:cubicBezTo>
                      <a:pt x="1349" y="33"/>
                      <a:pt x="1359" y="44"/>
                      <a:pt x="1368" y="64"/>
                    </a:cubicBezTo>
                    <a:cubicBezTo>
                      <a:pt x="1377" y="84"/>
                      <a:pt x="1387" y="130"/>
                      <a:pt x="1396" y="148"/>
                    </a:cubicBezTo>
                    <a:cubicBezTo>
                      <a:pt x="1405" y="166"/>
                      <a:pt x="1413" y="169"/>
                      <a:pt x="1424" y="172"/>
                    </a:cubicBezTo>
                    <a:cubicBezTo>
                      <a:pt x="1435" y="175"/>
                      <a:pt x="1447" y="174"/>
                      <a:pt x="1460" y="168"/>
                    </a:cubicBezTo>
                    <a:cubicBezTo>
                      <a:pt x="1473" y="162"/>
                      <a:pt x="1493" y="144"/>
                      <a:pt x="1504" y="136"/>
                    </a:cubicBezTo>
                    <a:cubicBezTo>
                      <a:pt x="1515" y="128"/>
                      <a:pt x="1511" y="125"/>
                      <a:pt x="1524" y="120"/>
                    </a:cubicBezTo>
                    <a:cubicBezTo>
                      <a:pt x="1537" y="115"/>
                      <a:pt x="1566" y="113"/>
                      <a:pt x="1580" y="108"/>
                    </a:cubicBezTo>
                    <a:cubicBezTo>
                      <a:pt x="1594" y="103"/>
                      <a:pt x="1601" y="99"/>
                      <a:pt x="1608" y="92"/>
                    </a:cubicBezTo>
                    <a:cubicBezTo>
                      <a:pt x="1615" y="85"/>
                      <a:pt x="1611" y="79"/>
                      <a:pt x="1620" y="68"/>
                    </a:cubicBezTo>
                    <a:cubicBezTo>
                      <a:pt x="1629" y="57"/>
                      <a:pt x="1645" y="35"/>
                      <a:pt x="1660" y="24"/>
                    </a:cubicBezTo>
                    <a:cubicBezTo>
                      <a:pt x="1675" y="13"/>
                      <a:pt x="1693" y="6"/>
                      <a:pt x="1712" y="0"/>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179" name="Freeform 10">
                <a:extLst>
                  <a:ext uri="{FF2B5EF4-FFF2-40B4-BE49-F238E27FC236}">
                    <a16:creationId xmlns:a16="http://schemas.microsoft.com/office/drawing/2014/main" id="{22E60303-5F65-4A96-9162-06F7014B4408}"/>
                  </a:ext>
                </a:extLst>
              </p:cNvPr>
              <p:cNvSpPr>
                <a:spLocks/>
              </p:cNvSpPr>
              <p:nvPr/>
            </p:nvSpPr>
            <p:spPr bwMode="auto">
              <a:xfrm>
                <a:off x="976" y="3015"/>
                <a:ext cx="1756" cy="433"/>
              </a:xfrm>
              <a:custGeom>
                <a:avLst/>
                <a:gdLst>
                  <a:gd name="T0" fmla="*/ 0 w 1756"/>
                  <a:gd name="T1" fmla="*/ 357 h 433"/>
                  <a:gd name="T2" fmla="*/ 44 w 1756"/>
                  <a:gd name="T3" fmla="*/ 365 h 433"/>
                  <a:gd name="T4" fmla="*/ 136 w 1756"/>
                  <a:gd name="T5" fmla="*/ 365 h 433"/>
                  <a:gd name="T6" fmla="*/ 168 w 1756"/>
                  <a:gd name="T7" fmla="*/ 353 h 433"/>
                  <a:gd name="T8" fmla="*/ 264 w 1756"/>
                  <a:gd name="T9" fmla="*/ 345 h 433"/>
                  <a:gd name="T10" fmla="*/ 288 w 1756"/>
                  <a:gd name="T11" fmla="*/ 353 h 433"/>
                  <a:gd name="T12" fmla="*/ 324 w 1756"/>
                  <a:gd name="T13" fmla="*/ 353 h 433"/>
                  <a:gd name="T14" fmla="*/ 348 w 1756"/>
                  <a:gd name="T15" fmla="*/ 341 h 433"/>
                  <a:gd name="T16" fmla="*/ 380 w 1756"/>
                  <a:gd name="T17" fmla="*/ 285 h 433"/>
                  <a:gd name="T18" fmla="*/ 404 w 1756"/>
                  <a:gd name="T19" fmla="*/ 233 h 433"/>
                  <a:gd name="T20" fmla="*/ 408 w 1756"/>
                  <a:gd name="T21" fmla="*/ 145 h 433"/>
                  <a:gd name="T22" fmla="*/ 424 w 1756"/>
                  <a:gd name="T23" fmla="*/ 121 h 433"/>
                  <a:gd name="T24" fmla="*/ 456 w 1756"/>
                  <a:gd name="T25" fmla="*/ 89 h 433"/>
                  <a:gd name="T26" fmla="*/ 464 w 1756"/>
                  <a:gd name="T27" fmla="*/ 65 h 433"/>
                  <a:gd name="T28" fmla="*/ 464 w 1756"/>
                  <a:gd name="T29" fmla="*/ 33 h 433"/>
                  <a:gd name="T30" fmla="*/ 488 w 1756"/>
                  <a:gd name="T31" fmla="*/ 21 h 433"/>
                  <a:gd name="T32" fmla="*/ 528 w 1756"/>
                  <a:gd name="T33" fmla="*/ 161 h 433"/>
                  <a:gd name="T34" fmla="*/ 532 w 1756"/>
                  <a:gd name="T35" fmla="*/ 281 h 433"/>
                  <a:gd name="T36" fmla="*/ 564 w 1756"/>
                  <a:gd name="T37" fmla="*/ 361 h 433"/>
                  <a:gd name="T38" fmla="*/ 608 w 1756"/>
                  <a:gd name="T39" fmla="*/ 397 h 433"/>
                  <a:gd name="T40" fmla="*/ 660 w 1756"/>
                  <a:gd name="T41" fmla="*/ 373 h 433"/>
                  <a:gd name="T42" fmla="*/ 696 w 1756"/>
                  <a:gd name="T43" fmla="*/ 313 h 433"/>
                  <a:gd name="T44" fmla="*/ 732 w 1756"/>
                  <a:gd name="T45" fmla="*/ 277 h 433"/>
                  <a:gd name="T46" fmla="*/ 788 w 1756"/>
                  <a:gd name="T47" fmla="*/ 269 h 433"/>
                  <a:gd name="T48" fmla="*/ 840 w 1756"/>
                  <a:gd name="T49" fmla="*/ 281 h 433"/>
                  <a:gd name="T50" fmla="*/ 916 w 1756"/>
                  <a:gd name="T51" fmla="*/ 305 h 433"/>
                  <a:gd name="T52" fmla="*/ 960 w 1756"/>
                  <a:gd name="T53" fmla="*/ 305 h 433"/>
                  <a:gd name="T54" fmla="*/ 1008 w 1756"/>
                  <a:gd name="T55" fmla="*/ 289 h 433"/>
                  <a:gd name="T56" fmla="*/ 1056 w 1756"/>
                  <a:gd name="T57" fmla="*/ 281 h 433"/>
                  <a:gd name="T58" fmla="*/ 1072 w 1756"/>
                  <a:gd name="T59" fmla="*/ 313 h 433"/>
                  <a:gd name="T60" fmla="*/ 1100 w 1756"/>
                  <a:gd name="T61" fmla="*/ 325 h 433"/>
                  <a:gd name="T62" fmla="*/ 1140 w 1756"/>
                  <a:gd name="T63" fmla="*/ 317 h 433"/>
                  <a:gd name="T64" fmla="*/ 1192 w 1756"/>
                  <a:gd name="T65" fmla="*/ 301 h 433"/>
                  <a:gd name="T66" fmla="*/ 1248 w 1756"/>
                  <a:gd name="T67" fmla="*/ 321 h 433"/>
                  <a:gd name="T68" fmla="*/ 1272 w 1756"/>
                  <a:gd name="T69" fmla="*/ 321 h 433"/>
                  <a:gd name="T70" fmla="*/ 1308 w 1756"/>
                  <a:gd name="T71" fmla="*/ 269 h 433"/>
                  <a:gd name="T72" fmla="*/ 1340 w 1756"/>
                  <a:gd name="T73" fmla="*/ 161 h 433"/>
                  <a:gd name="T74" fmla="*/ 1392 w 1756"/>
                  <a:gd name="T75" fmla="*/ 49 h 433"/>
                  <a:gd name="T76" fmla="*/ 1424 w 1756"/>
                  <a:gd name="T77" fmla="*/ 29 h 433"/>
                  <a:gd name="T78" fmla="*/ 1452 w 1756"/>
                  <a:gd name="T79" fmla="*/ 65 h 433"/>
                  <a:gd name="T80" fmla="*/ 1464 w 1756"/>
                  <a:gd name="T81" fmla="*/ 205 h 433"/>
                  <a:gd name="T82" fmla="*/ 1500 w 1756"/>
                  <a:gd name="T83" fmla="*/ 317 h 433"/>
                  <a:gd name="T84" fmla="*/ 1568 w 1756"/>
                  <a:gd name="T85" fmla="*/ 377 h 433"/>
                  <a:gd name="T86" fmla="*/ 1648 w 1756"/>
                  <a:gd name="T87" fmla="*/ 389 h 433"/>
                  <a:gd name="T88" fmla="*/ 1684 w 1756"/>
                  <a:gd name="T89" fmla="*/ 413 h 433"/>
                  <a:gd name="T90" fmla="*/ 1756 w 1756"/>
                  <a:gd name="T91" fmla="*/ 433 h 4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756" h="433">
                    <a:moveTo>
                      <a:pt x="0" y="357"/>
                    </a:moveTo>
                    <a:cubicBezTo>
                      <a:pt x="10" y="360"/>
                      <a:pt x="21" y="364"/>
                      <a:pt x="44" y="365"/>
                    </a:cubicBezTo>
                    <a:cubicBezTo>
                      <a:pt x="67" y="366"/>
                      <a:pt x="115" y="367"/>
                      <a:pt x="136" y="365"/>
                    </a:cubicBezTo>
                    <a:cubicBezTo>
                      <a:pt x="157" y="363"/>
                      <a:pt x="147" y="356"/>
                      <a:pt x="168" y="353"/>
                    </a:cubicBezTo>
                    <a:cubicBezTo>
                      <a:pt x="189" y="350"/>
                      <a:pt x="244" y="345"/>
                      <a:pt x="264" y="345"/>
                    </a:cubicBezTo>
                    <a:cubicBezTo>
                      <a:pt x="284" y="345"/>
                      <a:pt x="278" y="352"/>
                      <a:pt x="288" y="353"/>
                    </a:cubicBezTo>
                    <a:cubicBezTo>
                      <a:pt x="298" y="354"/>
                      <a:pt x="314" y="355"/>
                      <a:pt x="324" y="353"/>
                    </a:cubicBezTo>
                    <a:cubicBezTo>
                      <a:pt x="334" y="351"/>
                      <a:pt x="339" y="352"/>
                      <a:pt x="348" y="341"/>
                    </a:cubicBezTo>
                    <a:cubicBezTo>
                      <a:pt x="357" y="330"/>
                      <a:pt x="371" y="303"/>
                      <a:pt x="380" y="285"/>
                    </a:cubicBezTo>
                    <a:cubicBezTo>
                      <a:pt x="389" y="267"/>
                      <a:pt x="399" y="256"/>
                      <a:pt x="404" y="233"/>
                    </a:cubicBezTo>
                    <a:cubicBezTo>
                      <a:pt x="409" y="210"/>
                      <a:pt x="405" y="164"/>
                      <a:pt x="408" y="145"/>
                    </a:cubicBezTo>
                    <a:cubicBezTo>
                      <a:pt x="411" y="126"/>
                      <a:pt x="416" y="130"/>
                      <a:pt x="424" y="121"/>
                    </a:cubicBezTo>
                    <a:cubicBezTo>
                      <a:pt x="432" y="112"/>
                      <a:pt x="449" y="98"/>
                      <a:pt x="456" y="89"/>
                    </a:cubicBezTo>
                    <a:cubicBezTo>
                      <a:pt x="463" y="80"/>
                      <a:pt x="463" y="74"/>
                      <a:pt x="464" y="65"/>
                    </a:cubicBezTo>
                    <a:cubicBezTo>
                      <a:pt x="465" y="56"/>
                      <a:pt x="460" y="40"/>
                      <a:pt x="464" y="33"/>
                    </a:cubicBezTo>
                    <a:cubicBezTo>
                      <a:pt x="468" y="26"/>
                      <a:pt x="477" y="0"/>
                      <a:pt x="488" y="21"/>
                    </a:cubicBezTo>
                    <a:cubicBezTo>
                      <a:pt x="499" y="42"/>
                      <a:pt x="521" y="118"/>
                      <a:pt x="528" y="161"/>
                    </a:cubicBezTo>
                    <a:cubicBezTo>
                      <a:pt x="535" y="204"/>
                      <a:pt x="526" y="248"/>
                      <a:pt x="532" y="281"/>
                    </a:cubicBezTo>
                    <a:cubicBezTo>
                      <a:pt x="538" y="314"/>
                      <a:pt x="551" y="342"/>
                      <a:pt x="564" y="361"/>
                    </a:cubicBezTo>
                    <a:cubicBezTo>
                      <a:pt x="577" y="380"/>
                      <a:pt x="592" y="395"/>
                      <a:pt x="608" y="397"/>
                    </a:cubicBezTo>
                    <a:cubicBezTo>
                      <a:pt x="624" y="399"/>
                      <a:pt x="645" y="387"/>
                      <a:pt x="660" y="373"/>
                    </a:cubicBezTo>
                    <a:cubicBezTo>
                      <a:pt x="675" y="359"/>
                      <a:pt x="684" y="329"/>
                      <a:pt x="696" y="313"/>
                    </a:cubicBezTo>
                    <a:cubicBezTo>
                      <a:pt x="708" y="297"/>
                      <a:pt x="717" y="284"/>
                      <a:pt x="732" y="277"/>
                    </a:cubicBezTo>
                    <a:cubicBezTo>
                      <a:pt x="747" y="270"/>
                      <a:pt x="770" y="268"/>
                      <a:pt x="788" y="269"/>
                    </a:cubicBezTo>
                    <a:cubicBezTo>
                      <a:pt x="806" y="270"/>
                      <a:pt x="819" y="275"/>
                      <a:pt x="840" y="281"/>
                    </a:cubicBezTo>
                    <a:cubicBezTo>
                      <a:pt x="861" y="287"/>
                      <a:pt x="896" y="301"/>
                      <a:pt x="916" y="305"/>
                    </a:cubicBezTo>
                    <a:cubicBezTo>
                      <a:pt x="936" y="309"/>
                      <a:pt x="945" y="308"/>
                      <a:pt x="960" y="305"/>
                    </a:cubicBezTo>
                    <a:cubicBezTo>
                      <a:pt x="975" y="302"/>
                      <a:pt x="992" y="293"/>
                      <a:pt x="1008" y="289"/>
                    </a:cubicBezTo>
                    <a:cubicBezTo>
                      <a:pt x="1024" y="285"/>
                      <a:pt x="1045" y="277"/>
                      <a:pt x="1056" y="281"/>
                    </a:cubicBezTo>
                    <a:cubicBezTo>
                      <a:pt x="1067" y="285"/>
                      <a:pt x="1065" y="306"/>
                      <a:pt x="1072" y="313"/>
                    </a:cubicBezTo>
                    <a:cubicBezTo>
                      <a:pt x="1079" y="320"/>
                      <a:pt x="1089" y="324"/>
                      <a:pt x="1100" y="325"/>
                    </a:cubicBezTo>
                    <a:cubicBezTo>
                      <a:pt x="1111" y="326"/>
                      <a:pt x="1125" y="321"/>
                      <a:pt x="1140" y="317"/>
                    </a:cubicBezTo>
                    <a:cubicBezTo>
                      <a:pt x="1155" y="313"/>
                      <a:pt x="1174" y="300"/>
                      <a:pt x="1192" y="301"/>
                    </a:cubicBezTo>
                    <a:cubicBezTo>
                      <a:pt x="1210" y="302"/>
                      <a:pt x="1235" y="318"/>
                      <a:pt x="1248" y="321"/>
                    </a:cubicBezTo>
                    <a:cubicBezTo>
                      <a:pt x="1261" y="324"/>
                      <a:pt x="1262" y="330"/>
                      <a:pt x="1272" y="321"/>
                    </a:cubicBezTo>
                    <a:cubicBezTo>
                      <a:pt x="1282" y="312"/>
                      <a:pt x="1297" y="296"/>
                      <a:pt x="1308" y="269"/>
                    </a:cubicBezTo>
                    <a:cubicBezTo>
                      <a:pt x="1319" y="242"/>
                      <a:pt x="1326" y="198"/>
                      <a:pt x="1340" y="161"/>
                    </a:cubicBezTo>
                    <a:cubicBezTo>
                      <a:pt x="1354" y="124"/>
                      <a:pt x="1378" y="71"/>
                      <a:pt x="1392" y="49"/>
                    </a:cubicBezTo>
                    <a:cubicBezTo>
                      <a:pt x="1406" y="27"/>
                      <a:pt x="1414" y="26"/>
                      <a:pt x="1424" y="29"/>
                    </a:cubicBezTo>
                    <a:cubicBezTo>
                      <a:pt x="1434" y="32"/>
                      <a:pt x="1445" y="36"/>
                      <a:pt x="1452" y="65"/>
                    </a:cubicBezTo>
                    <a:cubicBezTo>
                      <a:pt x="1459" y="94"/>
                      <a:pt x="1456" y="163"/>
                      <a:pt x="1464" y="205"/>
                    </a:cubicBezTo>
                    <a:cubicBezTo>
                      <a:pt x="1472" y="247"/>
                      <a:pt x="1483" y="288"/>
                      <a:pt x="1500" y="317"/>
                    </a:cubicBezTo>
                    <a:cubicBezTo>
                      <a:pt x="1517" y="346"/>
                      <a:pt x="1543" y="365"/>
                      <a:pt x="1568" y="377"/>
                    </a:cubicBezTo>
                    <a:cubicBezTo>
                      <a:pt x="1593" y="389"/>
                      <a:pt x="1629" y="383"/>
                      <a:pt x="1648" y="389"/>
                    </a:cubicBezTo>
                    <a:cubicBezTo>
                      <a:pt x="1667" y="395"/>
                      <a:pt x="1666" y="406"/>
                      <a:pt x="1684" y="413"/>
                    </a:cubicBezTo>
                    <a:cubicBezTo>
                      <a:pt x="1702" y="420"/>
                      <a:pt x="1729" y="426"/>
                      <a:pt x="1756" y="433"/>
                    </a:cubicBezTo>
                  </a:path>
                </a:pathLst>
              </a:custGeom>
              <a:noFill/>
              <a:ln w="38100" cap="flat" cmpd="sng">
                <a:solidFill>
                  <a:schemeClr val="accent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180" name="Freeform 11">
                <a:extLst>
                  <a:ext uri="{FF2B5EF4-FFF2-40B4-BE49-F238E27FC236}">
                    <a16:creationId xmlns:a16="http://schemas.microsoft.com/office/drawing/2014/main" id="{5F041805-2E0E-4069-B4E8-2C73AF77BD30}"/>
                  </a:ext>
                </a:extLst>
              </p:cNvPr>
              <p:cNvSpPr>
                <a:spLocks/>
              </p:cNvSpPr>
              <p:nvPr/>
            </p:nvSpPr>
            <p:spPr bwMode="auto">
              <a:xfrm>
                <a:off x="818" y="952"/>
                <a:ext cx="1920" cy="1164"/>
              </a:xfrm>
              <a:custGeom>
                <a:avLst/>
                <a:gdLst>
                  <a:gd name="T0" fmla="*/ 0 w 1920"/>
                  <a:gd name="T1" fmla="*/ 0 h 1164"/>
                  <a:gd name="T2" fmla="*/ 0 w 1920"/>
                  <a:gd name="T3" fmla="*/ 1164 h 1164"/>
                  <a:gd name="T4" fmla="*/ 1920 w 1920"/>
                  <a:gd name="T5" fmla="*/ 1164 h 1164"/>
                  <a:gd name="T6" fmla="*/ 0 60000 65536"/>
                  <a:gd name="T7" fmla="*/ 0 60000 65536"/>
                  <a:gd name="T8" fmla="*/ 0 60000 65536"/>
                </a:gdLst>
                <a:ahLst/>
                <a:cxnLst>
                  <a:cxn ang="T6">
                    <a:pos x="T0" y="T1"/>
                  </a:cxn>
                  <a:cxn ang="T7">
                    <a:pos x="T2" y="T3"/>
                  </a:cxn>
                  <a:cxn ang="T8">
                    <a:pos x="T4" y="T5"/>
                  </a:cxn>
                </a:cxnLst>
                <a:rect l="0" t="0" r="r" b="b"/>
                <a:pathLst>
                  <a:path w="1920" h="1164">
                    <a:moveTo>
                      <a:pt x="0" y="0"/>
                    </a:moveTo>
                    <a:lnTo>
                      <a:pt x="0" y="1164"/>
                    </a:lnTo>
                    <a:lnTo>
                      <a:pt x="1920" y="1164"/>
                    </a:lnTo>
                  </a:path>
                </a:pathLst>
              </a:custGeom>
              <a:noFill/>
              <a:ln w="38100" cap="flat" cmpd="sng">
                <a:solidFill>
                  <a:srgbClr val="9900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181" name="Freeform 12">
                <a:extLst>
                  <a:ext uri="{FF2B5EF4-FFF2-40B4-BE49-F238E27FC236}">
                    <a16:creationId xmlns:a16="http://schemas.microsoft.com/office/drawing/2014/main" id="{40914486-9FD2-4F9A-95C3-FB18CFA9B3CD}"/>
                  </a:ext>
                </a:extLst>
              </p:cNvPr>
              <p:cNvSpPr>
                <a:spLocks/>
              </p:cNvSpPr>
              <p:nvPr/>
            </p:nvSpPr>
            <p:spPr bwMode="auto">
              <a:xfrm>
                <a:off x="3083" y="2568"/>
                <a:ext cx="1920" cy="1164"/>
              </a:xfrm>
              <a:custGeom>
                <a:avLst/>
                <a:gdLst>
                  <a:gd name="T0" fmla="*/ 0 w 1920"/>
                  <a:gd name="T1" fmla="*/ 0 h 1164"/>
                  <a:gd name="T2" fmla="*/ 0 w 1920"/>
                  <a:gd name="T3" fmla="*/ 1164 h 1164"/>
                  <a:gd name="T4" fmla="*/ 1920 w 1920"/>
                  <a:gd name="T5" fmla="*/ 1164 h 1164"/>
                  <a:gd name="T6" fmla="*/ 0 60000 65536"/>
                  <a:gd name="T7" fmla="*/ 0 60000 65536"/>
                  <a:gd name="T8" fmla="*/ 0 60000 65536"/>
                </a:gdLst>
                <a:ahLst/>
                <a:cxnLst>
                  <a:cxn ang="T6">
                    <a:pos x="T0" y="T1"/>
                  </a:cxn>
                  <a:cxn ang="T7">
                    <a:pos x="T2" y="T3"/>
                  </a:cxn>
                  <a:cxn ang="T8">
                    <a:pos x="T4" y="T5"/>
                  </a:cxn>
                </a:cxnLst>
                <a:rect l="0" t="0" r="r" b="b"/>
                <a:pathLst>
                  <a:path w="1920" h="1164">
                    <a:moveTo>
                      <a:pt x="0" y="0"/>
                    </a:moveTo>
                    <a:lnTo>
                      <a:pt x="0" y="1164"/>
                    </a:lnTo>
                    <a:lnTo>
                      <a:pt x="1920" y="1164"/>
                    </a:lnTo>
                  </a:path>
                </a:pathLst>
              </a:custGeom>
              <a:noFill/>
              <a:ln w="38100" cap="flat" cmpd="sng">
                <a:solidFill>
                  <a:srgbClr val="9900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182" name="Freeform 13">
                <a:extLst>
                  <a:ext uri="{FF2B5EF4-FFF2-40B4-BE49-F238E27FC236}">
                    <a16:creationId xmlns:a16="http://schemas.microsoft.com/office/drawing/2014/main" id="{641CCADE-6FE6-444F-AFBD-0AC304BE100F}"/>
                  </a:ext>
                </a:extLst>
              </p:cNvPr>
              <p:cNvSpPr>
                <a:spLocks/>
              </p:cNvSpPr>
              <p:nvPr/>
            </p:nvSpPr>
            <p:spPr bwMode="auto">
              <a:xfrm>
                <a:off x="3082" y="949"/>
                <a:ext cx="1920" cy="1164"/>
              </a:xfrm>
              <a:custGeom>
                <a:avLst/>
                <a:gdLst>
                  <a:gd name="T0" fmla="*/ 0 w 1920"/>
                  <a:gd name="T1" fmla="*/ 0 h 1164"/>
                  <a:gd name="T2" fmla="*/ 0 w 1920"/>
                  <a:gd name="T3" fmla="*/ 1164 h 1164"/>
                  <a:gd name="T4" fmla="*/ 1920 w 1920"/>
                  <a:gd name="T5" fmla="*/ 1164 h 1164"/>
                  <a:gd name="T6" fmla="*/ 0 60000 65536"/>
                  <a:gd name="T7" fmla="*/ 0 60000 65536"/>
                  <a:gd name="T8" fmla="*/ 0 60000 65536"/>
                </a:gdLst>
                <a:ahLst/>
                <a:cxnLst>
                  <a:cxn ang="T6">
                    <a:pos x="T0" y="T1"/>
                  </a:cxn>
                  <a:cxn ang="T7">
                    <a:pos x="T2" y="T3"/>
                  </a:cxn>
                  <a:cxn ang="T8">
                    <a:pos x="T4" y="T5"/>
                  </a:cxn>
                </a:cxnLst>
                <a:rect l="0" t="0" r="r" b="b"/>
                <a:pathLst>
                  <a:path w="1920" h="1164">
                    <a:moveTo>
                      <a:pt x="0" y="0"/>
                    </a:moveTo>
                    <a:lnTo>
                      <a:pt x="0" y="1164"/>
                    </a:lnTo>
                    <a:lnTo>
                      <a:pt x="1920" y="1164"/>
                    </a:lnTo>
                  </a:path>
                </a:pathLst>
              </a:custGeom>
              <a:noFill/>
              <a:ln w="38100" cap="flat" cmpd="sng">
                <a:solidFill>
                  <a:srgbClr val="9900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183" name="Freeform 14">
                <a:extLst>
                  <a:ext uri="{FF2B5EF4-FFF2-40B4-BE49-F238E27FC236}">
                    <a16:creationId xmlns:a16="http://schemas.microsoft.com/office/drawing/2014/main" id="{D521EC05-44BA-4829-BC8C-32CC9A1E592B}"/>
                  </a:ext>
                </a:extLst>
              </p:cNvPr>
              <p:cNvSpPr>
                <a:spLocks/>
              </p:cNvSpPr>
              <p:nvPr/>
            </p:nvSpPr>
            <p:spPr bwMode="auto">
              <a:xfrm>
                <a:off x="822" y="2574"/>
                <a:ext cx="1920" cy="1164"/>
              </a:xfrm>
              <a:custGeom>
                <a:avLst/>
                <a:gdLst>
                  <a:gd name="T0" fmla="*/ 0 w 1920"/>
                  <a:gd name="T1" fmla="*/ 0 h 1164"/>
                  <a:gd name="T2" fmla="*/ 0 w 1920"/>
                  <a:gd name="T3" fmla="*/ 1164 h 1164"/>
                  <a:gd name="T4" fmla="*/ 1920 w 1920"/>
                  <a:gd name="T5" fmla="*/ 1164 h 1164"/>
                  <a:gd name="T6" fmla="*/ 0 60000 65536"/>
                  <a:gd name="T7" fmla="*/ 0 60000 65536"/>
                  <a:gd name="T8" fmla="*/ 0 60000 65536"/>
                </a:gdLst>
                <a:ahLst/>
                <a:cxnLst>
                  <a:cxn ang="T6">
                    <a:pos x="T0" y="T1"/>
                  </a:cxn>
                  <a:cxn ang="T7">
                    <a:pos x="T2" y="T3"/>
                  </a:cxn>
                  <a:cxn ang="T8">
                    <a:pos x="T4" y="T5"/>
                  </a:cxn>
                </a:cxnLst>
                <a:rect l="0" t="0" r="r" b="b"/>
                <a:pathLst>
                  <a:path w="1920" h="1164">
                    <a:moveTo>
                      <a:pt x="0" y="0"/>
                    </a:moveTo>
                    <a:lnTo>
                      <a:pt x="0" y="1164"/>
                    </a:lnTo>
                    <a:lnTo>
                      <a:pt x="1920" y="1164"/>
                    </a:lnTo>
                  </a:path>
                </a:pathLst>
              </a:custGeom>
              <a:noFill/>
              <a:ln w="38100" cap="flat" cmpd="sng">
                <a:solidFill>
                  <a:srgbClr val="990033"/>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55311" name="Rectangle 15">
                <a:extLst>
                  <a:ext uri="{FF2B5EF4-FFF2-40B4-BE49-F238E27FC236}">
                    <a16:creationId xmlns:a16="http://schemas.microsoft.com/office/drawing/2014/main" id="{61D4E1F5-1A5D-42A2-BF2C-B8772E403099}"/>
                  </a:ext>
                </a:extLst>
              </p:cNvPr>
              <p:cNvSpPr>
                <a:spLocks noChangeArrowheads="1"/>
              </p:cNvSpPr>
              <p:nvPr/>
            </p:nvSpPr>
            <p:spPr bwMode="auto">
              <a:xfrm>
                <a:off x="1459" y="2130"/>
                <a:ext cx="655" cy="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90000"/>
                  </a:lnSpc>
                  <a:defRPr/>
                </a:pPr>
                <a:r>
                  <a:rPr lang="en-US" altLang="en-US" sz="1400" b="1">
                    <a:effectLst>
                      <a:outerShdw blurRad="38100" dist="38100" dir="2700000" algn="tl">
                        <a:srgbClr val="C0C0C0"/>
                      </a:outerShdw>
                    </a:effectLst>
                    <a:latin typeface="Arial" panose="020B0604020202020204" pitchFamily="34" charset="0"/>
                  </a:rPr>
                  <a:t>Time</a:t>
                </a:r>
              </a:p>
              <a:p>
                <a:pPr algn="ctr">
                  <a:lnSpc>
                    <a:spcPct val="90000"/>
                  </a:lnSpc>
                  <a:defRPr/>
                </a:pPr>
                <a:r>
                  <a:rPr lang="en-US" altLang="en-US" sz="1400" b="1">
                    <a:effectLst>
                      <a:outerShdw blurRad="38100" dist="38100" dir="2700000" algn="tl">
                        <a:srgbClr val="C0C0C0"/>
                      </a:outerShdw>
                    </a:effectLst>
                    <a:latin typeface="Arial" panose="020B0604020202020204" pitchFamily="34" charset="0"/>
                  </a:rPr>
                  <a:t>(a) Trend</a:t>
                </a:r>
              </a:p>
            </p:txBody>
          </p:sp>
          <p:sp>
            <p:nvSpPr>
              <p:cNvPr id="55312" name="Rectangle 16">
                <a:extLst>
                  <a:ext uri="{FF2B5EF4-FFF2-40B4-BE49-F238E27FC236}">
                    <a16:creationId xmlns:a16="http://schemas.microsoft.com/office/drawing/2014/main" id="{DD241930-F5D7-458A-9790-D5A821B8CAEB}"/>
                  </a:ext>
                </a:extLst>
              </p:cNvPr>
              <p:cNvSpPr>
                <a:spLocks noChangeArrowheads="1"/>
              </p:cNvSpPr>
              <p:nvPr/>
            </p:nvSpPr>
            <p:spPr bwMode="auto">
              <a:xfrm>
                <a:off x="3095" y="3747"/>
                <a:ext cx="1957" cy="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90000"/>
                  </a:lnSpc>
                  <a:defRPr/>
                </a:pPr>
                <a:r>
                  <a:rPr lang="en-US" altLang="en-US" sz="1400" b="1">
                    <a:effectLst>
                      <a:outerShdw blurRad="38100" dist="38100" dir="2700000" algn="tl">
                        <a:srgbClr val="C0C0C0"/>
                      </a:outerShdw>
                    </a:effectLst>
                    <a:latin typeface="Arial" panose="020B0604020202020204" pitchFamily="34" charset="0"/>
                  </a:rPr>
                  <a:t>Time</a:t>
                </a:r>
              </a:p>
              <a:p>
                <a:pPr algn="ctr">
                  <a:lnSpc>
                    <a:spcPct val="90000"/>
                  </a:lnSpc>
                  <a:defRPr/>
                </a:pPr>
                <a:r>
                  <a:rPr lang="en-US" altLang="en-US" sz="1400" b="1">
                    <a:effectLst>
                      <a:outerShdw blurRad="38100" dist="38100" dir="2700000" algn="tl">
                        <a:srgbClr val="C0C0C0"/>
                      </a:outerShdw>
                    </a:effectLst>
                    <a:latin typeface="Arial" panose="020B0604020202020204" pitchFamily="34" charset="0"/>
                  </a:rPr>
                  <a:t>(d) Trend with seasonal pattern</a:t>
                </a:r>
              </a:p>
            </p:txBody>
          </p:sp>
          <p:sp>
            <p:nvSpPr>
              <p:cNvPr id="55313" name="Rectangle 17">
                <a:extLst>
                  <a:ext uri="{FF2B5EF4-FFF2-40B4-BE49-F238E27FC236}">
                    <a16:creationId xmlns:a16="http://schemas.microsoft.com/office/drawing/2014/main" id="{0A774C0F-C388-465D-A95D-07FEF527F5A5}"/>
                  </a:ext>
                </a:extLst>
              </p:cNvPr>
              <p:cNvSpPr>
                <a:spLocks noChangeArrowheads="1"/>
              </p:cNvSpPr>
              <p:nvPr/>
            </p:nvSpPr>
            <p:spPr bwMode="auto">
              <a:xfrm>
                <a:off x="1132" y="3747"/>
                <a:ext cx="1308" cy="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90000"/>
                  </a:lnSpc>
                  <a:defRPr/>
                </a:pPr>
                <a:r>
                  <a:rPr lang="en-US" altLang="en-US" sz="1400" b="1">
                    <a:effectLst>
                      <a:outerShdw blurRad="38100" dist="38100" dir="2700000" algn="tl">
                        <a:srgbClr val="C0C0C0"/>
                      </a:outerShdw>
                    </a:effectLst>
                    <a:latin typeface="Arial" panose="020B0604020202020204" pitchFamily="34" charset="0"/>
                  </a:rPr>
                  <a:t>Time</a:t>
                </a:r>
              </a:p>
              <a:p>
                <a:pPr algn="ctr">
                  <a:lnSpc>
                    <a:spcPct val="90000"/>
                  </a:lnSpc>
                  <a:defRPr/>
                </a:pPr>
                <a:r>
                  <a:rPr lang="en-US" altLang="en-US" sz="1400" b="1">
                    <a:effectLst>
                      <a:outerShdw blurRad="38100" dist="38100" dir="2700000" algn="tl">
                        <a:srgbClr val="C0C0C0"/>
                      </a:outerShdw>
                    </a:effectLst>
                    <a:latin typeface="Arial" panose="020B0604020202020204" pitchFamily="34" charset="0"/>
                  </a:rPr>
                  <a:t>(c) Seasonal pattern</a:t>
                </a:r>
              </a:p>
            </p:txBody>
          </p:sp>
          <p:sp>
            <p:nvSpPr>
              <p:cNvPr id="55314" name="Rectangle 18">
                <a:extLst>
                  <a:ext uri="{FF2B5EF4-FFF2-40B4-BE49-F238E27FC236}">
                    <a16:creationId xmlns:a16="http://schemas.microsoft.com/office/drawing/2014/main" id="{78FCA428-42AF-42C8-A491-8ACDE042A5B6}"/>
                  </a:ext>
                </a:extLst>
              </p:cNvPr>
              <p:cNvSpPr>
                <a:spLocks noChangeArrowheads="1"/>
              </p:cNvSpPr>
              <p:nvPr/>
            </p:nvSpPr>
            <p:spPr bwMode="auto">
              <a:xfrm>
                <a:off x="3733" y="2130"/>
                <a:ext cx="649" cy="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lnSpc>
                    <a:spcPct val="90000"/>
                  </a:lnSpc>
                  <a:defRPr/>
                </a:pPr>
                <a:r>
                  <a:rPr lang="en-US" altLang="en-US" sz="1400" b="1">
                    <a:effectLst>
                      <a:outerShdw blurRad="38100" dist="38100" dir="2700000" algn="tl">
                        <a:srgbClr val="C0C0C0"/>
                      </a:outerShdw>
                    </a:effectLst>
                    <a:latin typeface="Arial" panose="020B0604020202020204" pitchFamily="34" charset="0"/>
                  </a:rPr>
                  <a:t>Time</a:t>
                </a:r>
              </a:p>
              <a:p>
                <a:pPr algn="ctr">
                  <a:lnSpc>
                    <a:spcPct val="90000"/>
                  </a:lnSpc>
                  <a:defRPr/>
                </a:pPr>
                <a:r>
                  <a:rPr lang="en-US" altLang="en-US" sz="1400" b="1">
                    <a:effectLst>
                      <a:outerShdw blurRad="38100" dist="38100" dir="2700000" algn="tl">
                        <a:srgbClr val="C0C0C0"/>
                      </a:outerShdw>
                    </a:effectLst>
                    <a:latin typeface="Arial" panose="020B0604020202020204" pitchFamily="34" charset="0"/>
                  </a:rPr>
                  <a:t>(b) Cycle</a:t>
                </a:r>
              </a:p>
            </p:txBody>
          </p:sp>
          <p:sp>
            <p:nvSpPr>
              <p:cNvPr id="55315" name="Rectangle 19">
                <a:extLst>
                  <a:ext uri="{FF2B5EF4-FFF2-40B4-BE49-F238E27FC236}">
                    <a16:creationId xmlns:a16="http://schemas.microsoft.com/office/drawing/2014/main" id="{E673E4C6-F229-4FAD-BB2C-CEDE18BC2A85}"/>
                  </a:ext>
                </a:extLst>
              </p:cNvPr>
              <p:cNvSpPr>
                <a:spLocks noChangeArrowheads="1"/>
              </p:cNvSpPr>
              <p:nvPr/>
            </p:nvSpPr>
            <p:spPr bwMode="auto">
              <a:xfrm rot="-5400000">
                <a:off x="417" y="1415"/>
                <a:ext cx="61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defRPr/>
                </a:pPr>
                <a:r>
                  <a:rPr lang="en-US" altLang="en-US" sz="1400" b="1">
                    <a:effectLst>
                      <a:outerShdw blurRad="38100" dist="38100" dir="2700000" algn="tl">
                        <a:srgbClr val="C0C0C0"/>
                      </a:outerShdw>
                    </a:effectLst>
                    <a:latin typeface="Arial" panose="020B0604020202020204" pitchFamily="34" charset="0"/>
                  </a:rPr>
                  <a:t>Demand</a:t>
                </a:r>
              </a:p>
            </p:txBody>
          </p:sp>
          <p:sp>
            <p:nvSpPr>
              <p:cNvPr id="55316" name="Rectangle 20">
                <a:extLst>
                  <a:ext uri="{FF2B5EF4-FFF2-40B4-BE49-F238E27FC236}">
                    <a16:creationId xmlns:a16="http://schemas.microsoft.com/office/drawing/2014/main" id="{D90CF030-9D2C-4EF2-88D8-9C3533CD7C94}"/>
                  </a:ext>
                </a:extLst>
              </p:cNvPr>
              <p:cNvSpPr>
                <a:spLocks noChangeArrowheads="1"/>
              </p:cNvSpPr>
              <p:nvPr/>
            </p:nvSpPr>
            <p:spPr bwMode="auto">
              <a:xfrm rot="-5400000">
                <a:off x="415" y="3024"/>
                <a:ext cx="61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defRPr/>
                </a:pPr>
                <a:r>
                  <a:rPr lang="en-US" altLang="en-US" sz="1400" b="1">
                    <a:effectLst>
                      <a:outerShdw blurRad="38100" dist="38100" dir="2700000" algn="tl">
                        <a:srgbClr val="C0C0C0"/>
                      </a:outerShdw>
                    </a:effectLst>
                    <a:latin typeface="Arial" panose="020B0604020202020204" pitchFamily="34" charset="0"/>
                  </a:rPr>
                  <a:t>Demand</a:t>
                </a:r>
              </a:p>
            </p:txBody>
          </p:sp>
          <p:sp>
            <p:nvSpPr>
              <p:cNvPr id="55317" name="Rectangle 21">
                <a:extLst>
                  <a:ext uri="{FF2B5EF4-FFF2-40B4-BE49-F238E27FC236}">
                    <a16:creationId xmlns:a16="http://schemas.microsoft.com/office/drawing/2014/main" id="{B7BBBB79-93FE-4714-BD3E-7BFA4CECE041}"/>
                  </a:ext>
                </a:extLst>
              </p:cNvPr>
              <p:cNvSpPr>
                <a:spLocks noChangeArrowheads="1"/>
              </p:cNvSpPr>
              <p:nvPr/>
            </p:nvSpPr>
            <p:spPr bwMode="auto">
              <a:xfrm rot="-5400000">
                <a:off x="2691" y="3022"/>
                <a:ext cx="611"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defRPr/>
                </a:pPr>
                <a:r>
                  <a:rPr lang="en-US" altLang="en-US" sz="1400" b="1">
                    <a:effectLst>
                      <a:outerShdw blurRad="38100" dist="38100" dir="2700000" algn="tl">
                        <a:srgbClr val="C0C0C0"/>
                      </a:outerShdw>
                    </a:effectLst>
                    <a:latin typeface="Arial" panose="020B0604020202020204" pitchFamily="34" charset="0"/>
                  </a:rPr>
                  <a:t>Demand</a:t>
                </a:r>
              </a:p>
            </p:txBody>
          </p:sp>
          <p:sp>
            <p:nvSpPr>
              <p:cNvPr id="55318" name="Rectangle 22">
                <a:extLst>
                  <a:ext uri="{FF2B5EF4-FFF2-40B4-BE49-F238E27FC236}">
                    <a16:creationId xmlns:a16="http://schemas.microsoft.com/office/drawing/2014/main" id="{08CC4C35-1903-4F1B-B154-3D49CA4A0D8A}"/>
                  </a:ext>
                </a:extLst>
              </p:cNvPr>
              <p:cNvSpPr>
                <a:spLocks noChangeArrowheads="1"/>
              </p:cNvSpPr>
              <p:nvPr/>
            </p:nvSpPr>
            <p:spPr bwMode="auto">
              <a:xfrm rot="-5400000">
                <a:off x="2691" y="1411"/>
                <a:ext cx="611" cy="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defRPr/>
                </a:pPr>
                <a:r>
                  <a:rPr lang="en-US" altLang="en-US" sz="1400" b="1">
                    <a:effectLst>
                      <a:outerShdw blurRad="38100" dist="38100" dir="2700000" algn="tl">
                        <a:srgbClr val="C0C0C0"/>
                      </a:outerShdw>
                    </a:effectLst>
                    <a:latin typeface="Arial" panose="020B0604020202020204" pitchFamily="34" charset="0"/>
                  </a:rPr>
                  <a:t>Demand</a:t>
                </a:r>
              </a:p>
            </p:txBody>
          </p:sp>
          <p:sp>
            <p:nvSpPr>
              <p:cNvPr id="55319" name="Rectangle 23">
                <a:extLst>
                  <a:ext uri="{FF2B5EF4-FFF2-40B4-BE49-F238E27FC236}">
                    <a16:creationId xmlns:a16="http://schemas.microsoft.com/office/drawing/2014/main" id="{28D903B6-F295-4BF2-8363-989FA024D9A8}"/>
                  </a:ext>
                </a:extLst>
              </p:cNvPr>
              <p:cNvSpPr>
                <a:spLocks noChangeArrowheads="1"/>
              </p:cNvSpPr>
              <p:nvPr/>
            </p:nvSpPr>
            <p:spPr bwMode="auto">
              <a:xfrm>
                <a:off x="2183" y="1726"/>
                <a:ext cx="765" cy="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0000"/>
                  </a:lnSpc>
                  <a:defRPr/>
                </a:pPr>
                <a:r>
                  <a:rPr lang="en-US" altLang="en-US" sz="1400" b="1" dirty="0">
                    <a:solidFill>
                      <a:srgbClr val="CC9900"/>
                    </a:solidFill>
                    <a:effectLst>
                      <a:outerShdw blurRad="38100" dist="38100" dir="2700000" algn="tl">
                        <a:srgbClr val="C0C0C0"/>
                      </a:outerShdw>
                    </a:effectLst>
                    <a:latin typeface="Arial" panose="020B0604020202020204" pitchFamily="34" charset="0"/>
                  </a:rPr>
                  <a:t>Random movement</a:t>
                </a:r>
              </a:p>
            </p:txBody>
          </p:sp>
          <p:sp>
            <p:nvSpPr>
              <p:cNvPr id="7193" name="Freeform 24">
                <a:extLst>
                  <a:ext uri="{FF2B5EF4-FFF2-40B4-BE49-F238E27FC236}">
                    <a16:creationId xmlns:a16="http://schemas.microsoft.com/office/drawing/2014/main" id="{26085FB9-7901-43A7-A4BA-4932193B35D0}"/>
                  </a:ext>
                </a:extLst>
              </p:cNvPr>
              <p:cNvSpPr>
                <a:spLocks/>
              </p:cNvSpPr>
              <p:nvPr/>
            </p:nvSpPr>
            <p:spPr bwMode="auto">
              <a:xfrm>
                <a:off x="1538" y="1325"/>
                <a:ext cx="666" cy="551"/>
              </a:xfrm>
              <a:custGeom>
                <a:avLst/>
                <a:gdLst>
                  <a:gd name="T0" fmla="*/ 622 w 666"/>
                  <a:gd name="T1" fmla="*/ 0 h 551"/>
                  <a:gd name="T2" fmla="*/ 666 w 666"/>
                  <a:gd name="T3" fmla="*/ 427 h 551"/>
                  <a:gd name="T4" fmla="*/ 0 w 666"/>
                  <a:gd name="T5" fmla="*/ 551 h 551"/>
                  <a:gd name="T6" fmla="*/ 0 60000 65536"/>
                  <a:gd name="T7" fmla="*/ 0 60000 65536"/>
                  <a:gd name="T8" fmla="*/ 0 60000 65536"/>
                </a:gdLst>
                <a:ahLst/>
                <a:cxnLst>
                  <a:cxn ang="T6">
                    <a:pos x="T0" y="T1"/>
                  </a:cxn>
                  <a:cxn ang="T7">
                    <a:pos x="T2" y="T3"/>
                  </a:cxn>
                  <a:cxn ang="T8">
                    <a:pos x="T4" y="T5"/>
                  </a:cxn>
                </a:cxnLst>
                <a:rect l="0" t="0" r="r" b="b"/>
                <a:pathLst>
                  <a:path w="666" h="551">
                    <a:moveTo>
                      <a:pt x="622" y="0"/>
                    </a:moveTo>
                    <a:lnTo>
                      <a:pt x="666" y="427"/>
                    </a:lnTo>
                    <a:lnTo>
                      <a:pt x="0" y="551"/>
                    </a:lnTo>
                  </a:path>
                </a:pathLst>
              </a:custGeom>
              <a:noFill/>
              <a:ln w="38100" cap="flat" cmpd="sng">
                <a:solidFill>
                  <a:srgbClr val="E6B380"/>
                </a:solidFill>
                <a:prstDash val="solid"/>
                <a:round/>
                <a:headEnd type="triangle" w="med" len="sm"/>
                <a:tailEnd type="triangle" w="med"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grpSp>
      <p:sp>
        <p:nvSpPr>
          <p:cNvPr id="7173" name="Rectangle 25">
            <a:extLst>
              <a:ext uri="{FF2B5EF4-FFF2-40B4-BE49-F238E27FC236}">
                <a16:creationId xmlns:a16="http://schemas.microsoft.com/office/drawing/2014/main" id="{53EDA5F9-97FC-4640-BCB5-D9FC962B3B32}"/>
              </a:ext>
            </a:extLst>
          </p:cNvPr>
          <p:cNvSpPr>
            <a:spLocks noChangeArrowheads="1"/>
          </p:cNvSpPr>
          <p:nvPr/>
        </p:nvSpPr>
        <p:spPr bwMode="auto">
          <a:xfrm>
            <a:off x="1600200" y="5334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sz="4400">
              <a:solidFill>
                <a:schemeClr val="tx2"/>
              </a:solidFill>
            </a:endParaRPr>
          </a:p>
        </p:txBody>
      </p:sp>
    </p:spTree>
    <p:extLst>
      <p:ext uri="{BB962C8B-B14F-4D97-AF65-F5344CB8AC3E}">
        <p14:creationId xmlns:p14="http://schemas.microsoft.com/office/powerpoint/2010/main" val="1813484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A8B94-CAD0-4E2F-987D-98E7F2E0E5A3}"/>
              </a:ext>
            </a:extLst>
          </p:cNvPr>
          <p:cNvSpPr>
            <a:spLocks noGrp="1"/>
          </p:cNvSpPr>
          <p:nvPr>
            <p:ph idx="1"/>
          </p:nvPr>
        </p:nvSpPr>
        <p:spPr/>
        <p:txBody>
          <a:bodyPr/>
          <a:lstStyle/>
          <a:p>
            <a:endParaRPr lang="en-AU">
              <a:latin typeface="+mj-lt"/>
            </a:endParaRPr>
          </a:p>
        </p:txBody>
      </p:sp>
      <p:sp>
        <p:nvSpPr>
          <p:cNvPr id="4" name="Rectangle 2">
            <a:extLst>
              <a:ext uri="{FF2B5EF4-FFF2-40B4-BE49-F238E27FC236}">
                <a16:creationId xmlns:a16="http://schemas.microsoft.com/office/drawing/2014/main" id="{B59535BC-ADCD-448E-AE45-644B19E1EF8B}"/>
              </a:ext>
            </a:extLst>
          </p:cNvPr>
          <p:cNvSpPr txBox="1">
            <a:spLocks noChangeArrowheads="1"/>
          </p:cNvSpPr>
          <p:nvPr/>
        </p:nvSpPr>
        <p:spPr>
          <a:xfrm>
            <a:off x="467544" y="476672"/>
            <a:ext cx="7158037" cy="1412875"/>
          </a:xfr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2800" b="1" dirty="0">
                <a:solidFill>
                  <a:schemeClr val="hlink"/>
                </a:solidFill>
              </a:rPr>
              <a:t>IMPLEMENTING YIELD MANAGEMENT SYSTEM</a:t>
            </a:r>
          </a:p>
        </p:txBody>
      </p:sp>
      <p:sp>
        <p:nvSpPr>
          <p:cNvPr id="5" name="Rectangle 3">
            <a:extLst>
              <a:ext uri="{FF2B5EF4-FFF2-40B4-BE49-F238E27FC236}">
                <a16:creationId xmlns:a16="http://schemas.microsoft.com/office/drawing/2014/main" id="{3FE23EED-E3AB-4816-A363-2C3D9068CBDF}"/>
              </a:ext>
            </a:extLst>
          </p:cNvPr>
          <p:cNvSpPr txBox="1">
            <a:spLocks noChangeArrowheads="1"/>
          </p:cNvSpPr>
          <p:nvPr/>
        </p:nvSpPr>
        <p:spPr>
          <a:xfrm>
            <a:off x="179512" y="1628800"/>
            <a:ext cx="8767514" cy="4648200"/>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9600" indent="-609600">
              <a:lnSpc>
                <a:spcPct val="90000"/>
              </a:lnSpc>
              <a:buFont typeface="Wingdings" panose="05000000000000000000" pitchFamily="2" charset="2"/>
              <a:buAutoNum type="arabicPeriod"/>
            </a:pPr>
            <a:r>
              <a:rPr lang="en-US" altLang="en-US" sz="2800" b="1" dirty="0">
                <a:latin typeface="+mj-lt"/>
              </a:rPr>
              <a:t>Identification of a customer base using a segmentation process</a:t>
            </a:r>
          </a:p>
          <a:p>
            <a:pPr marL="609600" indent="-609600">
              <a:lnSpc>
                <a:spcPct val="90000"/>
              </a:lnSpc>
              <a:buFont typeface="Wingdings" panose="05000000000000000000" pitchFamily="2" charset="2"/>
              <a:buAutoNum type="arabicPeriod"/>
            </a:pPr>
            <a:r>
              <a:rPr lang="en-US" altLang="en-US" sz="2800" b="1" dirty="0">
                <a:latin typeface="+mj-lt"/>
              </a:rPr>
              <a:t>Develop awareness among managers of changing customer needs &amp; expectations</a:t>
            </a:r>
          </a:p>
          <a:p>
            <a:pPr marL="609600" indent="-609600">
              <a:lnSpc>
                <a:spcPct val="90000"/>
              </a:lnSpc>
              <a:buFont typeface="Wingdings" panose="05000000000000000000" pitchFamily="2" charset="2"/>
              <a:buAutoNum type="arabicPeriod"/>
            </a:pPr>
            <a:r>
              <a:rPr lang="en-US" altLang="en-US" sz="2800" b="1" dirty="0">
                <a:latin typeface="+mj-lt"/>
              </a:rPr>
              <a:t>Estimating price elasticity of demand for each market segment</a:t>
            </a:r>
          </a:p>
          <a:p>
            <a:pPr marL="609600" indent="-609600">
              <a:lnSpc>
                <a:spcPct val="90000"/>
              </a:lnSpc>
              <a:buFont typeface="Wingdings" panose="05000000000000000000" pitchFamily="2" charset="2"/>
              <a:buAutoNum type="arabicPeriod"/>
            </a:pPr>
            <a:r>
              <a:rPr lang="en-US" altLang="en-US" sz="2800" b="1" dirty="0">
                <a:latin typeface="+mj-lt"/>
              </a:rPr>
              <a:t>Make managers responsive to changing market conditions – demand seasonality/variations</a:t>
            </a:r>
          </a:p>
          <a:p>
            <a:pPr marL="609600" indent="-609600">
              <a:lnSpc>
                <a:spcPct val="90000"/>
              </a:lnSpc>
              <a:buFont typeface="Wingdings" panose="05000000000000000000" pitchFamily="2" charset="2"/>
              <a:buAutoNum type="arabicPeriod"/>
            </a:pPr>
            <a:r>
              <a:rPr lang="en-US" altLang="en-US" sz="2800" b="1" dirty="0">
                <a:latin typeface="+mj-lt"/>
              </a:rPr>
              <a:t>Reliable demand forecasting methods and historical demand data</a:t>
            </a:r>
          </a:p>
          <a:p>
            <a:pPr marL="609600" indent="-609600">
              <a:lnSpc>
                <a:spcPct val="90000"/>
              </a:lnSpc>
            </a:pPr>
            <a:endParaRPr lang="en-US" altLang="en-US" sz="2800" b="1" dirty="0">
              <a:latin typeface="+mj-lt"/>
            </a:endParaRPr>
          </a:p>
        </p:txBody>
      </p:sp>
    </p:spTree>
    <p:extLst>
      <p:ext uri="{BB962C8B-B14F-4D97-AF65-F5344CB8AC3E}">
        <p14:creationId xmlns:p14="http://schemas.microsoft.com/office/powerpoint/2010/main" val="2329233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254904-5715-45EA-92CE-A3FA6CF88721}"/>
              </a:ext>
            </a:extLst>
          </p:cNvPr>
          <p:cNvSpPr txBox="1">
            <a:spLocks/>
          </p:cNvSpPr>
          <p:nvPr/>
        </p:nvSpPr>
        <p:spPr>
          <a:xfrm>
            <a:off x="7620000" y="0"/>
            <a:ext cx="1524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Clr>
                <a:srgbClr val="800000"/>
              </a:buClr>
              <a:buSzPct val="75000"/>
              <a:buFont typeface="Wingdings" panose="05000000000000000000" pitchFamily="2" charset="2"/>
              <a:buChar char="¨"/>
              <a:defRPr sz="24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Clr>
                <a:srgbClr val="800000"/>
              </a:buClr>
              <a:buSzPct val="75000"/>
              <a:buFont typeface="Wingdings" panose="05000000000000000000" pitchFamily="2" charset="2"/>
              <a:buChar char="¨"/>
              <a:defRPr sz="21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lr>
                <a:srgbClr val="800000"/>
              </a:buClr>
              <a:buSzPct val="75000"/>
              <a:buFont typeface="Wingdings" panose="05000000000000000000" pitchFamily="2" charset="2"/>
              <a:buChar char="¨"/>
              <a:defRPr sz="2000" kern="1200">
                <a:solidFill>
                  <a:schemeClr val="tx1"/>
                </a:solidFill>
                <a:latin typeface="Arial" panose="020B0604020202020204" pitchFamily="34" charset="0"/>
                <a:ea typeface="+mn-ea"/>
                <a:cs typeface="+mn-cs"/>
              </a:defRPr>
            </a:lvl9pPr>
          </a:lstStyle>
          <a:p>
            <a:pPr>
              <a:spcBef>
                <a:spcPct val="0"/>
              </a:spcBef>
              <a:buClrTx/>
              <a:buSzTx/>
              <a:buFontTx/>
              <a:buNone/>
            </a:pPr>
            <a:r>
              <a:rPr lang="en-US" altLang="en-US" sz="1200"/>
              <a:t>12-</a:t>
            </a:r>
            <a:fld id="{295F44F1-F014-4168-82DB-02E90994532F}" type="slidenum">
              <a:rPr lang="en-US" altLang="en-US" sz="1200" smtClean="0"/>
              <a:pPr>
                <a:spcBef>
                  <a:spcPct val="0"/>
                </a:spcBef>
                <a:buClrTx/>
                <a:buSzTx/>
                <a:buFontTx/>
                <a:buNone/>
              </a:pPr>
              <a:t>31</a:t>
            </a:fld>
            <a:endParaRPr lang="en-US" altLang="en-US" sz="1200"/>
          </a:p>
        </p:txBody>
      </p:sp>
      <p:sp>
        <p:nvSpPr>
          <p:cNvPr id="5" name="Rectangle 2">
            <a:extLst>
              <a:ext uri="{FF2B5EF4-FFF2-40B4-BE49-F238E27FC236}">
                <a16:creationId xmlns:a16="http://schemas.microsoft.com/office/drawing/2014/main" id="{75B67924-810E-45AC-A40B-590C204B1A09}"/>
              </a:ext>
            </a:extLst>
          </p:cNvPr>
          <p:cNvSpPr txBox="1">
            <a:spLocks noChangeArrowheads="1"/>
          </p:cNvSpPr>
          <p:nvPr/>
        </p:nvSpPr>
        <p:spPr>
          <a:xfrm>
            <a:off x="-561535" y="575896"/>
            <a:ext cx="8763000" cy="647700"/>
          </a:xfrm>
        </p:spPr>
        <p:txBody>
          <a:bodyPr lIns="92075" tIns="46038" rIns="92075" bIns="46038" anchor="b"/>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2800" b="1" dirty="0"/>
              <a:t>Ideal Characteristics for Yield Management</a:t>
            </a:r>
          </a:p>
        </p:txBody>
      </p:sp>
      <p:sp>
        <p:nvSpPr>
          <p:cNvPr id="6" name="Rectangle 3">
            <a:extLst>
              <a:ext uri="{FF2B5EF4-FFF2-40B4-BE49-F238E27FC236}">
                <a16:creationId xmlns:a16="http://schemas.microsoft.com/office/drawing/2014/main" id="{A674D6C4-5CD9-4277-8D3D-84C35F19AE55}"/>
              </a:ext>
            </a:extLst>
          </p:cNvPr>
          <p:cNvSpPr txBox="1">
            <a:spLocks noChangeArrowheads="1"/>
          </p:cNvSpPr>
          <p:nvPr/>
        </p:nvSpPr>
        <p:spPr>
          <a:xfrm>
            <a:off x="282575" y="1663504"/>
            <a:ext cx="8621713" cy="5715000"/>
          </a:xfrm>
          <a:noFill/>
        </p:spPr>
        <p:txBody>
          <a:bodyPr lIns="92075" tIns="46038" rIns="92075" bIns="46038"/>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600"/>
              </a:spcAft>
            </a:pPr>
            <a:r>
              <a:rPr lang="en-US" altLang="en-US" sz="2200" dirty="0"/>
              <a:t>Relatively Fixed Capacity – ex. Hotels and Airlines</a:t>
            </a:r>
          </a:p>
          <a:p>
            <a:pPr>
              <a:spcBef>
                <a:spcPts val="1200"/>
              </a:spcBef>
              <a:spcAft>
                <a:spcPts val="600"/>
              </a:spcAft>
            </a:pPr>
            <a:r>
              <a:rPr lang="en-US" altLang="en-US" sz="2200" dirty="0"/>
              <a:t>Ability to Segment Markets – airlines can discriminate between time-sensitive business traveler and price-sensitive customer</a:t>
            </a:r>
          </a:p>
          <a:p>
            <a:pPr>
              <a:spcBef>
                <a:spcPts val="1200"/>
              </a:spcBef>
              <a:spcAft>
                <a:spcPts val="600"/>
              </a:spcAft>
            </a:pPr>
            <a:r>
              <a:rPr lang="en-US" altLang="en-US" sz="2200" dirty="0"/>
              <a:t>Perishable Inventory – revenue for unsold seat is lost forever</a:t>
            </a:r>
          </a:p>
          <a:p>
            <a:pPr>
              <a:spcBef>
                <a:spcPts val="1200"/>
              </a:spcBef>
              <a:spcAft>
                <a:spcPts val="600"/>
              </a:spcAft>
            </a:pPr>
            <a:r>
              <a:rPr lang="en-US" altLang="en-US" sz="2200" dirty="0"/>
              <a:t>Product Sold in Advance – reservations and booking , sometimes at discount price instead of the uncertainty of selling at higher price later</a:t>
            </a:r>
          </a:p>
          <a:p>
            <a:pPr>
              <a:spcBef>
                <a:spcPts val="1200"/>
              </a:spcBef>
              <a:spcAft>
                <a:spcPts val="600"/>
              </a:spcAft>
            </a:pPr>
            <a:r>
              <a:rPr lang="en-US" altLang="en-US" sz="2200" dirty="0"/>
              <a:t>Fluctuating Demand – you can give price discounts in slow season to increase utilization; and increase price during high season </a:t>
            </a:r>
          </a:p>
          <a:p>
            <a:pPr>
              <a:spcBef>
                <a:spcPts val="1200"/>
              </a:spcBef>
              <a:spcAft>
                <a:spcPts val="600"/>
              </a:spcAft>
            </a:pPr>
            <a:r>
              <a:rPr lang="en-US" altLang="en-US" sz="2200" dirty="0"/>
              <a:t>Low Marginal Sales Cost and High Capacity Change Cost</a:t>
            </a:r>
          </a:p>
        </p:txBody>
      </p:sp>
    </p:spTree>
    <p:extLst>
      <p:ext uri="{BB962C8B-B14F-4D97-AF65-F5344CB8AC3E}">
        <p14:creationId xmlns:p14="http://schemas.microsoft.com/office/powerpoint/2010/main" val="3026449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506BBD-FDA4-4536-84F1-EA3DEF4BDD6C}"/>
              </a:ext>
            </a:extLst>
          </p:cNvPr>
          <p:cNvSpPr>
            <a:spLocks noGrp="1"/>
          </p:cNvSpPr>
          <p:nvPr>
            <p:ph idx="1"/>
          </p:nvPr>
        </p:nvSpPr>
        <p:spPr>
          <a:xfrm>
            <a:off x="381000" y="1981200"/>
            <a:ext cx="8386762" cy="3962400"/>
          </a:xfrm>
        </p:spPr>
        <p:txBody>
          <a:bodyPr/>
          <a:lstStyle/>
          <a:p>
            <a:r>
              <a:rPr lang="en-AU" sz="3200" dirty="0"/>
              <a:t>is predicting future </a:t>
            </a:r>
            <a:r>
              <a:rPr lang="en-AU" sz="3200" b="1" dirty="0"/>
              <a:t>demand</a:t>
            </a:r>
            <a:r>
              <a:rPr lang="en-AU" sz="3200" dirty="0"/>
              <a:t> for the service. In other words, it refers to the prediction of probable </a:t>
            </a:r>
            <a:r>
              <a:rPr lang="en-AU" sz="3200" b="1" dirty="0"/>
              <a:t>demand</a:t>
            </a:r>
            <a:r>
              <a:rPr lang="en-AU" sz="3200" dirty="0"/>
              <a:t> for a service on the basis of the past events and prevailing trends in the present.</a:t>
            </a:r>
          </a:p>
          <a:p>
            <a:endParaRPr lang="en-AU" sz="3200" dirty="0"/>
          </a:p>
        </p:txBody>
      </p:sp>
      <p:sp>
        <p:nvSpPr>
          <p:cNvPr id="4" name="Content Placeholder 2">
            <a:extLst>
              <a:ext uri="{FF2B5EF4-FFF2-40B4-BE49-F238E27FC236}">
                <a16:creationId xmlns:a16="http://schemas.microsoft.com/office/drawing/2014/main" id="{4C44FE8C-93E1-47F1-8A5B-FC800D5004FA}"/>
              </a:ext>
            </a:extLst>
          </p:cNvPr>
          <p:cNvSpPr txBox="1">
            <a:spLocks/>
          </p:cNvSpPr>
          <p:nvPr/>
        </p:nvSpPr>
        <p:spPr>
          <a:xfrm>
            <a:off x="349279" y="548680"/>
            <a:ext cx="8386762" cy="3962400"/>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600" b="1" dirty="0"/>
              <a:t>Demand forecasting </a:t>
            </a:r>
          </a:p>
        </p:txBody>
      </p:sp>
    </p:spTree>
    <p:extLst>
      <p:ext uri="{BB962C8B-B14F-4D97-AF65-F5344CB8AC3E}">
        <p14:creationId xmlns:p14="http://schemas.microsoft.com/office/powerpoint/2010/main" val="1513804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5902E-4A42-4F8F-A9ED-D4E85E3A0498}"/>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369FA7F2-6A2E-422C-9A62-BC502D7C0234}"/>
              </a:ext>
            </a:extLst>
          </p:cNvPr>
          <p:cNvSpPr>
            <a:spLocks noGrp="1"/>
          </p:cNvSpPr>
          <p:nvPr>
            <p:ph idx="1"/>
          </p:nvPr>
        </p:nvSpPr>
        <p:spPr/>
        <p:txBody>
          <a:bodyPr/>
          <a:lstStyle/>
          <a:p>
            <a:endParaRPr lang="en-AU"/>
          </a:p>
        </p:txBody>
      </p:sp>
      <p:sp>
        <p:nvSpPr>
          <p:cNvPr id="4" name="Content Placeholder 2">
            <a:extLst>
              <a:ext uri="{FF2B5EF4-FFF2-40B4-BE49-F238E27FC236}">
                <a16:creationId xmlns:a16="http://schemas.microsoft.com/office/drawing/2014/main" id="{575113B5-FA46-400F-956E-D3DDD056F982}"/>
              </a:ext>
            </a:extLst>
          </p:cNvPr>
          <p:cNvSpPr txBox="1">
            <a:spLocks/>
          </p:cNvSpPr>
          <p:nvPr/>
        </p:nvSpPr>
        <p:spPr>
          <a:xfrm>
            <a:off x="395536" y="980728"/>
            <a:ext cx="8424936" cy="4464496"/>
          </a:xfr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t>Demand forecasting and estimation gives businesses valuable information about the markets in which they operate and the markets they plan to pursue. </a:t>
            </a:r>
          </a:p>
          <a:p>
            <a:endParaRPr lang="en-AU" dirty="0"/>
          </a:p>
          <a:p>
            <a:r>
              <a:rPr lang="en-AU" dirty="0"/>
              <a:t>If businesses do not use demand forecasting and estimation, they risk entering markets that have no need for the business's product.</a:t>
            </a:r>
          </a:p>
        </p:txBody>
      </p:sp>
    </p:spTree>
    <p:extLst>
      <p:ext uri="{BB962C8B-B14F-4D97-AF65-F5344CB8AC3E}">
        <p14:creationId xmlns:p14="http://schemas.microsoft.com/office/powerpoint/2010/main" val="1142521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47778A2-1C0D-4E8E-9914-FDB101006055}"/>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AU" altLang="en-US" sz="2400">
              <a:latin typeface="Times New Roman" panose="02020603050405020304" pitchFamily="18" charset="0"/>
            </a:endParaRPr>
          </a:p>
        </p:txBody>
      </p:sp>
      <p:sp>
        <p:nvSpPr>
          <p:cNvPr id="15363" name="Rectangle 3">
            <a:extLst>
              <a:ext uri="{FF2B5EF4-FFF2-40B4-BE49-F238E27FC236}">
                <a16:creationId xmlns:a16="http://schemas.microsoft.com/office/drawing/2014/main" id="{F0770199-61FC-420E-9113-7F796BE3DF55}"/>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AU" altLang="en-US" sz="2400">
              <a:latin typeface="Times New Roman" panose="02020603050405020304" pitchFamily="18" charset="0"/>
            </a:endParaRPr>
          </a:p>
        </p:txBody>
      </p:sp>
      <p:sp>
        <p:nvSpPr>
          <p:cNvPr id="19460" name="Rectangle 4">
            <a:extLst>
              <a:ext uri="{FF2B5EF4-FFF2-40B4-BE49-F238E27FC236}">
                <a16:creationId xmlns:a16="http://schemas.microsoft.com/office/drawing/2014/main" id="{AB6BADAB-AF75-41A2-B9FD-742EFF718531}"/>
              </a:ext>
            </a:extLst>
          </p:cNvPr>
          <p:cNvSpPr>
            <a:spLocks noGrp="1" noChangeArrowheads="1"/>
          </p:cNvSpPr>
          <p:nvPr>
            <p:ph type="title"/>
          </p:nvPr>
        </p:nvSpPr>
        <p:spPr>
          <a:xfrm>
            <a:off x="1143000" y="381000"/>
            <a:ext cx="7772400" cy="1143000"/>
          </a:xfrm>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fontAlgn="auto" hangingPunct="1">
              <a:spcAft>
                <a:spcPts val="0"/>
              </a:spcAft>
              <a:defRPr/>
            </a:pPr>
            <a:r>
              <a:rPr lang="en-US" altLang="en-US" b="1" dirty="0">
                <a:effectLst>
                  <a:outerShdw blurRad="38100" dist="38100" dir="2700000" algn="tl">
                    <a:srgbClr val="000000"/>
                  </a:outerShdw>
                </a:effectLst>
              </a:rPr>
              <a:t>Time Series</a:t>
            </a:r>
            <a:endParaRPr lang="en-US" altLang="en-US" sz="2400" dirty="0"/>
          </a:p>
        </p:txBody>
      </p:sp>
      <p:sp>
        <p:nvSpPr>
          <p:cNvPr id="19461" name="Rectangle 5">
            <a:extLst>
              <a:ext uri="{FF2B5EF4-FFF2-40B4-BE49-F238E27FC236}">
                <a16:creationId xmlns:a16="http://schemas.microsoft.com/office/drawing/2014/main" id="{2C685B8F-CFB9-4AE8-BCD5-5EE400F11F77}"/>
              </a:ext>
            </a:extLst>
          </p:cNvPr>
          <p:cNvSpPr>
            <a:spLocks noGrp="1" noChangeArrowheads="1"/>
          </p:cNvSpPr>
          <p:nvPr>
            <p:ph type="body" sz="half" idx="1"/>
          </p:nvPr>
        </p:nvSpPr>
        <p:spPr>
          <a:xfrm>
            <a:off x="228600" y="1295400"/>
            <a:ext cx="8686800" cy="4725888"/>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just" eaLnBrk="1" hangingPunct="1"/>
            <a:r>
              <a:rPr lang="en-AU" altLang="en-US" sz="2400" b="1" dirty="0"/>
              <a:t>Time series methods</a:t>
            </a:r>
            <a:r>
              <a:rPr lang="en-AU" altLang="en-US" sz="2400" dirty="0"/>
              <a:t> are statistical techniques that make use of historical data accumulated over a period of time. They assume that what has occurred in the past will continue to occur in the future. As the name </a:t>
            </a:r>
            <a:r>
              <a:rPr lang="en-AU" altLang="en-US" sz="2400" i="1" dirty="0"/>
              <a:t>time series</a:t>
            </a:r>
            <a:r>
              <a:rPr lang="en-AU" altLang="en-US" sz="2400" dirty="0"/>
              <a:t> suggests, these methods relate the forecast to only one factor--</a:t>
            </a:r>
            <a:r>
              <a:rPr lang="en-AU" altLang="en-US" sz="2400" b="1" dirty="0">
                <a:solidFill>
                  <a:srgbClr val="7030A0"/>
                </a:solidFill>
              </a:rPr>
              <a:t>time</a:t>
            </a:r>
            <a:r>
              <a:rPr lang="en-AU" altLang="en-US" sz="2400" dirty="0"/>
              <a:t>. </a:t>
            </a:r>
          </a:p>
          <a:p>
            <a:pPr algn="just" eaLnBrk="1" hangingPunct="1"/>
            <a:r>
              <a:rPr lang="en-AU" altLang="en-US" sz="2400" dirty="0"/>
              <a:t>They include the moving average and exponential smoothing; both are among the most popular methods for short-range forecasting among service companies. These methods assume that identifiable historical patterns or trends for demand over time will repeat themselves.</a:t>
            </a:r>
            <a:endParaRPr lang="en-US" altLang="en-US" sz="2400" dirty="0"/>
          </a:p>
        </p:txBody>
      </p:sp>
    </p:spTree>
    <p:extLst>
      <p:ext uri="{BB962C8B-B14F-4D97-AF65-F5344CB8AC3E}">
        <p14:creationId xmlns:p14="http://schemas.microsoft.com/office/powerpoint/2010/main" val="16123937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wipe(left)">
                                      <p:cBhvr>
                                        <p:cTn id="7" dur="500"/>
                                        <p:tgtEl>
                                          <p:spTgt spid="19461">
                                            <p:txEl>
                                              <p:pRg st="0" end="0"/>
                                            </p:txEl>
                                          </p:spTgt>
                                        </p:tgtEl>
                                      </p:cBhvr>
                                    </p:animEffect>
                                  </p:childTnLst>
                                  <p:subTnLst>
                                    <p:animClr clrSpc="rgb" dir="cw">
                                      <p:cBhvr override="childStyle">
                                        <p:cTn dur="1" fill="hold" display="0" masterRel="nextClick" afterEffect="1"/>
                                        <p:tgtEl>
                                          <p:spTgt spid="19461">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wipe(left)">
                                      <p:cBhvr>
                                        <p:cTn id="12" dur="500"/>
                                        <p:tgtEl>
                                          <p:spTgt spid="19461">
                                            <p:txEl>
                                              <p:pRg st="1" end="1"/>
                                            </p:txEl>
                                          </p:spTgt>
                                        </p:tgtEl>
                                      </p:cBhvr>
                                    </p:animEffect>
                                  </p:childTnLst>
                                  <p:subTnLst>
                                    <p:animClr clrSpc="rgb" dir="cw">
                                      <p:cBhvr override="childStyle">
                                        <p:cTn dur="1" fill="hold" display="0" masterRel="nextClick" afterEffect="1"/>
                                        <p:tgtEl>
                                          <p:spTgt spid="19461">
                                            <p:txEl>
                                              <p:pRg st="1" end="1"/>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D93963D-CD9D-4CAE-93C2-AAAD636E2D0C}"/>
              </a:ext>
            </a:extLst>
          </p:cNvPr>
          <p:cNvSpPr>
            <a:spLocks noGrp="1" noChangeArrowheads="1"/>
          </p:cNvSpPr>
          <p:nvPr>
            <p:ph type="title"/>
          </p:nvPr>
        </p:nvSpPr>
        <p:spPr>
          <a:xfrm>
            <a:off x="304800" y="533400"/>
            <a:ext cx="7793038" cy="1143000"/>
          </a:xfrm>
        </p:spPr>
        <p:txBody>
          <a:bodyPr/>
          <a:lstStyle/>
          <a:p>
            <a:pPr eaLnBrk="1" fontAlgn="auto" hangingPunct="1">
              <a:spcAft>
                <a:spcPts val="0"/>
              </a:spcAft>
              <a:defRPr/>
            </a:pPr>
            <a:r>
              <a:rPr lang="en-AU" b="1" i="1" dirty="0"/>
              <a:t>1. Moving Average</a:t>
            </a:r>
            <a:endParaRPr lang="en-US" altLang="en-US" sz="3600" dirty="0">
              <a:latin typeface="Times New Roman" panose="02020603050405020304" pitchFamily="18" charset="0"/>
              <a:cs typeface="Times New Roman" panose="02020603050405020304" pitchFamily="18" charset="0"/>
            </a:endParaRPr>
          </a:p>
        </p:txBody>
      </p:sp>
      <p:sp>
        <p:nvSpPr>
          <p:cNvPr id="17411" name="Rectangle 3">
            <a:extLst>
              <a:ext uri="{FF2B5EF4-FFF2-40B4-BE49-F238E27FC236}">
                <a16:creationId xmlns:a16="http://schemas.microsoft.com/office/drawing/2014/main" id="{6AD94126-0366-4E12-8B37-75392A6995FF}"/>
              </a:ext>
            </a:extLst>
          </p:cNvPr>
          <p:cNvSpPr>
            <a:spLocks noGrp="1" noChangeArrowheads="1"/>
          </p:cNvSpPr>
          <p:nvPr>
            <p:ph idx="1"/>
          </p:nvPr>
        </p:nvSpPr>
        <p:spPr>
          <a:xfrm>
            <a:off x="152400" y="1752600"/>
            <a:ext cx="8229600" cy="4114800"/>
          </a:xfrm>
        </p:spPr>
        <p:txBody>
          <a:bodyPr/>
          <a:lstStyle/>
          <a:p>
            <a:pPr marL="0" indent="0" algn="just" eaLnBrk="1" hangingPunct="1">
              <a:buFont typeface="Arial" panose="020B0604020202020204" pitchFamily="34" charset="0"/>
              <a:buNone/>
            </a:pPr>
            <a:r>
              <a:rPr lang="en-AU" altLang="en-US" sz="2300" dirty="0"/>
              <a:t>A time series forecast can be as simple as using demand in the current period to predict demand in the next period. This is sometimes called a </a:t>
            </a:r>
            <a:r>
              <a:rPr lang="en-AU" altLang="en-US" sz="2300" i="1" dirty="0"/>
              <a:t>naive</a:t>
            </a:r>
            <a:r>
              <a:rPr lang="en-AU" altLang="en-US" sz="2300" dirty="0"/>
              <a:t> or </a:t>
            </a:r>
            <a:r>
              <a:rPr lang="en-AU" altLang="en-US" sz="2300" i="1" dirty="0"/>
              <a:t>intuitive</a:t>
            </a:r>
            <a:r>
              <a:rPr lang="en-AU" altLang="en-US" sz="2300" dirty="0"/>
              <a:t> forecast. </a:t>
            </a:r>
          </a:p>
          <a:p>
            <a:pPr marL="0" indent="0" algn="just" eaLnBrk="1" hangingPunct="1">
              <a:buFont typeface="Arial" panose="020B0604020202020204" pitchFamily="34" charset="0"/>
              <a:buNone/>
            </a:pPr>
            <a:endParaRPr lang="en-AU" altLang="en-US" sz="2300" dirty="0"/>
          </a:p>
          <a:p>
            <a:pPr marL="0" indent="0" algn="just" eaLnBrk="1" hangingPunct="1">
              <a:buFont typeface="Arial" panose="020B0604020202020204" pitchFamily="34" charset="0"/>
              <a:buNone/>
            </a:pPr>
            <a:r>
              <a:rPr lang="en-AU" altLang="en-US" sz="2300" dirty="0"/>
              <a:t>For example, if demand is 100 units this week, the forecast for next week's demand is 100 units; if demand turns out to be 90 units instead, then the following week's demand is 90 units, and so on. This type of forecasting method does not take into account historical demand </a:t>
            </a:r>
            <a:r>
              <a:rPr lang="en-AU" altLang="en-US" sz="2300" i="1" dirty="0"/>
              <a:t>behaviour</a:t>
            </a:r>
            <a:r>
              <a:rPr lang="en-AU" altLang="en-US" sz="2300" dirty="0"/>
              <a:t>; it relies only on demand in the current period. It reacts directly to the normal, random movements in demand.</a:t>
            </a:r>
            <a:endParaRPr lang="en-US" alt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471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D114F6FF-8D12-4435-8B8C-A1D88A9FD464}"/>
              </a:ext>
            </a:extLst>
          </p:cNvPr>
          <p:cNvSpPr>
            <a:spLocks noGrp="1"/>
          </p:cNvSpPr>
          <p:nvPr>
            <p:ph idx="1"/>
          </p:nvPr>
        </p:nvSpPr>
        <p:spPr>
          <a:xfrm>
            <a:off x="381000" y="836712"/>
            <a:ext cx="8382000" cy="4629051"/>
          </a:xfrm>
        </p:spPr>
        <p:txBody>
          <a:bodyPr/>
          <a:lstStyle/>
          <a:p>
            <a:pPr eaLnBrk="1" hangingPunct="1"/>
            <a:r>
              <a:rPr lang="en-AU" altLang="en-US" sz="2800" dirty="0"/>
              <a:t>The simple </a:t>
            </a:r>
            <a:r>
              <a:rPr lang="en-AU" altLang="en-US" sz="2800" b="1" dirty="0"/>
              <a:t>moving average</a:t>
            </a:r>
            <a:r>
              <a:rPr lang="en-AU" altLang="en-US" sz="2800" dirty="0"/>
              <a:t> method uses several demand values during the recent past to develop a forecast. This tends to </a:t>
            </a:r>
            <a:r>
              <a:rPr lang="en-AU" altLang="en-US" sz="2800" i="1" dirty="0"/>
              <a:t>dampen,</a:t>
            </a:r>
            <a:r>
              <a:rPr lang="en-AU" altLang="en-US" sz="2800" dirty="0"/>
              <a:t> or </a:t>
            </a:r>
            <a:r>
              <a:rPr lang="en-AU" altLang="en-US" sz="2800" i="1" dirty="0"/>
              <a:t>smooth out,</a:t>
            </a:r>
            <a:r>
              <a:rPr lang="en-AU" altLang="en-US" sz="2800" dirty="0"/>
              <a:t> the random increases and decreases of a forecast that uses only one period. </a:t>
            </a:r>
          </a:p>
          <a:p>
            <a:pPr eaLnBrk="1" hangingPunct="1"/>
            <a:endParaRPr lang="en-AU" altLang="en-US" sz="2800" dirty="0"/>
          </a:p>
          <a:p>
            <a:pPr eaLnBrk="1" hangingPunct="1"/>
            <a:r>
              <a:rPr lang="en-AU" altLang="en-US" sz="2800" dirty="0"/>
              <a:t>The simple </a:t>
            </a:r>
            <a:r>
              <a:rPr lang="en-AU" altLang="en-US" sz="2800" b="1" dirty="0"/>
              <a:t>moving average </a:t>
            </a:r>
            <a:r>
              <a:rPr lang="en-AU" altLang="en-US" sz="2800" dirty="0"/>
              <a:t>is useful for forecasting demand that is stable and does not display any pronounced demand behaviour, such as a trend or seasonal pattern.</a:t>
            </a:r>
          </a:p>
        </p:txBody>
      </p:sp>
    </p:spTree>
    <p:extLst>
      <p:ext uri="{BB962C8B-B14F-4D97-AF65-F5344CB8AC3E}">
        <p14:creationId xmlns:p14="http://schemas.microsoft.com/office/powerpoint/2010/main" val="3900159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8E19A-9D67-40DE-8919-18B966264C83}"/>
              </a:ext>
            </a:extLst>
          </p:cNvPr>
          <p:cNvSpPr>
            <a:spLocks noGrp="1"/>
          </p:cNvSpPr>
          <p:nvPr>
            <p:ph type="title"/>
          </p:nvPr>
        </p:nvSpPr>
        <p:spPr/>
        <p:txBody>
          <a:bodyPr/>
          <a:lstStyle/>
          <a:p>
            <a:pPr eaLnBrk="1" fontAlgn="auto" hangingPunct="1">
              <a:spcAft>
                <a:spcPts val="0"/>
              </a:spcAft>
              <a:defRPr/>
            </a:pPr>
            <a:endParaRPr lang="en-AU"/>
          </a:p>
        </p:txBody>
      </p:sp>
      <p:sp>
        <p:nvSpPr>
          <p:cNvPr id="19459" name="Content Placeholder 2">
            <a:extLst>
              <a:ext uri="{FF2B5EF4-FFF2-40B4-BE49-F238E27FC236}">
                <a16:creationId xmlns:a16="http://schemas.microsoft.com/office/drawing/2014/main" id="{A2BB4C2E-7657-4596-B62A-338C4F697384}"/>
              </a:ext>
            </a:extLst>
          </p:cNvPr>
          <p:cNvSpPr>
            <a:spLocks noGrp="1"/>
          </p:cNvSpPr>
          <p:nvPr>
            <p:ph idx="1"/>
          </p:nvPr>
        </p:nvSpPr>
        <p:spPr>
          <a:xfrm>
            <a:off x="323528" y="980728"/>
            <a:ext cx="8686800" cy="3449638"/>
          </a:xfrm>
        </p:spPr>
        <p:txBody>
          <a:bodyPr/>
          <a:lstStyle/>
          <a:p>
            <a:pPr eaLnBrk="1" hangingPunct="1"/>
            <a:r>
              <a:rPr lang="en-AU" altLang="en-US" sz="2400" dirty="0"/>
              <a:t>Moving averages are computed for specific periods, such as three months or five months, depending on how much the forecaster desires to "smooth" the demand data. The longer the moving average period, the smoother it will be. The formula for computing the simple moving average is:</a:t>
            </a:r>
          </a:p>
          <a:p>
            <a:pPr eaLnBrk="1" hangingPunct="1"/>
            <a:endParaRPr lang="en-AU" altLang="en-US" sz="2400" dirty="0"/>
          </a:p>
        </p:txBody>
      </p:sp>
      <p:pic>
        <p:nvPicPr>
          <p:cNvPr id="19460" name="Picture 4">
            <a:extLst>
              <a:ext uri="{FF2B5EF4-FFF2-40B4-BE49-F238E27FC236}">
                <a16:creationId xmlns:a16="http://schemas.microsoft.com/office/drawing/2014/main" id="{6EB36EBB-FC8F-47FC-9979-F55DFD66C0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8960"/>
            <a:ext cx="6264696" cy="2470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6732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68BCF3-C5CA-4D68-A367-F70EC3AADEFA}"/>
              </a:ext>
            </a:extLst>
          </p:cNvPr>
          <p:cNvSpPr>
            <a:spLocks noGrp="1"/>
          </p:cNvSpPr>
          <p:nvPr>
            <p:ph type="body" sz="half" idx="1"/>
          </p:nvPr>
        </p:nvSpPr>
        <p:spPr>
          <a:xfrm>
            <a:off x="152400" y="251048"/>
            <a:ext cx="8715375" cy="5410200"/>
          </a:xfrm>
        </p:spPr>
        <p:txBody>
          <a:bodyPr rtlCol="0">
            <a:noAutofit/>
          </a:bodyPr>
          <a:lstStyle/>
          <a:p>
            <a:pPr marL="0" indent="0" algn="ctr" eaLnBrk="1" fontAlgn="auto" hangingPunct="1">
              <a:spcAft>
                <a:spcPts val="0"/>
              </a:spcAft>
              <a:buFont typeface="Arial" panose="020B0604020202020204" pitchFamily="34" charset="0"/>
              <a:buNone/>
              <a:defRPr/>
            </a:pPr>
            <a:r>
              <a:rPr lang="en-AU" sz="2250" b="1" dirty="0"/>
              <a:t>EXAMPLE</a:t>
            </a:r>
          </a:p>
          <a:p>
            <a:pPr eaLnBrk="1" fontAlgn="auto" hangingPunct="1">
              <a:spcAft>
                <a:spcPts val="0"/>
              </a:spcAft>
              <a:defRPr/>
            </a:pPr>
            <a:r>
              <a:rPr lang="en-AU" sz="2250" dirty="0"/>
              <a:t>The Instant Paper Clip Office Supply Company sells and delivers office supplies to companies, schools, and agencies within a 50-km radius of its warehouse. </a:t>
            </a:r>
          </a:p>
          <a:p>
            <a:pPr eaLnBrk="1" fontAlgn="auto" hangingPunct="1">
              <a:spcAft>
                <a:spcPts val="0"/>
              </a:spcAft>
              <a:defRPr/>
            </a:pPr>
            <a:r>
              <a:rPr lang="en-AU" sz="2250" dirty="0"/>
              <a:t>The office supply business is competitive, and the ability to deliver orders promptly is a factor in getting new customers and keeping old ones. (Offices typically order not when they run low on supplies, but when they completely run out.  As a result, they need their orders immediately.)</a:t>
            </a:r>
          </a:p>
          <a:p>
            <a:pPr eaLnBrk="1" fontAlgn="auto" hangingPunct="1">
              <a:spcAft>
                <a:spcPts val="0"/>
              </a:spcAft>
              <a:defRPr/>
            </a:pPr>
            <a:endParaRPr lang="en-AU" sz="2250" dirty="0"/>
          </a:p>
          <a:p>
            <a:pPr eaLnBrk="1" fontAlgn="auto" hangingPunct="1">
              <a:spcAft>
                <a:spcPts val="0"/>
              </a:spcAft>
              <a:defRPr/>
            </a:pPr>
            <a:r>
              <a:rPr lang="en-AU" sz="2250" dirty="0"/>
              <a:t>The manager of the company wants to be certain enough that drivers and vehicles are available to deliver orders promptly and they have adequate inventory in stock. Therefore, the manager wants to be able to forecast the number of orders that will occur during the next month (i.e., to forecast the demand for deliveries).</a:t>
            </a:r>
          </a:p>
          <a:p>
            <a:pPr eaLnBrk="1" fontAlgn="auto" hangingPunct="1">
              <a:spcAft>
                <a:spcPts val="0"/>
              </a:spcAft>
              <a:defRPr/>
            </a:pPr>
            <a:endParaRPr lang="en-AU" sz="2250" dirty="0"/>
          </a:p>
        </p:txBody>
      </p:sp>
    </p:spTree>
    <p:extLst>
      <p:ext uri="{BB962C8B-B14F-4D97-AF65-F5344CB8AC3E}">
        <p14:creationId xmlns:p14="http://schemas.microsoft.com/office/powerpoint/2010/main" val="3072446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2">
            <a:extLst>
              <a:ext uri="{FF2B5EF4-FFF2-40B4-BE49-F238E27FC236}">
                <a16:creationId xmlns:a16="http://schemas.microsoft.com/office/drawing/2014/main" id="{4AAB3033-BBE5-4CCF-BF0A-FCC2FD036220}"/>
              </a:ext>
            </a:extLst>
          </p:cNvPr>
          <p:cNvSpPr>
            <a:spLocks noGrp="1"/>
          </p:cNvSpPr>
          <p:nvPr>
            <p:ph type="body" sz="half" idx="1"/>
          </p:nvPr>
        </p:nvSpPr>
        <p:spPr>
          <a:xfrm>
            <a:off x="152400" y="457200"/>
            <a:ext cx="3962400" cy="5334000"/>
          </a:xfrm>
        </p:spPr>
        <p:txBody>
          <a:bodyPr/>
          <a:lstStyle/>
          <a:p>
            <a:pPr algn="just" eaLnBrk="1" hangingPunct="1"/>
            <a:r>
              <a:rPr lang="en-AU" altLang="en-US" sz="2800" dirty="0"/>
              <a:t>From records of delivery orders, management has accumulated the following data for the past 10 months, from which it wants to compute 3- and 5-month moving averages.</a:t>
            </a:r>
          </a:p>
        </p:txBody>
      </p:sp>
      <p:pic>
        <p:nvPicPr>
          <p:cNvPr id="21507" name="Picture 7">
            <a:extLst>
              <a:ext uri="{FF2B5EF4-FFF2-40B4-BE49-F238E27FC236}">
                <a16:creationId xmlns:a16="http://schemas.microsoft.com/office/drawing/2014/main" id="{094A2272-AC8E-4AA2-835C-674BE33C14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764704"/>
            <a:ext cx="3649861" cy="485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86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6">
            <a:extLst>
              <a:ext uri="{FF2B5EF4-FFF2-40B4-BE49-F238E27FC236}">
                <a16:creationId xmlns:a16="http://schemas.microsoft.com/office/drawing/2014/main" id="{80FD788B-E7D6-40A5-BCF4-424BBCCFD66E}"/>
              </a:ext>
            </a:extLst>
          </p:cNvPr>
          <p:cNvSpPr txBox="1">
            <a:spLocks noChangeArrowheads="1"/>
          </p:cNvSpPr>
          <p:nvPr/>
        </p:nvSpPr>
        <p:spPr>
          <a:xfrm>
            <a:off x="0" y="614124"/>
            <a:ext cx="85344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3200" b="1" dirty="0"/>
              <a:t>Variations in Demand Relative to Capacity </a:t>
            </a:r>
            <a:br>
              <a:rPr lang="en-US" altLang="en-US" sz="3200" b="1" dirty="0"/>
            </a:br>
            <a:endParaRPr lang="en-US" altLang="en-US" sz="1200" b="1" dirty="0"/>
          </a:p>
        </p:txBody>
      </p:sp>
      <p:pic>
        <p:nvPicPr>
          <p:cNvPr id="4" name="Picture 27" descr="PPTCC">
            <a:extLst>
              <a:ext uri="{FF2B5EF4-FFF2-40B4-BE49-F238E27FC236}">
                <a16:creationId xmlns:a16="http://schemas.microsoft.com/office/drawing/2014/main" id="{4B68064A-4E8A-44F2-A1B3-B32B73F7C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8984"/>
            <a:ext cx="9144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597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a:extLst>
              <a:ext uri="{FF2B5EF4-FFF2-40B4-BE49-F238E27FC236}">
                <a16:creationId xmlns:a16="http://schemas.microsoft.com/office/drawing/2014/main" id="{EDB66642-83AF-4A12-A70D-804AF5EA1F60}"/>
              </a:ext>
            </a:extLst>
          </p:cNvPr>
          <p:cNvSpPr>
            <a:spLocks noGrp="1"/>
          </p:cNvSpPr>
          <p:nvPr>
            <p:ph type="body" sz="half" idx="1"/>
          </p:nvPr>
        </p:nvSpPr>
        <p:spPr>
          <a:xfrm>
            <a:off x="155451" y="595684"/>
            <a:ext cx="8305800" cy="4114800"/>
          </a:xfrm>
        </p:spPr>
        <p:txBody>
          <a:bodyPr/>
          <a:lstStyle/>
          <a:p>
            <a:pPr eaLnBrk="1" hangingPunct="1"/>
            <a:r>
              <a:rPr lang="en-AU" altLang="en-US" sz="2800"/>
              <a:t>Let us assume that it is the end of October. The forecast resulting from either the 3- or the 5-month moving average is typically for the next month in the sequence, which in this case is November. The moving average is computed from the demand for orders for the prior 3 months in the sequence according to the following formula:</a:t>
            </a:r>
          </a:p>
        </p:txBody>
      </p:sp>
      <p:pic>
        <p:nvPicPr>
          <p:cNvPr id="22531" name="Picture 2" descr="http://www.prenhall.com/divisions/bp/app/russellcd/PROTECT/CHAPTERS/CHAP10/ART10/EQ1002.GIF">
            <a:extLst>
              <a:ext uri="{FF2B5EF4-FFF2-40B4-BE49-F238E27FC236}">
                <a16:creationId xmlns:a16="http://schemas.microsoft.com/office/drawing/2014/main" id="{08A678B5-AAB7-41E1-A927-1EDDD26EF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573016"/>
            <a:ext cx="3952875"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16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F49DC070-B1B4-4FCE-8692-21A85CCA1FAF}"/>
              </a:ext>
            </a:extLst>
          </p:cNvPr>
          <p:cNvSpPr>
            <a:spLocks noChangeArrowheads="1"/>
          </p:cNvSpPr>
          <p:nvPr/>
        </p:nvSpPr>
        <p:spPr bwMode="auto">
          <a:xfrm>
            <a:off x="609600" y="13716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AU" altLang="en-US" sz="3200">
                <a:latin typeface="Syntax, Times, Times-Roman"/>
              </a:rPr>
              <a:t>The 5-month moving average is computed from the prior 5 months of demand data as follows: </a:t>
            </a:r>
            <a:endParaRPr lang="en-AU" altLang="en-US" sz="3200"/>
          </a:p>
        </p:txBody>
      </p:sp>
      <p:pic>
        <p:nvPicPr>
          <p:cNvPr id="23555" name="Picture 6">
            <a:extLst>
              <a:ext uri="{FF2B5EF4-FFF2-40B4-BE49-F238E27FC236}">
                <a16:creationId xmlns:a16="http://schemas.microsoft.com/office/drawing/2014/main" id="{CB9FD706-2E78-4912-918C-AF6785C7C9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95600"/>
            <a:ext cx="4081463"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521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a:extLst>
              <a:ext uri="{FF2B5EF4-FFF2-40B4-BE49-F238E27FC236}">
                <a16:creationId xmlns:a16="http://schemas.microsoft.com/office/drawing/2014/main" id="{42DFB2CC-8EF7-4B5F-8760-B6DDE4067F0D}"/>
              </a:ext>
            </a:extLst>
          </p:cNvPr>
          <p:cNvSpPr>
            <a:spLocks noGrp="1"/>
          </p:cNvSpPr>
          <p:nvPr>
            <p:ph type="body" sz="half" idx="1"/>
          </p:nvPr>
        </p:nvSpPr>
        <p:spPr>
          <a:xfrm>
            <a:off x="609600" y="381000"/>
            <a:ext cx="7761288" cy="4114800"/>
          </a:xfrm>
        </p:spPr>
        <p:txBody>
          <a:bodyPr/>
          <a:lstStyle/>
          <a:p>
            <a:pPr eaLnBrk="1" hangingPunct="1"/>
            <a:r>
              <a:rPr lang="en-AU" altLang="en-US" sz="2800"/>
              <a:t>The 3- and 5-month moving average forecasts for all the months of demand data are shown in the following table.  </a:t>
            </a:r>
          </a:p>
        </p:txBody>
      </p:sp>
      <p:pic>
        <p:nvPicPr>
          <p:cNvPr id="24579" name="Picture 4">
            <a:extLst>
              <a:ext uri="{FF2B5EF4-FFF2-40B4-BE49-F238E27FC236}">
                <a16:creationId xmlns:a16="http://schemas.microsoft.com/office/drawing/2014/main" id="{CCF53B70-8E8A-4D40-8097-CD686FB04D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175" y="2362200"/>
            <a:ext cx="8466138"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a:extLst>
              <a:ext uri="{FF2B5EF4-FFF2-40B4-BE49-F238E27FC236}">
                <a16:creationId xmlns:a16="http://schemas.microsoft.com/office/drawing/2014/main" id="{9992FC57-9D3B-4E44-B051-20C438B9BD2A}"/>
              </a:ext>
            </a:extLst>
          </p:cNvPr>
          <p:cNvSpPr>
            <a:spLocks noChangeArrowheads="1"/>
          </p:cNvSpPr>
          <p:nvPr/>
        </p:nvSpPr>
        <p:spPr bwMode="auto">
          <a:xfrm>
            <a:off x="2286000" y="2079625"/>
            <a:ext cx="3679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r>
              <a:rPr lang="en-AU" altLang="en-US" sz="1800" b="1"/>
              <a:t>Three- and Five-Month Averages</a:t>
            </a:r>
            <a:endParaRPr lang="en-AU" altLang="en-US" sz="1800"/>
          </a:p>
        </p:txBody>
      </p:sp>
    </p:spTree>
    <p:extLst>
      <p:ext uri="{BB962C8B-B14F-4D97-AF65-F5344CB8AC3E}">
        <p14:creationId xmlns:p14="http://schemas.microsoft.com/office/powerpoint/2010/main" val="1537007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73A01E2B-31DC-4D7D-8DFC-EED891F8EDC9}"/>
              </a:ext>
            </a:extLst>
          </p:cNvPr>
          <p:cNvSpPr>
            <a:spLocks noGrp="1" noChangeArrowheads="1"/>
          </p:cNvSpPr>
          <p:nvPr>
            <p:ph type="title"/>
          </p:nvPr>
        </p:nvSpPr>
        <p:spPr>
          <a:xfrm>
            <a:off x="228600" y="304800"/>
            <a:ext cx="8915400" cy="1143000"/>
          </a:xfrm>
        </p:spPr>
        <p:txBody>
          <a:bodyPr/>
          <a:lstStyle/>
          <a:p>
            <a:pPr eaLnBrk="1" fontAlgn="auto" hangingPunct="1">
              <a:spcAft>
                <a:spcPts val="0"/>
              </a:spcAft>
              <a:defRPr/>
            </a:pPr>
            <a:r>
              <a:rPr lang="en-US" altLang="en-US" sz="2800" dirty="0">
                <a:latin typeface="Times New Roman" panose="02020603050405020304" pitchFamily="18" charset="0"/>
              </a:rPr>
              <a:t>Example: Weekly Department Store Sales</a:t>
            </a:r>
          </a:p>
        </p:txBody>
      </p:sp>
      <p:sp>
        <p:nvSpPr>
          <p:cNvPr id="3076" name="Rectangle 3">
            <a:extLst>
              <a:ext uri="{FF2B5EF4-FFF2-40B4-BE49-F238E27FC236}">
                <a16:creationId xmlns:a16="http://schemas.microsoft.com/office/drawing/2014/main" id="{83ACF691-0F3A-40AF-9D6B-B56B682F85AF}"/>
              </a:ext>
            </a:extLst>
          </p:cNvPr>
          <p:cNvSpPr>
            <a:spLocks noGrp="1" noChangeArrowheads="1"/>
          </p:cNvSpPr>
          <p:nvPr>
            <p:ph type="body" sz="half" idx="1"/>
          </p:nvPr>
        </p:nvSpPr>
        <p:spPr>
          <a:xfrm>
            <a:off x="609600" y="1447800"/>
            <a:ext cx="3810000" cy="4114800"/>
          </a:xfrm>
        </p:spPr>
        <p:txBody>
          <a:bodyPr rtlCol="0">
            <a:normAutofit/>
          </a:bodyPr>
          <a:lstStyle/>
          <a:p>
            <a:pPr eaLnBrk="1" fontAlgn="auto" hangingPunct="1">
              <a:spcAft>
                <a:spcPts val="0"/>
              </a:spcAft>
              <a:defRPr/>
            </a:pPr>
            <a:r>
              <a:rPr lang="en-US" altLang="en-US" sz="2800" dirty="0">
                <a:latin typeface="Times New Roman" panose="02020603050405020304" pitchFamily="18" charset="0"/>
              </a:rPr>
              <a:t>The weekly sales figures (in millions of dollars) presented in the following table are used by a major department store to </a:t>
            </a:r>
            <a:r>
              <a:rPr lang="en-US" altLang="en-US" sz="2800" i="1" dirty="0">
                <a:latin typeface="Times New Roman" panose="02020603050405020304" pitchFamily="18" charset="0"/>
              </a:rPr>
              <a:t>determine the need for temporary sales personnel.</a:t>
            </a:r>
          </a:p>
          <a:p>
            <a:pPr eaLnBrk="1" fontAlgn="auto" hangingPunct="1">
              <a:spcAft>
                <a:spcPts val="0"/>
              </a:spcAft>
              <a:buFont typeface="Wingdings" panose="05000000000000000000" pitchFamily="2" charset="2"/>
              <a:buNone/>
              <a:defRPr/>
            </a:pPr>
            <a:endParaRPr lang="en-US" altLang="en-US" sz="2800" dirty="0"/>
          </a:p>
        </p:txBody>
      </p:sp>
      <p:graphicFrame>
        <p:nvGraphicFramePr>
          <p:cNvPr id="25604" name="Object 5">
            <a:extLst>
              <a:ext uri="{FF2B5EF4-FFF2-40B4-BE49-F238E27FC236}">
                <a16:creationId xmlns:a16="http://schemas.microsoft.com/office/drawing/2014/main" id="{6C942BFE-3D54-461E-BC5C-599E14BDD1C2}"/>
              </a:ext>
            </a:extLst>
          </p:cNvPr>
          <p:cNvGraphicFramePr>
            <a:graphicFrameLocks noGrp="1" noChangeAspect="1"/>
          </p:cNvGraphicFramePr>
          <p:nvPr>
            <p:ph type="chart" sz="half" idx="2"/>
          </p:nvPr>
        </p:nvGraphicFramePr>
        <p:xfrm>
          <a:off x="5410200" y="838200"/>
          <a:ext cx="2819400" cy="5181600"/>
        </p:xfrm>
        <a:graphic>
          <a:graphicData uri="http://schemas.openxmlformats.org/presentationml/2006/ole">
            <mc:AlternateContent xmlns:mc="http://schemas.openxmlformats.org/markup-compatibility/2006">
              <mc:Choice xmlns:v="urn:schemas-microsoft-com:vml" Requires="v">
                <p:oleObj spid="_x0000_s3083" name="Worksheet" r:id="rId3" imgW="1229106" imgH="4219893" progId="Excel.Sheet.8">
                  <p:embed/>
                </p:oleObj>
              </mc:Choice>
              <mc:Fallback>
                <p:oleObj name="Worksheet" r:id="rId3" imgW="1229106" imgH="4219893" progId="Excel.Sheet.8">
                  <p:embed/>
                  <p:pic>
                    <p:nvPicPr>
                      <p:cNvPr id="25604" name="Object 5">
                        <a:extLst>
                          <a:ext uri="{FF2B5EF4-FFF2-40B4-BE49-F238E27FC236}">
                            <a16:creationId xmlns:a16="http://schemas.microsoft.com/office/drawing/2014/main" id="{6C942BFE-3D54-461E-BC5C-599E14BDD1C2}"/>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838200"/>
                        <a:ext cx="2819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08068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484ABF03-E13A-4712-B6B0-BFAF28163212}"/>
              </a:ext>
            </a:extLst>
          </p:cNvPr>
          <p:cNvSpPr>
            <a:spLocks noGrp="1" noChangeArrowheads="1"/>
          </p:cNvSpPr>
          <p:nvPr>
            <p:ph type="title"/>
          </p:nvPr>
        </p:nvSpPr>
        <p:spPr>
          <a:xfrm>
            <a:off x="457200" y="804863"/>
            <a:ext cx="7558088" cy="1049337"/>
          </a:xfrm>
        </p:spPr>
        <p:txBody>
          <a:bodyPr/>
          <a:lstStyle/>
          <a:p>
            <a:pPr eaLnBrk="1" fontAlgn="auto" hangingPunct="1">
              <a:spcAft>
                <a:spcPts val="0"/>
              </a:spcAft>
              <a:defRPr/>
            </a:pPr>
            <a:r>
              <a:rPr lang="en-US" altLang="en-US" sz="2400" dirty="0">
                <a:latin typeface="Times New Roman" panose="02020603050405020304" pitchFamily="18" charset="0"/>
              </a:rPr>
              <a:t>Example: Weekly Department Store Sales</a:t>
            </a:r>
          </a:p>
        </p:txBody>
      </p:sp>
      <p:sp>
        <p:nvSpPr>
          <p:cNvPr id="26627" name="Rectangle 3">
            <a:extLst>
              <a:ext uri="{FF2B5EF4-FFF2-40B4-BE49-F238E27FC236}">
                <a16:creationId xmlns:a16="http://schemas.microsoft.com/office/drawing/2014/main" id="{6AF18388-B1F3-4958-9BA0-FD2356D5E1F0}"/>
              </a:ext>
            </a:extLst>
          </p:cNvPr>
          <p:cNvSpPr>
            <a:spLocks noGrp="1" noChangeArrowheads="1"/>
          </p:cNvSpPr>
          <p:nvPr>
            <p:ph idx="1"/>
          </p:nvPr>
        </p:nvSpPr>
        <p:spPr>
          <a:xfrm>
            <a:off x="457200" y="1981200"/>
            <a:ext cx="8458200" cy="3851275"/>
          </a:xfrm>
        </p:spPr>
        <p:txBody>
          <a:bodyPr/>
          <a:lstStyle/>
          <a:p>
            <a:pPr eaLnBrk="1" hangingPunct="1"/>
            <a:r>
              <a:rPr lang="en-US" altLang="en-US" sz="2800">
                <a:latin typeface="Times New Roman" panose="02020603050405020304" pitchFamily="18" charset="0"/>
              </a:rPr>
              <a:t>Use a three-week moving average (k=3) for the department store sales to forecast for the week 24 and 26.</a:t>
            </a:r>
          </a:p>
          <a:p>
            <a:pPr eaLnBrk="1" hangingPunct="1">
              <a:buFont typeface="Arial" panose="020B0604020202020204" pitchFamily="34" charset="0"/>
              <a:buNone/>
            </a:pPr>
            <a:endParaRPr lang="en-US" altLang="en-US" sz="2800">
              <a:latin typeface="Times New Roman" panose="02020603050405020304" pitchFamily="18" charset="0"/>
            </a:endParaRPr>
          </a:p>
          <a:p>
            <a:pPr eaLnBrk="1" hangingPunct="1">
              <a:buFont typeface="Arial" panose="020B0604020202020204" pitchFamily="34" charset="0"/>
              <a:buNone/>
            </a:pPr>
            <a:r>
              <a:rPr lang="en-US" altLang="en-US" sz="2800">
                <a:latin typeface="Times New Roman" panose="02020603050405020304" pitchFamily="18" charset="0"/>
              </a:rPr>
              <a:t>The forecast for the week 26 is</a:t>
            </a:r>
          </a:p>
          <a:p>
            <a:pPr eaLnBrk="1" hangingPunct="1">
              <a:buFont typeface="Wingdings" panose="05000000000000000000" pitchFamily="2" charset="2"/>
              <a:buNone/>
            </a:pPr>
            <a:endParaRPr lang="en-US" altLang="en-US" sz="2800"/>
          </a:p>
        </p:txBody>
      </p:sp>
      <p:graphicFrame>
        <p:nvGraphicFramePr>
          <p:cNvPr id="26628" name="Object 4">
            <a:extLst>
              <a:ext uri="{FF2B5EF4-FFF2-40B4-BE49-F238E27FC236}">
                <a16:creationId xmlns:a16="http://schemas.microsoft.com/office/drawing/2014/main" id="{60116E04-99B3-4BCD-95D1-CAD63A80197C}"/>
              </a:ext>
            </a:extLst>
          </p:cNvPr>
          <p:cNvGraphicFramePr>
            <a:graphicFrameLocks noChangeAspect="1"/>
          </p:cNvGraphicFramePr>
          <p:nvPr>
            <p:extLst/>
          </p:nvPr>
        </p:nvGraphicFramePr>
        <p:xfrm>
          <a:off x="2779712" y="3180557"/>
          <a:ext cx="3813175" cy="725487"/>
        </p:xfrm>
        <a:graphic>
          <a:graphicData uri="http://schemas.openxmlformats.org/presentationml/2006/ole">
            <mc:AlternateContent xmlns:mc="http://schemas.openxmlformats.org/markup-compatibility/2006">
              <mc:Choice xmlns:v="urn:schemas-microsoft-com:vml" Requires="v">
                <p:oleObj spid="_x0000_s4116" name="Equation" r:id="rId3" imgW="1244520" imgH="393480" progId="Equation.3">
                  <p:embed/>
                </p:oleObj>
              </mc:Choice>
              <mc:Fallback>
                <p:oleObj name="Equation" r:id="rId3" imgW="1244520" imgH="393480" progId="Equation.3">
                  <p:embed/>
                  <p:pic>
                    <p:nvPicPr>
                      <p:cNvPr id="26628" name="Object 4">
                        <a:extLst>
                          <a:ext uri="{FF2B5EF4-FFF2-40B4-BE49-F238E27FC236}">
                            <a16:creationId xmlns:a16="http://schemas.microsoft.com/office/drawing/2014/main" id="{60116E04-99B3-4BCD-95D1-CAD63A801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712" y="3180557"/>
                        <a:ext cx="381317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29" name="Object 4">
            <a:extLst>
              <a:ext uri="{FF2B5EF4-FFF2-40B4-BE49-F238E27FC236}">
                <a16:creationId xmlns:a16="http://schemas.microsoft.com/office/drawing/2014/main" id="{54676CEE-AFB3-4447-B452-06C8E2330E03}"/>
              </a:ext>
            </a:extLst>
          </p:cNvPr>
          <p:cNvGraphicFramePr>
            <a:graphicFrameLocks noChangeAspect="1"/>
          </p:cNvGraphicFramePr>
          <p:nvPr/>
        </p:nvGraphicFramePr>
        <p:xfrm>
          <a:off x="2133600" y="5105400"/>
          <a:ext cx="2800350" cy="609600"/>
        </p:xfrm>
        <a:graphic>
          <a:graphicData uri="http://schemas.openxmlformats.org/presentationml/2006/ole">
            <mc:AlternateContent xmlns:mc="http://schemas.openxmlformats.org/markup-compatibility/2006">
              <mc:Choice xmlns:v="urn:schemas-microsoft-com:vml" Requires="v">
                <p:oleObj spid="_x0000_s4117" name="Equation" r:id="rId5" imgW="1130040" imgH="393480" progId="Equation.3">
                  <p:embed/>
                </p:oleObj>
              </mc:Choice>
              <mc:Fallback>
                <p:oleObj name="Equation" r:id="rId5" imgW="1130040" imgH="393480" progId="Equation.3">
                  <p:embed/>
                  <p:pic>
                    <p:nvPicPr>
                      <p:cNvPr id="26629" name="Object 4">
                        <a:extLst>
                          <a:ext uri="{FF2B5EF4-FFF2-40B4-BE49-F238E27FC236}">
                            <a16:creationId xmlns:a16="http://schemas.microsoft.com/office/drawing/2014/main" id="{54676CEE-AFB3-4447-B452-06C8E2330E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5105400"/>
                        <a:ext cx="2800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03587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a:extLst>
              <a:ext uri="{FF2B5EF4-FFF2-40B4-BE49-F238E27FC236}">
                <a16:creationId xmlns:a16="http://schemas.microsoft.com/office/drawing/2014/main" id="{582EB5C3-F2DE-4734-84B7-A22048D09BE7}"/>
              </a:ext>
            </a:extLst>
          </p:cNvPr>
          <p:cNvSpPr>
            <a:spLocks noGrp="1" noChangeArrowheads="1"/>
          </p:cNvSpPr>
          <p:nvPr>
            <p:ph type="title"/>
          </p:nvPr>
        </p:nvSpPr>
        <p:spPr>
          <a:xfrm>
            <a:off x="381000" y="685800"/>
            <a:ext cx="3352800" cy="1143000"/>
          </a:xfrm>
        </p:spPr>
        <p:txBody>
          <a:bodyPr>
            <a:normAutofit fontScale="90000"/>
          </a:bodyPr>
          <a:lstStyle/>
          <a:p>
            <a:pPr eaLnBrk="1" fontAlgn="auto" hangingPunct="1">
              <a:spcAft>
                <a:spcPts val="0"/>
              </a:spcAft>
              <a:defRPr/>
            </a:pPr>
            <a:r>
              <a:rPr lang="en-US" altLang="en-US" dirty="0">
                <a:latin typeface="Times New Roman" panose="02020603050405020304" pitchFamily="18" charset="0"/>
              </a:rPr>
              <a:t>Example: Weekly Department Store Sales</a:t>
            </a:r>
          </a:p>
        </p:txBody>
      </p:sp>
      <p:graphicFrame>
        <p:nvGraphicFramePr>
          <p:cNvPr id="27651" name="Object 4">
            <a:extLst>
              <a:ext uri="{FF2B5EF4-FFF2-40B4-BE49-F238E27FC236}">
                <a16:creationId xmlns:a16="http://schemas.microsoft.com/office/drawing/2014/main" id="{35AE29A3-5132-4128-80BB-2AD20ACA5B8D}"/>
              </a:ext>
            </a:extLst>
          </p:cNvPr>
          <p:cNvGraphicFramePr>
            <a:graphicFrameLocks noGrp="1" noChangeAspect="1"/>
          </p:cNvGraphicFramePr>
          <p:nvPr>
            <p:ph type="chart" sz="half" idx="2"/>
          </p:nvPr>
        </p:nvGraphicFramePr>
        <p:xfrm>
          <a:off x="3962400" y="152400"/>
          <a:ext cx="2870200" cy="5715000"/>
        </p:xfrm>
        <a:graphic>
          <a:graphicData uri="http://schemas.openxmlformats.org/presentationml/2006/ole">
            <mc:AlternateContent xmlns:mc="http://schemas.openxmlformats.org/markup-compatibility/2006">
              <mc:Choice xmlns:v="urn:schemas-microsoft-com:vml" Requires="v">
                <p:oleObj spid="_x0000_s5131" name="Worksheet" r:id="rId3" imgW="1838706" imgH="4381818" progId="Excel.Sheet.8">
                  <p:embed/>
                </p:oleObj>
              </mc:Choice>
              <mc:Fallback>
                <p:oleObj name="Worksheet" r:id="rId3" imgW="1838706" imgH="4381818" progId="Excel.Sheet.8">
                  <p:embed/>
                  <p:pic>
                    <p:nvPicPr>
                      <p:cNvPr id="27651" name="Object 4">
                        <a:extLst>
                          <a:ext uri="{FF2B5EF4-FFF2-40B4-BE49-F238E27FC236}">
                            <a16:creationId xmlns:a16="http://schemas.microsoft.com/office/drawing/2014/main" id="{35AE29A3-5132-4128-80BB-2AD20ACA5B8D}"/>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52400"/>
                        <a:ext cx="2870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56326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C0502FC-B4DC-4586-B2DD-D19E62769BA2}"/>
              </a:ext>
            </a:extLst>
          </p:cNvPr>
          <p:cNvSpPr>
            <a:spLocks noGrp="1" noChangeArrowheads="1"/>
          </p:cNvSpPr>
          <p:nvPr>
            <p:ph type="title"/>
          </p:nvPr>
        </p:nvSpPr>
        <p:spPr>
          <a:xfrm>
            <a:off x="323528" y="723478"/>
            <a:ext cx="7632700" cy="1049338"/>
          </a:xfrm>
        </p:spPr>
        <p:txBody>
          <a:bodyPr/>
          <a:lstStyle/>
          <a:p>
            <a:pPr algn="ctr" eaLnBrk="1" fontAlgn="auto" hangingPunct="1">
              <a:spcAft>
                <a:spcPts val="0"/>
              </a:spcAft>
              <a:defRPr/>
            </a:pPr>
            <a:r>
              <a:rPr lang="en-US" altLang="en-US" sz="3200" b="1" dirty="0"/>
              <a:t>2. Exponential Smoothing Methods</a:t>
            </a:r>
          </a:p>
        </p:txBody>
      </p:sp>
      <p:sp>
        <p:nvSpPr>
          <p:cNvPr id="28675" name="Rectangle 3">
            <a:extLst>
              <a:ext uri="{FF2B5EF4-FFF2-40B4-BE49-F238E27FC236}">
                <a16:creationId xmlns:a16="http://schemas.microsoft.com/office/drawing/2014/main" id="{A5237FA6-78C4-481D-B885-EE291F9B5934}"/>
              </a:ext>
            </a:extLst>
          </p:cNvPr>
          <p:cNvSpPr>
            <a:spLocks noGrp="1" noChangeArrowheads="1"/>
          </p:cNvSpPr>
          <p:nvPr>
            <p:ph idx="1"/>
          </p:nvPr>
        </p:nvSpPr>
        <p:spPr>
          <a:xfrm>
            <a:off x="228600" y="2016125"/>
            <a:ext cx="8610600" cy="3449638"/>
          </a:xfrm>
        </p:spPr>
        <p:txBody>
          <a:bodyPr/>
          <a:lstStyle/>
          <a:p>
            <a:pPr eaLnBrk="1" hangingPunct="1"/>
            <a:r>
              <a:rPr lang="en-AU" altLang="en-US" sz="2800" b="1"/>
              <a:t>Exponential smoothing</a:t>
            </a:r>
            <a:r>
              <a:rPr lang="en-AU" altLang="en-US" sz="2800"/>
              <a:t> is also an averaging method that weights the most recent data more strongly.  As such, the forecast will react more to recent changes in demand.  This is useful if the recent changes in the data result from a change such as a seasonal pattern instead of just random fluctuations.</a:t>
            </a:r>
            <a:endParaRPr lang="en-US" altLang="en-US" sz="2800"/>
          </a:p>
        </p:txBody>
      </p:sp>
    </p:spTree>
    <p:extLst>
      <p:ext uri="{BB962C8B-B14F-4D97-AF65-F5344CB8AC3E}">
        <p14:creationId xmlns:p14="http://schemas.microsoft.com/office/powerpoint/2010/main" val="17477249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a:extLst>
              <a:ext uri="{FF2B5EF4-FFF2-40B4-BE49-F238E27FC236}">
                <a16:creationId xmlns:a16="http://schemas.microsoft.com/office/drawing/2014/main" id="{64E381C2-A9B6-4475-BCA3-C6BA35B711A6}"/>
              </a:ext>
            </a:extLst>
          </p:cNvPr>
          <p:cNvSpPr>
            <a:spLocks noGrp="1"/>
          </p:cNvSpPr>
          <p:nvPr>
            <p:ph idx="1"/>
          </p:nvPr>
        </p:nvSpPr>
        <p:spPr>
          <a:xfrm>
            <a:off x="152400" y="831304"/>
            <a:ext cx="8839200" cy="5334000"/>
          </a:xfrm>
        </p:spPr>
        <p:txBody>
          <a:bodyPr/>
          <a:lstStyle/>
          <a:p>
            <a:pPr eaLnBrk="1" hangingPunct="1"/>
            <a:r>
              <a:rPr lang="en-AU" altLang="en-US" sz="2400" dirty="0"/>
              <a:t>Exponential smoothing is one of the more popular and frequently used forecasting techniques, for a variety of reasons. </a:t>
            </a:r>
          </a:p>
          <a:p>
            <a:pPr eaLnBrk="1" hangingPunct="1"/>
            <a:endParaRPr lang="en-AU" altLang="en-US" sz="2400" dirty="0"/>
          </a:p>
          <a:p>
            <a:pPr eaLnBrk="1" hangingPunct="1"/>
            <a:r>
              <a:rPr lang="en-AU" altLang="en-US" sz="2400" dirty="0"/>
              <a:t>It requires minimal data. Only the forecast for the current period, the actual demand for the current period, and a weighting factor called a smoothing constant are necessary. The mathematics of the technique are easy to understand by management. Most importantly, exponential smoothing has a good track record of success. It has been employed over the years by many companies that have found it to be an accurate method of forecasting. </a:t>
            </a:r>
          </a:p>
        </p:txBody>
      </p:sp>
    </p:spTree>
    <p:extLst>
      <p:ext uri="{BB962C8B-B14F-4D97-AF65-F5344CB8AC3E}">
        <p14:creationId xmlns:p14="http://schemas.microsoft.com/office/powerpoint/2010/main" val="2210869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8F94D-C9A1-4464-962A-42333C9FD3AF}"/>
              </a:ext>
            </a:extLst>
          </p:cNvPr>
          <p:cNvSpPr>
            <a:spLocks noGrp="1"/>
          </p:cNvSpPr>
          <p:nvPr>
            <p:ph type="title"/>
          </p:nvPr>
        </p:nvSpPr>
        <p:spPr>
          <a:xfrm>
            <a:off x="438150" y="522553"/>
            <a:ext cx="7772400" cy="1143000"/>
          </a:xfrm>
        </p:spPr>
        <p:txBody>
          <a:bodyPr/>
          <a:lstStyle/>
          <a:p>
            <a:pPr eaLnBrk="1" fontAlgn="auto" hangingPunct="1">
              <a:spcAft>
                <a:spcPts val="0"/>
              </a:spcAft>
              <a:defRPr/>
            </a:pPr>
            <a:r>
              <a:rPr lang="en-AU" sz="2400" dirty="0">
                <a:latin typeface="Times New Roman" panose="02020603050405020304" pitchFamily="18" charset="0"/>
                <a:cs typeface="Times New Roman" panose="02020603050405020304" pitchFamily="18" charset="0"/>
              </a:rPr>
              <a:t>The exponential smoothing calculation is as follows:</a:t>
            </a:r>
          </a:p>
        </p:txBody>
      </p:sp>
      <p:sp>
        <p:nvSpPr>
          <p:cNvPr id="31747" name="Rectangle 1">
            <a:extLst>
              <a:ext uri="{FF2B5EF4-FFF2-40B4-BE49-F238E27FC236}">
                <a16:creationId xmlns:a16="http://schemas.microsoft.com/office/drawing/2014/main" id="{71414243-C1F3-4A3A-9AB8-F8ECCA3481C1}"/>
              </a:ext>
            </a:extLst>
          </p:cNvPr>
          <p:cNvSpPr>
            <a:spLocks noGrp="1" noChangeArrowheads="1"/>
          </p:cNvSpPr>
          <p:nvPr>
            <p:ph idx="1"/>
          </p:nvPr>
        </p:nvSpPr>
        <p:spPr>
          <a:xfrm>
            <a:off x="811799" y="1556792"/>
            <a:ext cx="8347075" cy="33353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indent="0" defTabSz="914400">
              <a:lnSpc>
                <a:spcPct val="100000"/>
              </a:lnSpc>
              <a:spcBef>
                <a:spcPct val="0"/>
              </a:spcBef>
              <a:buClrTx/>
              <a:buSzTx/>
              <a:buFontTx/>
              <a:buNone/>
            </a:pPr>
            <a:r>
              <a:rPr lang="en-US" altLang="en-US" sz="2000" b="1" dirty="0">
                <a:solidFill>
                  <a:srgbClr val="FF0000"/>
                </a:solidFill>
                <a:latin typeface="Times New Roman" panose="02020603050405020304" pitchFamily="18" charset="0"/>
                <a:cs typeface="Times New Roman" panose="02020603050405020304" pitchFamily="18" charset="0"/>
              </a:rPr>
              <a:t>The most recent period’s demand multiplied by the smoothing factor.</a:t>
            </a:r>
          </a:p>
          <a:p>
            <a:pPr marL="0" indent="0" defTabSz="914400">
              <a:lnSpc>
                <a:spcPct val="100000"/>
              </a:lnSpc>
              <a:spcBef>
                <a:spcPct val="0"/>
              </a:spcBef>
              <a:buClrTx/>
              <a:buSzTx/>
              <a:buFontTx/>
              <a:buNone/>
            </a:pPr>
            <a:br>
              <a:rPr lang="en-US" altLang="en-US" sz="1800" b="1" dirty="0">
                <a:solidFill>
                  <a:srgbClr val="FF0000"/>
                </a:solidFill>
                <a:latin typeface="Times New Roman" panose="02020603050405020304" pitchFamily="18" charset="0"/>
                <a:cs typeface="Times New Roman" panose="02020603050405020304" pitchFamily="18" charset="0"/>
              </a:rPr>
            </a:br>
            <a:r>
              <a:rPr lang="en-US" altLang="en-US" sz="1800" b="1" dirty="0">
                <a:solidFill>
                  <a:srgbClr val="FF0000"/>
                </a:solidFill>
                <a:latin typeface="Times New Roman" panose="02020603050405020304" pitchFamily="18" charset="0"/>
                <a:cs typeface="Times New Roman" panose="02020603050405020304" pitchFamily="18" charset="0"/>
              </a:rPr>
              <a:t>PLUS </a:t>
            </a:r>
          </a:p>
          <a:p>
            <a:pPr marL="0" indent="0" defTabSz="914400">
              <a:lnSpc>
                <a:spcPct val="100000"/>
              </a:lnSpc>
              <a:spcBef>
                <a:spcPct val="0"/>
              </a:spcBef>
              <a:buClrTx/>
              <a:buSzTx/>
              <a:buFontTx/>
              <a:buNone/>
            </a:pPr>
            <a:br>
              <a:rPr lang="en-US" altLang="en-US" sz="2000" b="1" dirty="0">
                <a:solidFill>
                  <a:srgbClr val="FF0000"/>
                </a:solidFill>
                <a:latin typeface="Times New Roman" panose="02020603050405020304" pitchFamily="18" charset="0"/>
                <a:cs typeface="Times New Roman" panose="02020603050405020304" pitchFamily="18" charset="0"/>
              </a:rPr>
            </a:br>
            <a:r>
              <a:rPr lang="en-US" altLang="en-US" sz="2000" b="1" dirty="0">
                <a:solidFill>
                  <a:srgbClr val="FF0000"/>
                </a:solidFill>
                <a:latin typeface="Times New Roman" panose="02020603050405020304" pitchFamily="18" charset="0"/>
                <a:cs typeface="Times New Roman" panose="02020603050405020304" pitchFamily="18" charset="0"/>
              </a:rPr>
              <a:t>The most recent period’s forecast multiplied by (one minus the smoothing factor). </a:t>
            </a:r>
          </a:p>
          <a:p>
            <a:pPr marL="0" indent="0" defTabSz="914400">
              <a:lnSpc>
                <a:spcPct val="100000"/>
              </a:lnSpc>
              <a:spcBef>
                <a:spcPct val="0"/>
              </a:spcBef>
              <a:buClrTx/>
              <a:buSzTx/>
              <a:buFontTx/>
              <a:buNone/>
            </a:pPr>
            <a:endParaRPr lang="en-US" altLang="en-US" sz="1800" b="1" dirty="0">
              <a:solidFill>
                <a:srgbClr val="FF0000"/>
              </a:solidFill>
              <a:latin typeface="Times New Roman" panose="02020603050405020304" pitchFamily="18" charset="0"/>
              <a:cs typeface="Times New Roman" panose="02020603050405020304" pitchFamily="18" charset="0"/>
            </a:endParaRPr>
          </a:p>
          <a:p>
            <a:pPr marL="0" indent="0" defTabSz="914400">
              <a:lnSpc>
                <a:spcPct val="100000"/>
              </a:lnSpc>
              <a:spcBef>
                <a:spcPct val="0"/>
              </a:spcBef>
              <a:buClrTx/>
              <a:buSzTx/>
              <a:buFontTx/>
              <a:buNone/>
            </a:pPr>
            <a:r>
              <a:rPr lang="en-US" altLang="en-US" sz="1800" b="1" dirty="0">
                <a:solidFill>
                  <a:srgbClr val="FF0000"/>
                </a:solidFill>
                <a:latin typeface="Times New Roman" panose="02020603050405020304" pitchFamily="18" charset="0"/>
                <a:cs typeface="Times New Roman" panose="02020603050405020304" pitchFamily="18" charset="0"/>
              </a:rPr>
              <a:t>OR</a:t>
            </a:r>
          </a:p>
          <a:p>
            <a:pPr marL="0" indent="0" defTabSz="914400" eaLnBrk="1" hangingPunct="1">
              <a:spcBef>
                <a:spcPct val="0"/>
              </a:spcBef>
              <a:buFont typeface="Arial" panose="020B0604020202020204" pitchFamily="34" charset="0"/>
              <a:buNone/>
            </a:pPr>
            <a:r>
              <a:rPr lang="en-US" altLang="en-US" sz="2800" b="1" dirty="0" err="1">
                <a:solidFill>
                  <a:srgbClr val="FF0000"/>
                </a:solidFill>
                <a:latin typeface="Times New Roman" panose="02020603050405020304" pitchFamily="18" charset="0"/>
                <a:cs typeface="Times New Roman" panose="02020603050405020304" pitchFamily="18" charset="0"/>
              </a:rPr>
              <a:t>E</a:t>
            </a:r>
            <a:r>
              <a:rPr lang="en-US" altLang="en-US" sz="2800" b="1" baseline="-25000" dirty="0" err="1">
                <a:solidFill>
                  <a:srgbClr val="FF0000"/>
                </a:solidFill>
                <a:latin typeface="Times New Roman" panose="02020603050405020304" pitchFamily="18" charset="0"/>
                <a:cs typeface="Times New Roman" panose="02020603050405020304" pitchFamily="18" charset="0"/>
              </a:rPr>
              <a:t>i</a:t>
            </a:r>
            <a:r>
              <a:rPr lang="en-US" altLang="en-US" sz="2800" b="1" dirty="0">
                <a:solidFill>
                  <a:srgbClr val="FF0000"/>
                </a:solidFill>
                <a:latin typeface="Times New Roman" panose="02020603050405020304" pitchFamily="18" charset="0"/>
                <a:cs typeface="Times New Roman" panose="02020603050405020304" pitchFamily="18" charset="0"/>
              </a:rPr>
              <a:t> = </a:t>
            </a:r>
            <a:r>
              <a:rPr lang="en-US" altLang="en-US" sz="2800" b="1" dirty="0" err="1">
                <a:solidFill>
                  <a:srgbClr val="FF0000"/>
                </a:solidFill>
                <a:latin typeface="Times New Roman" panose="02020603050405020304" pitchFamily="18" charset="0"/>
                <a:cs typeface="Times New Roman" panose="02020603050405020304" pitchFamily="18" charset="0"/>
              </a:rPr>
              <a:t>W·Y</a:t>
            </a:r>
            <a:r>
              <a:rPr lang="en-US" altLang="en-US" sz="2800" b="1" baseline="-25000" dirty="0" err="1">
                <a:solidFill>
                  <a:srgbClr val="FF0000"/>
                </a:solidFill>
                <a:latin typeface="Times New Roman" panose="02020603050405020304" pitchFamily="18" charset="0"/>
                <a:cs typeface="Times New Roman" panose="02020603050405020304" pitchFamily="18" charset="0"/>
              </a:rPr>
              <a:t>i</a:t>
            </a:r>
            <a:r>
              <a:rPr lang="en-US" altLang="en-US" sz="2800" b="1" dirty="0">
                <a:solidFill>
                  <a:srgbClr val="FF0000"/>
                </a:solidFill>
                <a:latin typeface="Times New Roman" panose="02020603050405020304" pitchFamily="18" charset="0"/>
                <a:cs typeface="Times New Roman" panose="02020603050405020304" pitchFamily="18" charset="0"/>
              </a:rPr>
              <a:t> + (1 - W)·E</a:t>
            </a:r>
            <a:r>
              <a:rPr lang="en-US" altLang="en-US" sz="2800" b="1" baseline="-25000" dirty="0">
                <a:solidFill>
                  <a:srgbClr val="FF0000"/>
                </a:solidFill>
                <a:latin typeface="Times New Roman" panose="02020603050405020304" pitchFamily="18" charset="0"/>
                <a:cs typeface="Times New Roman" panose="02020603050405020304" pitchFamily="18" charset="0"/>
              </a:rPr>
              <a:t>i-1</a:t>
            </a:r>
            <a:endParaRPr lang="en-AU" altLang="en-US" sz="2800" b="1" dirty="0">
              <a:solidFill>
                <a:srgbClr val="FF0000"/>
              </a:solidFill>
              <a:latin typeface="Times New Roman" panose="02020603050405020304" pitchFamily="18" charset="0"/>
              <a:cs typeface="Times New Roman" panose="02020603050405020304" pitchFamily="18" charset="0"/>
            </a:endParaRPr>
          </a:p>
          <a:p>
            <a:pPr marL="0" indent="0" defTabSz="914400">
              <a:lnSpc>
                <a:spcPct val="100000"/>
              </a:lnSpc>
              <a:spcBef>
                <a:spcPct val="0"/>
              </a:spcBef>
              <a:buClrTx/>
              <a:buSzTx/>
              <a:buFontTx/>
              <a:buNone/>
            </a:pPr>
            <a:r>
              <a:rPr lang="en-US" altLang="en-US" sz="1800" b="1" dirty="0">
                <a:solidFill>
                  <a:srgbClr val="FF0000"/>
                </a:solidFill>
                <a:latin typeface="Times New Roman" panose="02020603050405020304" pitchFamily="18" charset="0"/>
                <a:cs typeface="Times New Roman" panose="02020603050405020304" pitchFamily="18" charset="0"/>
              </a:rPr>
              <a:t> </a:t>
            </a:r>
          </a:p>
          <a:p>
            <a:pPr marL="0" indent="0" defTabSz="914400">
              <a:lnSpc>
                <a:spcPct val="100000"/>
              </a:lnSpc>
              <a:spcBef>
                <a:spcPct val="0"/>
              </a:spcBef>
              <a:buClrTx/>
              <a:buSzTx/>
              <a:buFontTx/>
              <a:buNone/>
            </a:pPr>
            <a:endParaRPr lang="en-US" altLang="en-US" sz="1800" b="1" dirty="0">
              <a:solidFill>
                <a:srgbClr val="FF0000"/>
              </a:solidFill>
              <a:latin typeface="Times New Roman" panose="02020603050405020304" pitchFamily="18" charset="0"/>
              <a:cs typeface="Times New Roman" panose="02020603050405020304" pitchFamily="18" charset="0"/>
            </a:endParaRPr>
          </a:p>
          <a:p>
            <a:pPr marL="0" indent="0" defTabSz="914400">
              <a:lnSpc>
                <a:spcPct val="100000"/>
              </a:lnSpc>
              <a:spcBef>
                <a:spcPct val="0"/>
              </a:spcBef>
              <a:buClrTx/>
              <a:buSzTx/>
              <a:buFontTx/>
              <a:buNone/>
            </a:pPr>
            <a:endParaRPr lang="en-US" altLang="en-US" sz="1800" b="1" dirty="0">
              <a:solidFill>
                <a:srgbClr val="FF0000"/>
              </a:solidFill>
              <a:latin typeface="Times New Roman" panose="02020603050405020304" pitchFamily="18" charset="0"/>
              <a:cs typeface="Times New Roman" panose="02020603050405020304" pitchFamily="18" charset="0"/>
            </a:endParaRPr>
          </a:p>
          <a:p>
            <a:pPr marL="0" indent="0" defTabSz="914400">
              <a:lnSpc>
                <a:spcPct val="100000"/>
              </a:lnSpc>
              <a:spcBef>
                <a:spcPct val="0"/>
              </a:spcBef>
              <a:buClrTx/>
              <a:buSzTx/>
              <a:buFontTx/>
              <a:buNone/>
            </a:pPr>
            <a:endParaRPr lang="en-US" altLang="en-US" sz="1800" b="1" dirty="0">
              <a:solidFill>
                <a:srgbClr val="FF0000"/>
              </a:solidFill>
              <a:latin typeface="Times New Roman" panose="02020603050405020304" pitchFamily="18" charset="0"/>
              <a:cs typeface="Times New Roman" panose="02020603050405020304" pitchFamily="18" charset="0"/>
            </a:endParaRPr>
          </a:p>
        </p:txBody>
      </p:sp>
      <p:sp>
        <p:nvSpPr>
          <p:cNvPr id="7" name="Rectangle 4">
            <a:extLst>
              <a:ext uri="{FF2B5EF4-FFF2-40B4-BE49-F238E27FC236}">
                <a16:creationId xmlns:a16="http://schemas.microsoft.com/office/drawing/2014/main" id="{A70E31FF-B254-477D-A021-B0EC19425888}"/>
              </a:ext>
            </a:extLst>
          </p:cNvPr>
          <p:cNvSpPr>
            <a:spLocks noChangeArrowheads="1"/>
          </p:cNvSpPr>
          <p:nvPr/>
        </p:nvSpPr>
        <p:spPr bwMode="auto">
          <a:xfrm>
            <a:off x="69677" y="3224460"/>
            <a:ext cx="8856663"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914400">
              <a:defRPr/>
            </a:pPr>
            <a:endParaRPr lang="en-US" altLang="en-US" sz="1600" dirty="0">
              <a:latin typeface="Times New Roman" panose="02020603050405020304" pitchFamily="18" charset="0"/>
              <a:cs typeface="Times New Roman" panose="02020603050405020304" pitchFamily="18" charset="0"/>
            </a:endParaRPr>
          </a:p>
          <a:p>
            <a:pPr defTabSz="914400">
              <a:defRPr/>
            </a:pPr>
            <a:endParaRPr lang="en-US" altLang="en-US" sz="1600" dirty="0">
              <a:latin typeface="Times New Roman" panose="02020603050405020304" pitchFamily="18" charset="0"/>
              <a:cs typeface="Times New Roman" panose="02020603050405020304" pitchFamily="18" charset="0"/>
            </a:endParaRPr>
          </a:p>
          <a:p>
            <a:pPr defTabSz="914400">
              <a:defRPr/>
            </a:pPr>
            <a:endParaRPr lang="en-US" altLang="en-US" sz="1600" dirty="0">
              <a:latin typeface="Times New Roman" panose="02020603050405020304" pitchFamily="18" charset="0"/>
              <a:cs typeface="Times New Roman" panose="02020603050405020304" pitchFamily="18" charset="0"/>
            </a:endParaRPr>
          </a:p>
          <a:p>
            <a:pPr defTabSz="914400">
              <a:defRPr/>
            </a:pPr>
            <a:r>
              <a:rPr lang="en-US" altLang="en-US" sz="1600" dirty="0">
                <a:latin typeface="Times New Roman" panose="02020603050405020304" pitchFamily="18" charset="0"/>
                <a:cs typeface="Times New Roman" panose="02020603050405020304" pitchFamily="18" charset="0"/>
              </a:rPr>
              <a:t>Where:</a:t>
            </a:r>
          </a:p>
          <a:p>
            <a:pPr defTabSz="914400">
              <a:defRPr/>
            </a:pPr>
            <a:endParaRPr lang="en-US" altLang="en-US" sz="16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en-US" altLang="en-US" sz="1600" dirty="0">
                <a:latin typeface="Times New Roman" panose="02020603050405020304" pitchFamily="18" charset="0"/>
                <a:cs typeface="Times New Roman" panose="02020603050405020304" pitchFamily="18" charset="0"/>
              </a:rPr>
              <a:t>W = the smoothing factor (constant) represented in decimal form (so 35% would be represented as 0.35).</a:t>
            </a:r>
          </a:p>
          <a:p>
            <a:pPr defTabSz="914400">
              <a:defRPr/>
            </a:pPr>
            <a:r>
              <a:rPr lang="en-US" altLang="en-US" sz="1600" dirty="0">
                <a:latin typeface="Times New Roman" panose="02020603050405020304" pitchFamily="18" charset="0"/>
                <a:cs typeface="Times New Roman" panose="02020603050405020304" pitchFamily="18" charset="0"/>
              </a:rPr>
              <a:t>Y = most recent period’s demand</a:t>
            </a:r>
            <a:br>
              <a:rPr lang="en-US" altLang="en-US" sz="1600" dirty="0">
                <a:latin typeface="Times New Roman" panose="02020603050405020304" pitchFamily="18" charset="0"/>
                <a:cs typeface="Times New Roman" panose="02020603050405020304" pitchFamily="18" charset="0"/>
              </a:rPr>
            </a:br>
            <a:r>
              <a:rPr lang="en-US" altLang="en-US" sz="1600" dirty="0">
                <a:latin typeface="Times New Roman" panose="02020603050405020304" pitchFamily="18" charset="0"/>
                <a:cs typeface="Times New Roman" panose="02020603050405020304" pitchFamily="18" charset="0"/>
              </a:rPr>
              <a:t>E </a:t>
            </a:r>
            <a:r>
              <a:rPr lang="en-US" altLang="en-US" sz="1100" dirty="0">
                <a:latin typeface="Times New Roman" panose="02020603050405020304" pitchFamily="18" charset="0"/>
                <a:cs typeface="Times New Roman" panose="02020603050405020304" pitchFamily="18" charset="0"/>
              </a:rPr>
              <a:t>i-1</a:t>
            </a:r>
            <a:r>
              <a:rPr lang="en-US" altLang="en-US" sz="1600" dirty="0">
                <a:latin typeface="Times New Roman" panose="02020603050405020304" pitchFamily="18" charset="0"/>
                <a:cs typeface="Times New Roman" panose="02020603050405020304" pitchFamily="18" charset="0"/>
              </a:rPr>
              <a:t> = the most recent period’s forecast (the output of the smoothing calculation from the previous period). </a:t>
            </a:r>
          </a:p>
          <a:p>
            <a:pPr eaLnBrk="1" fontAlgn="auto" hangingPunct="1">
              <a:spcBef>
                <a:spcPts val="0"/>
              </a:spcBef>
              <a:spcAft>
                <a:spcPts val="0"/>
              </a:spcAft>
              <a:defRPr/>
            </a:pPr>
            <a:r>
              <a:rPr lang="en-US" sz="1600" dirty="0" err="1">
                <a:latin typeface="Times New Roman" panose="02020603050405020304" pitchFamily="18" charset="0"/>
                <a:cs typeface="Times New Roman" panose="02020603050405020304" pitchFamily="18" charset="0"/>
              </a:rPr>
              <a:t>E</a:t>
            </a:r>
            <a:r>
              <a:rPr lang="en-US" sz="1600" baseline="-25000" dirty="0" err="1">
                <a:latin typeface="Times New Roman" panose="02020603050405020304" pitchFamily="18" charset="0"/>
                <a:cs typeface="Times New Roman" panose="02020603050405020304" pitchFamily="18" charset="0"/>
              </a:rPr>
              <a:t>i</a:t>
            </a:r>
            <a:r>
              <a:rPr lang="en-US" sz="1600" baseline="-25000" dirty="0">
                <a:latin typeface="Times New Roman" panose="02020603050405020304" pitchFamily="18" charset="0"/>
                <a:cs typeface="Times New Roman" panose="02020603050405020304" pitchFamily="18" charset="0"/>
              </a:rPr>
              <a:t> = </a:t>
            </a:r>
            <a:r>
              <a:rPr lang="en-US" sz="1600" kern="0" dirty="0">
                <a:latin typeface="Times New Roman" panose="02020603050405020304" pitchFamily="18" charset="0"/>
                <a:cs typeface="Times New Roman" panose="02020603050405020304" pitchFamily="18" charset="0"/>
              </a:rPr>
              <a:t>is the smoothed value of the observations (our “best guess” as to the value of the mean) </a:t>
            </a:r>
            <a:endParaRPr lang="en-US" altLang="en-US" sz="1600" dirty="0">
              <a:latin typeface="Times New Roman" panose="02020603050405020304" pitchFamily="18" charset="0"/>
              <a:cs typeface="Times New Roman" panose="02020603050405020304" pitchFamily="18" charset="0"/>
            </a:endParaRPr>
          </a:p>
          <a:p>
            <a:pPr defTabSz="914400">
              <a:defRPr/>
            </a:pPr>
            <a:endParaRPr lang="en-US" altLang="en-US" sz="1600" dirty="0">
              <a:latin typeface="Times New Roman" panose="02020603050405020304" pitchFamily="18" charset="0"/>
              <a:cs typeface="Times New Roman" panose="02020603050405020304" pitchFamily="18" charset="0"/>
            </a:endParaRPr>
          </a:p>
          <a:p>
            <a:pPr defTabSz="914400">
              <a:defRPr/>
            </a:pPr>
            <a:endParaRPr lang="en-US"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9472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D4488272-C3B3-4441-ADCA-85AFEB729471}"/>
              </a:ext>
            </a:extLst>
          </p:cNvPr>
          <p:cNvSpPr>
            <a:spLocks noGrp="1" noChangeArrowheads="1"/>
          </p:cNvSpPr>
          <p:nvPr>
            <p:ph type="title"/>
          </p:nvPr>
        </p:nvSpPr>
        <p:spPr>
          <a:xfrm>
            <a:off x="381000" y="804863"/>
            <a:ext cx="8153400" cy="1049337"/>
          </a:xfrm>
        </p:spPr>
        <p:txBody>
          <a:bodyPr/>
          <a:lstStyle/>
          <a:p>
            <a:pPr eaLnBrk="1" fontAlgn="auto" hangingPunct="1">
              <a:spcAft>
                <a:spcPts val="0"/>
              </a:spcAft>
              <a:defRPr/>
            </a:pPr>
            <a:r>
              <a:rPr lang="en-US" altLang="en-US" sz="2800" dirty="0">
                <a:latin typeface="Times New Roman" panose="02020603050405020304" pitchFamily="18" charset="0"/>
              </a:rPr>
              <a:t>Simple Exponential Smoothing Method</a:t>
            </a:r>
          </a:p>
        </p:txBody>
      </p:sp>
      <p:sp>
        <p:nvSpPr>
          <p:cNvPr id="13316" name="Rectangle 3">
            <a:extLst>
              <a:ext uri="{FF2B5EF4-FFF2-40B4-BE49-F238E27FC236}">
                <a16:creationId xmlns:a16="http://schemas.microsoft.com/office/drawing/2014/main" id="{4C906C1A-B932-4CAD-8A3A-A4D759A179AF}"/>
              </a:ext>
            </a:extLst>
          </p:cNvPr>
          <p:cNvSpPr>
            <a:spLocks noGrp="1" noChangeArrowheads="1"/>
          </p:cNvSpPr>
          <p:nvPr>
            <p:ph idx="1"/>
          </p:nvPr>
        </p:nvSpPr>
        <p:spPr>
          <a:xfrm>
            <a:off x="533400" y="2286000"/>
            <a:ext cx="7804150" cy="4154488"/>
          </a:xfrm>
        </p:spPr>
        <p:txBody>
          <a:bodyPr rtlCol="0">
            <a:normAutofit/>
          </a:bodyPr>
          <a:lstStyle/>
          <a:p>
            <a:pPr eaLnBrk="1" fontAlgn="auto" hangingPunct="1">
              <a:spcAft>
                <a:spcPts val="0"/>
              </a:spcAft>
              <a:defRPr/>
            </a:pPr>
            <a:r>
              <a:rPr lang="en-US" altLang="en-US" sz="2400" dirty="0">
                <a:latin typeface="Times New Roman" panose="02020603050405020304" pitchFamily="18" charset="0"/>
              </a:rPr>
              <a:t>To start the algorithm, we need </a:t>
            </a:r>
            <a:r>
              <a:rPr lang="en-US" sz="2400"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i-1</a:t>
            </a:r>
            <a:r>
              <a:rPr lang="en-US" altLang="en-US" sz="2400" dirty="0">
                <a:latin typeface="Times New Roman" panose="02020603050405020304" pitchFamily="18" charset="0"/>
              </a:rPr>
              <a:t> because: </a:t>
            </a:r>
          </a:p>
          <a:p>
            <a:pPr marL="0" indent="0" eaLnBrk="1" fontAlgn="auto" hangingPunct="1">
              <a:spcAft>
                <a:spcPts val="0"/>
              </a:spcAft>
              <a:buFont typeface="Arial" panose="020B0604020202020204" pitchFamily="34" charset="0"/>
              <a:buNone/>
              <a:defRPr/>
            </a:pPr>
            <a:r>
              <a:rPr lang="en-US" sz="2400" dirty="0" err="1">
                <a:latin typeface="Times New Roman" panose="02020603050405020304" pitchFamily="18" charset="0"/>
                <a:cs typeface="Times New Roman" panose="02020603050405020304" pitchFamily="18" charset="0"/>
              </a:rPr>
              <a:t>E</a:t>
            </a:r>
            <a:r>
              <a:rPr lang="en-US" sz="2400"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W·Y</a:t>
            </a:r>
            <a:r>
              <a:rPr lang="en-US" sz="2400"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(1 - W)·E</a:t>
            </a:r>
            <a:r>
              <a:rPr lang="en-US" sz="2400" baseline="-25000" dirty="0">
                <a:latin typeface="Times New Roman" panose="02020603050405020304" pitchFamily="18" charset="0"/>
                <a:cs typeface="Times New Roman" panose="02020603050405020304" pitchFamily="18" charset="0"/>
              </a:rPr>
              <a:t>i-1</a:t>
            </a:r>
            <a:endParaRPr lang="en-AU" sz="2400"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anose="020B0604020202020204" pitchFamily="34" charset="0"/>
              <a:buNone/>
              <a:defRPr/>
            </a:pPr>
            <a:endParaRPr lang="en-US" altLang="en-US" sz="2400" dirty="0">
              <a:latin typeface="Times New Roman" panose="02020603050405020304" pitchFamily="18" charset="0"/>
            </a:endParaRPr>
          </a:p>
          <a:p>
            <a:pPr eaLnBrk="1" fontAlgn="auto" hangingPunct="1">
              <a:spcAft>
                <a:spcPts val="0"/>
              </a:spcAft>
              <a:defRPr/>
            </a:pPr>
            <a:r>
              <a:rPr lang="en-US" altLang="en-US" sz="2400" dirty="0">
                <a:latin typeface="Times New Roman" panose="02020603050405020304" pitchFamily="18" charset="0"/>
              </a:rPr>
              <a:t>Since </a:t>
            </a:r>
            <a:r>
              <a:rPr lang="en-US" sz="2400"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i-1</a:t>
            </a:r>
            <a:r>
              <a:rPr lang="en-US" altLang="en-US" sz="2400" dirty="0">
                <a:latin typeface="Times New Roman" panose="02020603050405020304" pitchFamily="18" charset="0"/>
              </a:rPr>
              <a:t> is not known, we can:</a:t>
            </a:r>
          </a:p>
          <a:p>
            <a:pPr lvl="1" eaLnBrk="1" fontAlgn="auto" hangingPunct="1">
              <a:spcAft>
                <a:spcPts val="0"/>
              </a:spcAft>
              <a:defRPr/>
            </a:pPr>
            <a:r>
              <a:rPr lang="en-US" altLang="en-US" sz="1800" dirty="0">
                <a:latin typeface="Times New Roman" panose="02020603050405020304" pitchFamily="18" charset="0"/>
              </a:rPr>
              <a:t>Set the first estimate equal to the first observation. </a:t>
            </a:r>
          </a:p>
          <a:p>
            <a:pPr eaLnBrk="1" fontAlgn="auto" hangingPunct="1">
              <a:spcAft>
                <a:spcPts val="0"/>
              </a:spcAft>
              <a:buFont typeface="Wingdings" panose="05000000000000000000" pitchFamily="2" charset="2"/>
              <a:buNone/>
              <a:defRPr/>
            </a:pPr>
            <a:endParaRPr lang="en-US" altLang="en-US" sz="2400" dirty="0"/>
          </a:p>
        </p:txBody>
      </p:sp>
    </p:spTree>
    <p:extLst>
      <p:ext uri="{BB962C8B-B14F-4D97-AF65-F5344CB8AC3E}">
        <p14:creationId xmlns:p14="http://schemas.microsoft.com/office/powerpoint/2010/main" val="197920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9E884D8C-2C75-4600-97D1-A2868AAA594D}"/>
              </a:ext>
            </a:extLst>
          </p:cNvPr>
          <p:cNvSpPr>
            <a:spLocks noGrp="1"/>
          </p:cNvSpPr>
          <p:nvPr>
            <p:ph type="sldNum" sz="quarter" idx="12"/>
          </p:nvPr>
        </p:nvSpPr>
        <p:spPr>
          <a:xfrm>
            <a:off x="198784" y="-659731"/>
            <a:ext cx="0" cy="0"/>
          </a:xfrm>
          <a:noFill/>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spcBef>
                <a:spcPct val="0"/>
              </a:spcBef>
            </a:pPr>
            <a:fld id="{7F5AB616-994A-4D95-8597-D2B81CBCFAD0}" type="slidenum">
              <a:rPr lang="en-US" altLang="en-US" sz="1400" b="0"/>
              <a:pPr>
                <a:spcBef>
                  <a:spcPct val="0"/>
                </a:spcBef>
              </a:pPr>
              <a:t>5</a:t>
            </a:fld>
            <a:endParaRPr lang="en-US" altLang="en-US" sz="1400" b="0"/>
          </a:p>
        </p:txBody>
      </p:sp>
      <p:sp>
        <p:nvSpPr>
          <p:cNvPr id="8195" name="Rectangle 3">
            <a:extLst>
              <a:ext uri="{FF2B5EF4-FFF2-40B4-BE49-F238E27FC236}">
                <a16:creationId xmlns:a16="http://schemas.microsoft.com/office/drawing/2014/main" id="{566959D0-7E9F-4A98-B783-0BB790C25BCB}"/>
              </a:ext>
            </a:extLst>
          </p:cNvPr>
          <p:cNvSpPr>
            <a:spLocks noChangeArrowheads="1"/>
          </p:cNvSpPr>
          <p:nvPr/>
        </p:nvSpPr>
        <p:spPr bwMode="auto">
          <a:xfrm>
            <a:off x="808384" y="2540669"/>
            <a:ext cx="1676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grpSp>
        <p:nvGrpSpPr>
          <p:cNvPr id="8199" name="Group 33">
            <a:extLst>
              <a:ext uri="{FF2B5EF4-FFF2-40B4-BE49-F238E27FC236}">
                <a16:creationId xmlns:a16="http://schemas.microsoft.com/office/drawing/2014/main" id="{26693DA1-F157-45F2-8A48-1A10AC3C263A}"/>
              </a:ext>
            </a:extLst>
          </p:cNvPr>
          <p:cNvGrpSpPr>
            <a:grpSpLocks/>
          </p:cNvGrpSpPr>
          <p:nvPr/>
        </p:nvGrpSpPr>
        <p:grpSpPr bwMode="auto">
          <a:xfrm>
            <a:off x="631829" y="1700808"/>
            <a:ext cx="8188643" cy="3960439"/>
            <a:chOff x="1120" y="1080"/>
            <a:chExt cx="4040" cy="1659"/>
          </a:xfrm>
        </p:grpSpPr>
        <p:sp>
          <p:nvSpPr>
            <p:cNvPr id="8201" name="Freeform 34">
              <a:extLst>
                <a:ext uri="{FF2B5EF4-FFF2-40B4-BE49-F238E27FC236}">
                  <a16:creationId xmlns:a16="http://schemas.microsoft.com/office/drawing/2014/main" id="{AD1C4B66-3573-49C4-B7A6-08C7FE7B8723}"/>
                </a:ext>
              </a:extLst>
            </p:cNvPr>
            <p:cNvSpPr>
              <a:spLocks/>
            </p:cNvSpPr>
            <p:nvPr/>
          </p:nvSpPr>
          <p:spPr bwMode="auto">
            <a:xfrm flipV="1">
              <a:off x="3263" y="1288"/>
              <a:ext cx="855" cy="443"/>
            </a:xfrm>
            <a:custGeom>
              <a:avLst/>
              <a:gdLst>
                <a:gd name="T0" fmla="*/ 855 w 855"/>
                <a:gd name="T1" fmla="*/ 0 h 504"/>
                <a:gd name="T2" fmla="*/ 836 w 855"/>
                <a:gd name="T3" fmla="*/ 57 h 504"/>
                <a:gd name="T4" fmla="*/ 813 w 855"/>
                <a:gd name="T5" fmla="*/ 105 h 504"/>
                <a:gd name="T6" fmla="*/ 794 w 855"/>
                <a:gd name="T7" fmla="*/ 142 h 504"/>
                <a:gd name="T8" fmla="*/ 771 w 855"/>
                <a:gd name="T9" fmla="*/ 185 h 504"/>
                <a:gd name="T10" fmla="*/ 747 w 855"/>
                <a:gd name="T11" fmla="*/ 224 h 504"/>
                <a:gd name="T12" fmla="*/ 723 w 855"/>
                <a:gd name="T13" fmla="*/ 264 h 504"/>
                <a:gd name="T14" fmla="*/ 699 w 855"/>
                <a:gd name="T15" fmla="*/ 297 h 504"/>
                <a:gd name="T16" fmla="*/ 669 w 855"/>
                <a:gd name="T17" fmla="*/ 323 h 504"/>
                <a:gd name="T18" fmla="*/ 645 w 855"/>
                <a:gd name="T19" fmla="*/ 350 h 504"/>
                <a:gd name="T20" fmla="*/ 615 w 855"/>
                <a:gd name="T21" fmla="*/ 377 h 504"/>
                <a:gd name="T22" fmla="*/ 585 w 855"/>
                <a:gd name="T23" fmla="*/ 396 h 504"/>
                <a:gd name="T24" fmla="*/ 555 w 855"/>
                <a:gd name="T25" fmla="*/ 410 h 504"/>
                <a:gd name="T26" fmla="*/ 525 w 855"/>
                <a:gd name="T27" fmla="*/ 423 h 504"/>
                <a:gd name="T28" fmla="*/ 489 w 855"/>
                <a:gd name="T29" fmla="*/ 436 h 504"/>
                <a:gd name="T30" fmla="*/ 459 w 855"/>
                <a:gd name="T31" fmla="*/ 443 h 504"/>
                <a:gd name="T32" fmla="*/ 423 w 855"/>
                <a:gd name="T33" fmla="*/ 443 h 504"/>
                <a:gd name="T34" fmla="*/ 393 w 855"/>
                <a:gd name="T35" fmla="*/ 443 h 504"/>
                <a:gd name="T36" fmla="*/ 363 w 855"/>
                <a:gd name="T37" fmla="*/ 436 h 504"/>
                <a:gd name="T38" fmla="*/ 327 w 855"/>
                <a:gd name="T39" fmla="*/ 423 h 504"/>
                <a:gd name="T40" fmla="*/ 297 w 855"/>
                <a:gd name="T41" fmla="*/ 410 h 504"/>
                <a:gd name="T42" fmla="*/ 267 w 855"/>
                <a:gd name="T43" fmla="*/ 396 h 504"/>
                <a:gd name="T44" fmla="*/ 237 w 855"/>
                <a:gd name="T45" fmla="*/ 377 h 504"/>
                <a:gd name="T46" fmla="*/ 213 w 855"/>
                <a:gd name="T47" fmla="*/ 357 h 504"/>
                <a:gd name="T48" fmla="*/ 183 w 855"/>
                <a:gd name="T49" fmla="*/ 330 h 504"/>
                <a:gd name="T50" fmla="*/ 159 w 855"/>
                <a:gd name="T51" fmla="*/ 297 h 504"/>
                <a:gd name="T52" fmla="*/ 135 w 855"/>
                <a:gd name="T53" fmla="*/ 271 h 504"/>
                <a:gd name="T54" fmla="*/ 111 w 855"/>
                <a:gd name="T55" fmla="*/ 231 h 504"/>
                <a:gd name="T56" fmla="*/ 87 w 855"/>
                <a:gd name="T57" fmla="*/ 198 h 504"/>
                <a:gd name="T58" fmla="*/ 62 w 855"/>
                <a:gd name="T59" fmla="*/ 158 h 504"/>
                <a:gd name="T60" fmla="*/ 39 w 855"/>
                <a:gd name="T61" fmla="*/ 115 h 504"/>
                <a:gd name="T62" fmla="*/ 20 w 855"/>
                <a:gd name="T63" fmla="*/ 69 h 504"/>
                <a:gd name="T64" fmla="*/ 0 w 855"/>
                <a:gd name="T65" fmla="*/ 12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5" h="504">
                  <a:moveTo>
                    <a:pt x="855" y="0"/>
                  </a:moveTo>
                  <a:lnTo>
                    <a:pt x="836" y="65"/>
                  </a:lnTo>
                  <a:lnTo>
                    <a:pt x="813" y="119"/>
                  </a:lnTo>
                  <a:lnTo>
                    <a:pt x="794" y="162"/>
                  </a:lnTo>
                  <a:lnTo>
                    <a:pt x="771" y="210"/>
                  </a:lnTo>
                  <a:lnTo>
                    <a:pt x="747" y="255"/>
                  </a:lnTo>
                  <a:lnTo>
                    <a:pt x="723" y="300"/>
                  </a:lnTo>
                  <a:lnTo>
                    <a:pt x="699" y="338"/>
                  </a:lnTo>
                  <a:lnTo>
                    <a:pt x="669" y="368"/>
                  </a:lnTo>
                  <a:lnTo>
                    <a:pt x="645" y="398"/>
                  </a:lnTo>
                  <a:lnTo>
                    <a:pt x="615" y="429"/>
                  </a:lnTo>
                  <a:lnTo>
                    <a:pt x="585" y="451"/>
                  </a:lnTo>
                  <a:lnTo>
                    <a:pt x="555" y="466"/>
                  </a:lnTo>
                  <a:lnTo>
                    <a:pt x="525" y="481"/>
                  </a:lnTo>
                  <a:lnTo>
                    <a:pt x="489" y="496"/>
                  </a:lnTo>
                  <a:lnTo>
                    <a:pt x="459" y="504"/>
                  </a:lnTo>
                  <a:lnTo>
                    <a:pt x="423" y="504"/>
                  </a:lnTo>
                  <a:lnTo>
                    <a:pt x="393" y="504"/>
                  </a:lnTo>
                  <a:lnTo>
                    <a:pt x="363" y="496"/>
                  </a:lnTo>
                  <a:lnTo>
                    <a:pt x="327" y="481"/>
                  </a:lnTo>
                  <a:lnTo>
                    <a:pt x="297" y="466"/>
                  </a:lnTo>
                  <a:lnTo>
                    <a:pt x="267" y="451"/>
                  </a:lnTo>
                  <a:lnTo>
                    <a:pt x="237" y="429"/>
                  </a:lnTo>
                  <a:lnTo>
                    <a:pt x="213" y="406"/>
                  </a:lnTo>
                  <a:lnTo>
                    <a:pt x="183" y="376"/>
                  </a:lnTo>
                  <a:lnTo>
                    <a:pt x="159" y="338"/>
                  </a:lnTo>
                  <a:lnTo>
                    <a:pt x="135" y="308"/>
                  </a:lnTo>
                  <a:lnTo>
                    <a:pt x="111" y="263"/>
                  </a:lnTo>
                  <a:lnTo>
                    <a:pt x="87" y="225"/>
                  </a:lnTo>
                  <a:lnTo>
                    <a:pt x="62" y="180"/>
                  </a:lnTo>
                  <a:lnTo>
                    <a:pt x="39" y="131"/>
                  </a:lnTo>
                  <a:lnTo>
                    <a:pt x="20" y="78"/>
                  </a:lnTo>
                  <a:lnTo>
                    <a:pt x="0" y="14"/>
                  </a:lnTo>
                </a:path>
              </a:pathLst>
            </a:custGeom>
            <a:solidFill>
              <a:srgbClr val="808080"/>
            </a:solidFill>
            <a:ln w="9525" cap="rnd">
              <a:solidFill>
                <a:srgbClr val="000000"/>
              </a:solidFill>
              <a:prstDash val="solid"/>
              <a:round/>
              <a:headEnd/>
              <a:tailEnd/>
            </a:ln>
          </p:spPr>
          <p:txBody>
            <a:bodyPr/>
            <a:lstStyle/>
            <a:p>
              <a:endParaRPr lang="en-AU"/>
            </a:p>
          </p:txBody>
        </p:sp>
        <p:sp>
          <p:nvSpPr>
            <p:cNvPr id="8202" name="Freeform 35">
              <a:extLst>
                <a:ext uri="{FF2B5EF4-FFF2-40B4-BE49-F238E27FC236}">
                  <a16:creationId xmlns:a16="http://schemas.microsoft.com/office/drawing/2014/main" id="{8E67CB30-8824-4F63-832D-09DBDC184326}"/>
                </a:ext>
              </a:extLst>
            </p:cNvPr>
            <p:cNvSpPr>
              <a:spLocks/>
            </p:cNvSpPr>
            <p:nvPr/>
          </p:nvSpPr>
          <p:spPr bwMode="auto">
            <a:xfrm flipV="1">
              <a:off x="1503" y="1277"/>
              <a:ext cx="855" cy="443"/>
            </a:xfrm>
            <a:custGeom>
              <a:avLst/>
              <a:gdLst>
                <a:gd name="T0" fmla="*/ 855 w 855"/>
                <a:gd name="T1" fmla="*/ 0 h 504"/>
                <a:gd name="T2" fmla="*/ 836 w 855"/>
                <a:gd name="T3" fmla="*/ 57 h 504"/>
                <a:gd name="T4" fmla="*/ 813 w 855"/>
                <a:gd name="T5" fmla="*/ 105 h 504"/>
                <a:gd name="T6" fmla="*/ 794 w 855"/>
                <a:gd name="T7" fmla="*/ 142 h 504"/>
                <a:gd name="T8" fmla="*/ 771 w 855"/>
                <a:gd name="T9" fmla="*/ 185 h 504"/>
                <a:gd name="T10" fmla="*/ 747 w 855"/>
                <a:gd name="T11" fmla="*/ 224 h 504"/>
                <a:gd name="T12" fmla="*/ 723 w 855"/>
                <a:gd name="T13" fmla="*/ 264 h 504"/>
                <a:gd name="T14" fmla="*/ 699 w 855"/>
                <a:gd name="T15" fmla="*/ 297 h 504"/>
                <a:gd name="T16" fmla="*/ 669 w 855"/>
                <a:gd name="T17" fmla="*/ 323 h 504"/>
                <a:gd name="T18" fmla="*/ 645 w 855"/>
                <a:gd name="T19" fmla="*/ 350 h 504"/>
                <a:gd name="T20" fmla="*/ 615 w 855"/>
                <a:gd name="T21" fmla="*/ 377 h 504"/>
                <a:gd name="T22" fmla="*/ 585 w 855"/>
                <a:gd name="T23" fmla="*/ 396 h 504"/>
                <a:gd name="T24" fmla="*/ 555 w 855"/>
                <a:gd name="T25" fmla="*/ 410 h 504"/>
                <a:gd name="T26" fmla="*/ 525 w 855"/>
                <a:gd name="T27" fmla="*/ 423 h 504"/>
                <a:gd name="T28" fmla="*/ 489 w 855"/>
                <a:gd name="T29" fmla="*/ 436 h 504"/>
                <a:gd name="T30" fmla="*/ 459 w 855"/>
                <a:gd name="T31" fmla="*/ 443 h 504"/>
                <a:gd name="T32" fmla="*/ 423 w 855"/>
                <a:gd name="T33" fmla="*/ 443 h 504"/>
                <a:gd name="T34" fmla="*/ 393 w 855"/>
                <a:gd name="T35" fmla="*/ 443 h 504"/>
                <a:gd name="T36" fmla="*/ 363 w 855"/>
                <a:gd name="T37" fmla="*/ 436 h 504"/>
                <a:gd name="T38" fmla="*/ 327 w 855"/>
                <a:gd name="T39" fmla="*/ 423 h 504"/>
                <a:gd name="T40" fmla="*/ 297 w 855"/>
                <a:gd name="T41" fmla="*/ 410 h 504"/>
                <a:gd name="T42" fmla="*/ 267 w 855"/>
                <a:gd name="T43" fmla="*/ 396 h 504"/>
                <a:gd name="T44" fmla="*/ 237 w 855"/>
                <a:gd name="T45" fmla="*/ 377 h 504"/>
                <a:gd name="T46" fmla="*/ 213 w 855"/>
                <a:gd name="T47" fmla="*/ 357 h 504"/>
                <a:gd name="T48" fmla="*/ 183 w 855"/>
                <a:gd name="T49" fmla="*/ 330 h 504"/>
                <a:gd name="T50" fmla="*/ 159 w 855"/>
                <a:gd name="T51" fmla="*/ 297 h 504"/>
                <a:gd name="T52" fmla="*/ 135 w 855"/>
                <a:gd name="T53" fmla="*/ 271 h 504"/>
                <a:gd name="T54" fmla="*/ 111 w 855"/>
                <a:gd name="T55" fmla="*/ 231 h 504"/>
                <a:gd name="T56" fmla="*/ 87 w 855"/>
                <a:gd name="T57" fmla="*/ 198 h 504"/>
                <a:gd name="T58" fmla="*/ 62 w 855"/>
                <a:gd name="T59" fmla="*/ 158 h 504"/>
                <a:gd name="T60" fmla="*/ 39 w 855"/>
                <a:gd name="T61" fmla="*/ 115 h 504"/>
                <a:gd name="T62" fmla="*/ 20 w 855"/>
                <a:gd name="T63" fmla="*/ 69 h 504"/>
                <a:gd name="T64" fmla="*/ 0 w 855"/>
                <a:gd name="T65" fmla="*/ 12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5" h="504">
                  <a:moveTo>
                    <a:pt x="855" y="0"/>
                  </a:moveTo>
                  <a:lnTo>
                    <a:pt x="836" y="65"/>
                  </a:lnTo>
                  <a:lnTo>
                    <a:pt x="813" y="119"/>
                  </a:lnTo>
                  <a:lnTo>
                    <a:pt x="794" y="162"/>
                  </a:lnTo>
                  <a:lnTo>
                    <a:pt x="771" y="210"/>
                  </a:lnTo>
                  <a:lnTo>
                    <a:pt x="747" y="255"/>
                  </a:lnTo>
                  <a:lnTo>
                    <a:pt x="723" y="300"/>
                  </a:lnTo>
                  <a:lnTo>
                    <a:pt x="699" y="338"/>
                  </a:lnTo>
                  <a:lnTo>
                    <a:pt x="669" y="368"/>
                  </a:lnTo>
                  <a:lnTo>
                    <a:pt x="645" y="398"/>
                  </a:lnTo>
                  <a:lnTo>
                    <a:pt x="615" y="429"/>
                  </a:lnTo>
                  <a:lnTo>
                    <a:pt x="585" y="451"/>
                  </a:lnTo>
                  <a:lnTo>
                    <a:pt x="555" y="466"/>
                  </a:lnTo>
                  <a:lnTo>
                    <a:pt x="525" y="481"/>
                  </a:lnTo>
                  <a:lnTo>
                    <a:pt x="489" y="496"/>
                  </a:lnTo>
                  <a:lnTo>
                    <a:pt x="459" y="504"/>
                  </a:lnTo>
                  <a:lnTo>
                    <a:pt x="423" y="504"/>
                  </a:lnTo>
                  <a:lnTo>
                    <a:pt x="393" y="504"/>
                  </a:lnTo>
                  <a:lnTo>
                    <a:pt x="363" y="496"/>
                  </a:lnTo>
                  <a:lnTo>
                    <a:pt x="327" y="481"/>
                  </a:lnTo>
                  <a:lnTo>
                    <a:pt x="297" y="466"/>
                  </a:lnTo>
                  <a:lnTo>
                    <a:pt x="267" y="451"/>
                  </a:lnTo>
                  <a:lnTo>
                    <a:pt x="237" y="429"/>
                  </a:lnTo>
                  <a:lnTo>
                    <a:pt x="213" y="406"/>
                  </a:lnTo>
                  <a:lnTo>
                    <a:pt x="183" y="376"/>
                  </a:lnTo>
                  <a:lnTo>
                    <a:pt x="159" y="338"/>
                  </a:lnTo>
                  <a:lnTo>
                    <a:pt x="135" y="308"/>
                  </a:lnTo>
                  <a:lnTo>
                    <a:pt x="111" y="263"/>
                  </a:lnTo>
                  <a:lnTo>
                    <a:pt x="87" y="225"/>
                  </a:lnTo>
                  <a:lnTo>
                    <a:pt x="62" y="180"/>
                  </a:lnTo>
                  <a:lnTo>
                    <a:pt x="39" y="131"/>
                  </a:lnTo>
                  <a:lnTo>
                    <a:pt x="20" y="78"/>
                  </a:lnTo>
                  <a:lnTo>
                    <a:pt x="0" y="14"/>
                  </a:lnTo>
                </a:path>
              </a:pathLst>
            </a:custGeom>
            <a:solidFill>
              <a:srgbClr val="808080"/>
            </a:solidFill>
            <a:ln w="9525" cap="rnd">
              <a:solidFill>
                <a:srgbClr val="000000"/>
              </a:solidFill>
              <a:prstDash val="solid"/>
              <a:round/>
              <a:headEnd/>
              <a:tailEnd/>
            </a:ln>
          </p:spPr>
          <p:txBody>
            <a:bodyPr/>
            <a:lstStyle/>
            <a:p>
              <a:endParaRPr lang="en-AU"/>
            </a:p>
          </p:txBody>
        </p:sp>
        <p:sp>
          <p:nvSpPr>
            <p:cNvPr id="28708" name="Freeform 36">
              <a:extLst>
                <a:ext uri="{FF2B5EF4-FFF2-40B4-BE49-F238E27FC236}">
                  <a16:creationId xmlns:a16="http://schemas.microsoft.com/office/drawing/2014/main" id="{9942C334-948A-4B63-8E83-D18C8F423C75}"/>
                </a:ext>
              </a:extLst>
            </p:cNvPr>
            <p:cNvSpPr>
              <a:spLocks/>
            </p:cNvSpPr>
            <p:nvPr/>
          </p:nvSpPr>
          <p:spPr bwMode="auto">
            <a:xfrm>
              <a:off x="3233" y="1535"/>
              <a:ext cx="914" cy="352"/>
            </a:xfrm>
            <a:custGeom>
              <a:avLst/>
              <a:gdLst>
                <a:gd name="T0" fmla="*/ 5 w 914"/>
                <a:gd name="T1" fmla="*/ 306 h 352"/>
                <a:gd name="T2" fmla="*/ 11 w 914"/>
                <a:gd name="T3" fmla="*/ 282 h 352"/>
                <a:gd name="T4" fmla="*/ 28 w 914"/>
                <a:gd name="T5" fmla="*/ 223 h 352"/>
                <a:gd name="T6" fmla="*/ 40 w 914"/>
                <a:gd name="T7" fmla="*/ 198 h 352"/>
                <a:gd name="T8" fmla="*/ 52 w 914"/>
                <a:gd name="T9" fmla="*/ 171 h 352"/>
                <a:gd name="T10" fmla="*/ 58 w 914"/>
                <a:gd name="T11" fmla="*/ 148 h 352"/>
                <a:gd name="T12" fmla="*/ 73 w 914"/>
                <a:gd name="T13" fmla="*/ 99 h 352"/>
                <a:gd name="T14" fmla="*/ 79 w 914"/>
                <a:gd name="T15" fmla="*/ 85 h 352"/>
                <a:gd name="T16" fmla="*/ 85 w 914"/>
                <a:gd name="T17" fmla="*/ 69 h 352"/>
                <a:gd name="T18" fmla="*/ 91 w 914"/>
                <a:gd name="T19" fmla="*/ 54 h 352"/>
                <a:gd name="T20" fmla="*/ 115 w 914"/>
                <a:gd name="T21" fmla="*/ 18 h 352"/>
                <a:gd name="T22" fmla="*/ 128 w 914"/>
                <a:gd name="T23" fmla="*/ 1 h 352"/>
                <a:gd name="T24" fmla="*/ 151 w 914"/>
                <a:gd name="T25" fmla="*/ 0 h 352"/>
                <a:gd name="T26" fmla="*/ 452 w 914"/>
                <a:gd name="T27" fmla="*/ 4 h 352"/>
                <a:gd name="T28" fmla="*/ 574 w 914"/>
                <a:gd name="T29" fmla="*/ 9 h 352"/>
                <a:gd name="T30" fmla="*/ 644 w 914"/>
                <a:gd name="T31" fmla="*/ 12 h 352"/>
                <a:gd name="T32" fmla="*/ 680 w 914"/>
                <a:gd name="T33" fmla="*/ 15 h 352"/>
                <a:gd name="T34" fmla="*/ 710 w 914"/>
                <a:gd name="T35" fmla="*/ 18 h 352"/>
                <a:gd name="T36" fmla="*/ 733 w 914"/>
                <a:gd name="T37" fmla="*/ 9 h 352"/>
                <a:gd name="T38" fmla="*/ 769 w 914"/>
                <a:gd name="T39" fmla="*/ 13 h 352"/>
                <a:gd name="T40" fmla="*/ 799 w 914"/>
                <a:gd name="T41" fmla="*/ 24 h 352"/>
                <a:gd name="T42" fmla="*/ 827 w 914"/>
                <a:gd name="T43" fmla="*/ 48 h 352"/>
                <a:gd name="T44" fmla="*/ 850 w 914"/>
                <a:gd name="T45" fmla="*/ 91 h 352"/>
                <a:gd name="T46" fmla="*/ 862 w 914"/>
                <a:gd name="T47" fmla="*/ 124 h 352"/>
                <a:gd name="T48" fmla="*/ 868 w 914"/>
                <a:gd name="T49" fmla="*/ 144 h 352"/>
                <a:gd name="T50" fmla="*/ 872 w 914"/>
                <a:gd name="T51" fmla="*/ 165 h 352"/>
                <a:gd name="T52" fmla="*/ 877 w 914"/>
                <a:gd name="T53" fmla="*/ 180 h 352"/>
                <a:gd name="T54" fmla="*/ 883 w 914"/>
                <a:gd name="T55" fmla="*/ 201 h 352"/>
                <a:gd name="T56" fmla="*/ 889 w 914"/>
                <a:gd name="T57" fmla="*/ 225 h 352"/>
                <a:gd name="T58" fmla="*/ 895 w 914"/>
                <a:gd name="T59" fmla="*/ 247 h 352"/>
                <a:gd name="T60" fmla="*/ 901 w 914"/>
                <a:gd name="T61" fmla="*/ 271 h 352"/>
                <a:gd name="T62" fmla="*/ 910 w 914"/>
                <a:gd name="T63" fmla="*/ 307 h 352"/>
                <a:gd name="T64" fmla="*/ 914 w 914"/>
                <a:gd name="T65" fmla="*/ 321 h 352"/>
                <a:gd name="T66" fmla="*/ 869 w 914"/>
                <a:gd name="T67" fmla="*/ 331 h 352"/>
                <a:gd name="T68" fmla="*/ 457 w 914"/>
                <a:gd name="T69" fmla="*/ 330 h 352"/>
                <a:gd name="T70" fmla="*/ 208 w 914"/>
                <a:gd name="T71" fmla="*/ 322 h 352"/>
                <a:gd name="T72" fmla="*/ 116 w 914"/>
                <a:gd name="T73" fmla="*/ 315 h 352"/>
                <a:gd name="T74" fmla="*/ 2 w 914"/>
                <a:gd name="T75" fmla="*/ 315 h 352"/>
                <a:gd name="T76" fmla="*/ 5 w 914"/>
                <a:gd name="T77" fmla="*/ 3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4" h="352">
                  <a:moveTo>
                    <a:pt x="5" y="306"/>
                  </a:moveTo>
                  <a:cubicBezTo>
                    <a:pt x="8" y="298"/>
                    <a:pt x="8" y="289"/>
                    <a:pt x="11" y="282"/>
                  </a:cubicBezTo>
                  <a:cubicBezTo>
                    <a:pt x="20" y="263"/>
                    <a:pt x="21" y="243"/>
                    <a:pt x="28" y="223"/>
                  </a:cubicBezTo>
                  <a:cubicBezTo>
                    <a:pt x="29" y="215"/>
                    <a:pt x="37" y="205"/>
                    <a:pt x="40" y="198"/>
                  </a:cubicBezTo>
                  <a:cubicBezTo>
                    <a:pt x="41" y="188"/>
                    <a:pt x="48" y="180"/>
                    <a:pt x="52" y="171"/>
                  </a:cubicBezTo>
                  <a:cubicBezTo>
                    <a:pt x="53" y="163"/>
                    <a:pt x="55" y="156"/>
                    <a:pt x="58" y="148"/>
                  </a:cubicBezTo>
                  <a:cubicBezTo>
                    <a:pt x="60" y="132"/>
                    <a:pt x="66" y="113"/>
                    <a:pt x="73" y="99"/>
                  </a:cubicBezTo>
                  <a:cubicBezTo>
                    <a:pt x="74" y="93"/>
                    <a:pt x="77" y="90"/>
                    <a:pt x="79" y="85"/>
                  </a:cubicBezTo>
                  <a:cubicBezTo>
                    <a:pt x="80" y="79"/>
                    <a:pt x="85" y="69"/>
                    <a:pt x="85" y="69"/>
                  </a:cubicBezTo>
                  <a:cubicBezTo>
                    <a:pt x="86" y="64"/>
                    <a:pt x="91" y="54"/>
                    <a:pt x="91" y="54"/>
                  </a:cubicBezTo>
                  <a:cubicBezTo>
                    <a:pt x="93" y="35"/>
                    <a:pt x="105" y="33"/>
                    <a:pt x="115" y="18"/>
                  </a:cubicBezTo>
                  <a:cubicBezTo>
                    <a:pt x="118" y="14"/>
                    <a:pt x="123" y="2"/>
                    <a:pt x="128" y="1"/>
                  </a:cubicBezTo>
                  <a:cubicBezTo>
                    <a:pt x="136" y="0"/>
                    <a:pt x="143" y="0"/>
                    <a:pt x="151" y="0"/>
                  </a:cubicBezTo>
                  <a:cubicBezTo>
                    <a:pt x="257" y="0"/>
                    <a:pt x="350" y="2"/>
                    <a:pt x="452" y="4"/>
                  </a:cubicBezTo>
                  <a:cubicBezTo>
                    <a:pt x="493" y="7"/>
                    <a:pt x="533" y="7"/>
                    <a:pt x="574" y="9"/>
                  </a:cubicBezTo>
                  <a:cubicBezTo>
                    <a:pt x="597" y="10"/>
                    <a:pt x="644" y="12"/>
                    <a:pt x="644" y="12"/>
                  </a:cubicBezTo>
                  <a:cubicBezTo>
                    <a:pt x="656" y="20"/>
                    <a:pt x="666" y="13"/>
                    <a:pt x="680" y="15"/>
                  </a:cubicBezTo>
                  <a:cubicBezTo>
                    <a:pt x="697" y="23"/>
                    <a:pt x="700" y="24"/>
                    <a:pt x="710" y="18"/>
                  </a:cubicBezTo>
                  <a:cubicBezTo>
                    <a:pt x="716" y="14"/>
                    <a:pt x="726" y="10"/>
                    <a:pt x="733" y="9"/>
                  </a:cubicBezTo>
                  <a:cubicBezTo>
                    <a:pt x="747" y="10"/>
                    <a:pt x="756" y="11"/>
                    <a:pt x="769" y="13"/>
                  </a:cubicBezTo>
                  <a:cubicBezTo>
                    <a:pt x="778" y="20"/>
                    <a:pt x="788" y="22"/>
                    <a:pt x="799" y="24"/>
                  </a:cubicBezTo>
                  <a:cubicBezTo>
                    <a:pt x="814" y="31"/>
                    <a:pt x="817" y="36"/>
                    <a:pt x="827" y="48"/>
                  </a:cubicBezTo>
                  <a:cubicBezTo>
                    <a:pt x="832" y="63"/>
                    <a:pt x="840" y="78"/>
                    <a:pt x="850" y="91"/>
                  </a:cubicBezTo>
                  <a:cubicBezTo>
                    <a:pt x="852" y="102"/>
                    <a:pt x="857" y="113"/>
                    <a:pt x="862" y="124"/>
                  </a:cubicBezTo>
                  <a:cubicBezTo>
                    <a:pt x="863" y="131"/>
                    <a:pt x="865" y="138"/>
                    <a:pt x="868" y="144"/>
                  </a:cubicBezTo>
                  <a:cubicBezTo>
                    <a:pt x="869" y="151"/>
                    <a:pt x="870" y="158"/>
                    <a:pt x="872" y="165"/>
                  </a:cubicBezTo>
                  <a:cubicBezTo>
                    <a:pt x="873" y="170"/>
                    <a:pt x="877" y="180"/>
                    <a:pt x="877" y="180"/>
                  </a:cubicBezTo>
                  <a:cubicBezTo>
                    <a:pt x="878" y="187"/>
                    <a:pt x="880" y="194"/>
                    <a:pt x="883" y="201"/>
                  </a:cubicBezTo>
                  <a:cubicBezTo>
                    <a:pt x="884" y="209"/>
                    <a:pt x="886" y="217"/>
                    <a:pt x="889" y="225"/>
                  </a:cubicBezTo>
                  <a:cubicBezTo>
                    <a:pt x="890" y="232"/>
                    <a:pt x="892" y="240"/>
                    <a:pt x="895" y="247"/>
                  </a:cubicBezTo>
                  <a:cubicBezTo>
                    <a:pt x="897" y="255"/>
                    <a:pt x="898" y="263"/>
                    <a:pt x="901" y="271"/>
                  </a:cubicBezTo>
                  <a:cubicBezTo>
                    <a:pt x="902" y="282"/>
                    <a:pt x="905" y="297"/>
                    <a:pt x="910" y="307"/>
                  </a:cubicBezTo>
                  <a:cubicBezTo>
                    <a:pt x="911" y="312"/>
                    <a:pt x="913" y="316"/>
                    <a:pt x="914" y="321"/>
                  </a:cubicBezTo>
                  <a:cubicBezTo>
                    <a:pt x="900" y="329"/>
                    <a:pt x="885" y="330"/>
                    <a:pt x="869" y="331"/>
                  </a:cubicBezTo>
                  <a:cubicBezTo>
                    <a:pt x="734" y="352"/>
                    <a:pt x="594" y="333"/>
                    <a:pt x="457" y="330"/>
                  </a:cubicBezTo>
                  <a:cubicBezTo>
                    <a:pt x="374" y="325"/>
                    <a:pt x="291" y="323"/>
                    <a:pt x="208" y="322"/>
                  </a:cubicBezTo>
                  <a:cubicBezTo>
                    <a:pt x="177" y="321"/>
                    <a:pt x="147" y="318"/>
                    <a:pt x="116" y="315"/>
                  </a:cubicBezTo>
                  <a:cubicBezTo>
                    <a:pt x="77" y="316"/>
                    <a:pt x="41" y="317"/>
                    <a:pt x="2" y="315"/>
                  </a:cubicBezTo>
                  <a:cubicBezTo>
                    <a:pt x="1" y="308"/>
                    <a:pt x="0" y="311"/>
                    <a:pt x="5" y="306"/>
                  </a:cubicBezTo>
                  <a:close/>
                </a:path>
              </a:pathLst>
            </a:custGeom>
            <a:gradFill rotWithShape="0">
              <a:gsLst>
                <a:gs pos="0">
                  <a:schemeClr val="bg1">
                    <a:gamma/>
                    <a:shade val="46275"/>
                    <a:invGamma/>
                  </a:schemeClr>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50000"/>
                </a:spcBef>
                <a:defRPr/>
              </a:pPr>
              <a:endParaRPr lang="en-AU"/>
            </a:p>
          </p:txBody>
        </p:sp>
        <p:sp>
          <p:nvSpPr>
            <p:cNvPr id="28709" name="Freeform 37">
              <a:extLst>
                <a:ext uri="{FF2B5EF4-FFF2-40B4-BE49-F238E27FC236}">
                  <a16:creationId xmlns:a16="http://schemas.microsoft.com/office/drawing/2014/main" id="{8BA9F5EE-99A4-4B84-A4AD-6E86DE7B5E05}"/>
                </a:ext>
              </a:extLst>
            </p:cNvPr>
            <p:cNvSpPr>
              <a:spLocks/>
            </p:cNvSpPr>
            <p:nvPr/>
          </p:nvSpPr>
          <p:spPr bwMode="auto">
            <a:xfrm>
              <a:off x="1469" y="1511"/>
              <a:ext cx="914" cy="352"/>
            </a:xfrm>
            <a:custGeom>
              <a:avLst/>
              <a:gdLst>
                <a:gd name="T0" fmla="*/ 5 w 914"/>
                <a:gd name="T1" fmla="*/ 306 h 352"/>
                <a:gd name="T2" fmla="*/ 11 w 914"/>
                <a:gd name="T3" fmla="*/ 282 h 352"/>
                <a:gd name="T4" fmla="*/ 28 w 914"/>
                <a:gd name="T5" fmla="*/ 223 h 352"/>
                <a:gd name="T6" fmla="*/ 40 w 914"/>
                <a:gd name="T7" fmla="*/ 198 h 352"/>
                <a:gd name="T8" fmla="*/ 52 w 914"/>
                <a:gd name="T9" fmla="*/ 171 h 352"/>
                <a:gd name="T10" fmla="*/ 58 w 914"/>
                <a:gd name="T11" fmla="*/ 148 h 352"/>
                <a:gd name="T12" fmla="*/ 73 w 914"/>
                <a:gd name="T13" fmla="*/ 99 h 352"/>
                <a:gd name="T14" fmla="*/ 79 w 914"/>
                <a:gd name="T15" fmla="*/ 85 h 352"/>
                <a:gd name="T16" fmla="*/ 85 w 914"/>
                <a:gd name="T17" fmla="*/ 69 h 352"/>
                <a:gd name="T18" fmla="*/ 91 w 914"/>
                <a:gd name="T19" fmla="*/ 54 h 352"/>
                <a:gd name="T20" fmla="*/ 115 w 914"/>
                <a:gd name="T21" fmla="*/ 18 h 352"/>
                <a:gd name="T22" fmla="*/ 128 w 914"/>
                <a:gd name="T23" fmla="*/ 1 h 352"/>
                <a:gd name="T24" fmla="*/ 151 w 914"/>
                <a:gd name="T25" fmla="*/ 0 h 352"/>
                <a:gd name="T26" fmla="*/ 452 w 914"/>
                <a:gd name="T27" fmla="*/ 4 h 352"/>
                <a:gd name="T28" fmla="*/ 574 w 914"/>
                <a:gd name="T29" fmla="*/ 9 h 352"/>
                <a:gd name="T30" fmla="*/ 644 w 914"/>
                <a:gd name="T31" fmla="*/ 12 h 352"/>
                <a:gd name="T32" fmla="*/ 680 w 914"/>
                <a:gd name="T33" fmla="*/ 15 h 352"/>
                <a:gd name="T34" fmla="*/ 710 w 914"/>
                <a:gd name="T35" fmla="*/ 18 h 352"/>
                <a:gd name="T36" fmla="*/ 733 w 914"/>
                <a:gd name="T37" fmla="*/ 9 h 352"/>
                <a:gd name="T38" fmla="*/ 769 w 914"/>
                <a:gd name="T39" fmla="*/ 13 h 352"/>
                <a:gd name="T40" fmla="*/ 799 w 914"/>
                <a:gd name="T41" fmla="*/ 24 h 352"/>
                <a:gd name="T42" fmla="*/ 827 w 914"/>
                <a:gd name="T43" fmla="*/ 48 h 352"/>
                <a:gd name="T44" fmla="*/ 850 w 914"/>
                <a:gd name="T45" fmla="*/ 91 h 352"/>
                <a:gd name="T46" fmla="*/ 862 w 914"/>
                <a:gd name="T47" fmla="*/ 124 h 352"/>
                <a:gd name="T48" fmla="*/ 868 w 914"/>
                <a:gd name="T49" fmla="*/ 144 h 352"/>
                <a:gd name="T50" fmla="*/ 872 w 914"/>
                <a:gd name="T51" fmla="*/ 165 h 352"/>
                <a:gd name="T52" fmla="*/ 877 w 914"/>
                <a:gd name="T53" fmla="*/ 180 h 352"/>
                <a:gd name="T54" fmla="*/ 883 w 914"/>
                <a:gd name="T55" fmla="*/ 201 h 352"/>
                <a:gd name="T56" fmla="*/ 889 w 914"/>
                <a:gd name="T57" fmla="*/ 225 h 352"/>
                <a:gd name="T58" fmla="*/ 895 w 914"/>
                <a:gd name="T59" fmla="*/ 247 h 352"/>
                <a:gd name="T60" fmla="*/ 901 w 914"/>
                <a:gd name="T61" fmla="*/ 271 h 352"/>
                <a:gd name="T62" fmla="*/ 910 w 914"/>
                <a:gd name="T63" fmla="*/ 307 h 352"/>
                <a:gd name="T64" fmla="*/ 914 w 914"/>
                <a:gd name="T65" fmla="*/ 321 h 352"/>
                <a:gd name="T66" fmla="*/ 869 w 914"/>
                <a:gd name="T67" fmla="*/ 331 h 352"/>
                <a:gd name="T68" fmla="*/ 457 w 914"/>
                <a:gd name="T69" fmla="*/ 330 h 352"/>
                <a:gd name="T70" fmla="*/ 208 w 914"/>
                <a:gd name="T71" fmla="*/ 322 h 352"/>
                <a:gd name="T72" fmla="*/ 116 w 914"/>
                <a:gd name="T73" fmla="*/ 315 h 352"/>
                <a:gd name="T74" fmla="*/ 2 w 914"/>
                <a:gd name="T75" fmla="*/ 315 h 352"/>
                <a:gd name="T76" fmla="*/ 5 w 914"/>
                <a:gd name="T77" fmla="*/ 30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14" h="352">
                  <a:moveTo>
                    <a:pt x="5" y="306"/>
                  </a:moveTo>
                  <a:cubicBezTo>
                    <a:pt x="8" y="298"/>
                    <a:pt x="8" y="289"/>
                    <a:pt x="11" y="282"/>
                  </a:cubicBezTo>
                  <a:cubicBezTo>
                    <a:pt x="20" y="263"/>
                    <a:pt x="21" y="243"/>
                    <a:pt x="28" y="223"/>
                  </a:cubicBezTo>
                  <a:cubicBezTo>
                    <a:pt x="29" y="215"/>
                    <a:pt x="37" y="205"/>
                    <a:pt x="40" y="198"/>
                  </a:cubicBezTo>
                  <a:cubicBezTo>
                    <a:pt x="41" y="188"/>
                    <a:pt x="48" y="180"/>
                    <a:pt x="52" y="171"/>
                  </a:cubicBezTo>
                  <a:cubicBezTo>
                    <a:pt x="53" y="163"/>
                    <a:pt x="55" y="156"/>
                    <a:pt x="58" y="148"/>
                  </a:cubicBezTo>
                  <a:cubicBezTo>
                    <a:pt x="60" y="132"/>
                    <a:pt x="66" y="113"/>
                    <a:pt x="73" y="99"/>
                  </a:cubicBezTo>
                  <a:cubicBezTo>
                    <a:pt x="74" y="93"/>
                    <a:pt x="77" y="90"/>
                    <a:pt x="79" y="85"/>
                  </a:cubicBezTo>
                  <a:cubicBezTo>
                    <a:pt x="80" y="79"/>
                    <a:pt x="85" y="69"/>
                    <a:pt x="85" y="69"/>
                  </a:cubicBezTo>
                  <a:cubicBezTo>
                    <a:pt x="86" y="64"/>
                    <a:pt x="91" y="54"/>
                    <a:pt x="91" y="54"/>
                  </a:cubicBezTo>
                  <a:cubicBezTo>
                    <a:pt x="93" y="35"/>
                    <a:pt x="105" y="33"/>
                    <a:pt x="115" y="18"/>
                  </a:cubicBezTo>
                  <a:cubicBezTo>
                    <a:pt x="118" y="14"/>
                    <a:pt x="123" y="2"/>
                    <a:pt x="128" y="1"/>
                  </a:cubicBezTo>
                  <a:cubicBezTo>
                    <a:pt x="136" y="0"/>
                    <a:pt x="143" y="0"/>
                    <a:pt x="151" y="0"/>
                  </a:cubicBezTo>
                  <a:cubicBezTo>
                    <a:pt x="257" y="0"/>
                    <a:pt x="350" y="2"/>
                    <a:pt x="452" y="4"/>
                  </a:cubicBezTo>
                  <a:cubicBezTo>
                    <a:pt x="493" y="7"/>
                    <a:pt x="533" y="7"/>
                    <a:pt x="574" y="9"/>
                  </a:cubicBezTo>
                  <a:cubicBezTo>
                    <a:pt x="597" y="10"/>
                    <a:pt x="644" y="12"/>
                    <a:pt x="644" y="12"/>
                  </a:cubicBezTo>
                  <a:cubicBezTo>
                    <a:pt x="656" y="20"/>
                    <a:pt x="666" y="13"/>
                    <a:pt x="680" y="15"/>
                  </a:cubicBezTo>
                  <a:cubicBezTo>
                    <a:pt x="697" y="23"/>
                    <a:pt x="700" y="24"/>
                    <a:pt x="710" y="18"/>
                  </a:cubicBezTo>
                  <a:cubicBezTo>
                    <a:pt x="716" y="14"/>
                    <a:pt x="726" y="10"/>
                    <a:pt x="733" y="9"/>
                  </a:cubicBezTo>
                  <a:cubicBezTo>
                    <a:pt x="747" y="10"/>
                    <a:pt x="756" y="11"/>
                    <a:pt x="769" y="13"/>
                  </a:cubicBezTo>
                  <a:cubicBezTo>
                    <a:pt x="778" y="20"/>
                    <a:pt x="788" y="22"/>
                    <a:pt x="799" y="24"/>
                  </a:cubicBezTo>
                  <a:cubicBezTo>
                    <a:pt x="814" y="31"/>
                    <a:pt x="817" y="36"/>
                    <a:pt x="827" y="48"/>
                  </a:cubicBezTo>
                  <a:cubicBezTo>
                    <a:pt x="832" y="63"/>
                    <a:pt x="840" y="78"/>
                    <a:pt x="850" y="91"/>
                  </a:cubicBezTo>
                  <a:cubicBezTo>
                    <a:pt x="852" y="102"/>
                    <a:pt x="857" y="113"/>
                    <a:pt x="862" y="124"/>
                  </a:cubicBezTo>
                  <a:cubicBezTo>
                    <a:pt x="863" y="131"/>
                    <a:pt x="865" y="138"/>
                    <a:pt x="868" y="144"/>
                  </a:cubicBezTo>
                  <a:cubicBezTo>
                    <a:pt x="869" y="151"/>
                    <a:pt x="870" y="158"/>
                    <a:pt x="872" y="165"/>
                  </a:cubicBezTo>
                  <a:cubicBezTo>
                    <a:pt x="873" y="170"/>
                    <a:pt x="877" y="180"/>
                    <a:pt x="877" y="180"/>
                  </a:cubicBezTo>
                  <a:cubicBezTo>
                    <a:pt x="878" y="187"/>
                    <a:pt x="880" y="194"/>
                    <a:pt x="883" y="201"/>
                  </a:cubicBezTo>
                  <a:cubicBezTo>
                    <a:pt x="884" y="209"/>
                    <a:pt x="886" y="217"/>
                    <a:pt x="889" y="225"/>
                  </a:cubicBezTo>
                  <a:cubicBezTo>
                    <a:pt x="890" y="232"/>
                    <a:pt x="892" y="240"/>
                    <a:pt x="895" y="247"/>
                  </a:cubicBezTo>
                  <a:cubicBezTo>
                    <a:pt x="897" y="255"/>
                    <a:pt x="898" y="263"/>
                    <a:pt x="901" y="271"/>
                  </a:cubicBezTo>
                  <a:cubicBezTo>
                    <a:pt x="902" y="282"/>
                    <a:pt x="905" y="297"/>
                    <a:pt x="910" y="307"/>
                  </a:cubicBezTo>
                  <a:cubicBezTo>
                    <a:pt x="911" y="312"/>
                    <a:pt x="913" y="316"/>
                    <a:pt x="914" y="321"/>
                  </a:cubicBezTo>
                  <a:cubicBezTo>
                    <a:pt x="900" y="329"/>
                    <a:pt x="885" y="330"/>
                    <a:pt x="869" y="331"/>
                  </a:cubicBezTo>
                  <a:cubicBezTo>
                    <a:pt x="734" y="352"/>
                    <a:pt x="594" y="333"/>
                    <a:pt x="457" y="330"/>
                  </a:cubicBezTo>
                  <a:cubicBezTo>
                    <a:pt x="374" y="325"/>
                    <a:pt x="291" y="323"/>
                    <a:pt x="208" y="322"/>
                  </a:cubicBezTo>
                  <a:cubicBezTo>
                    <a:pt x="177" y="321"/>
                    <a:pt x="147" y="318"/>
                    <a:pt x="116" y="315"/>
                  </a:cubicBezTo>
                  <a:cubicBezTo>
                    <a:pt x="77" y="316"/>
                    <a:pt x="41" y="317"/>
                    <a:pt x="2" y="315"/>
                  </a:cubicBezTo>
                  <a:cubicBezTo>
                    <a:pt x="1" y="308"/>
                    <a:pt x="0" y="311"/>
                    <a:pt x="5" y="306"/>
                  </a:cubicBezTo>
                  <a:close/>
                </a:path>
              </a:pathLst>
            </a:custGeom>
            <a:gradFill rotWithShape="0">
              <a:gsLst>
                <a:gs pos="0">
                  <a:schemeClr val="bg1">
                    <a:gamma/>
                    <a:shade val="46275"/>
                    <a:invGamma/>
                  </a:schemeClr>
                </a:gs>
                <a:gs pos="100000">
                  <a:schemeClr val="bg1"/>
                </a:gs>
              </a:gsLst>
              <a:lin ang="5400000" scaled="1"/>
            </a:gradFill>
            <a:ln>
              <a:noFill/>
            </a:ln>
            <a:effectLst/>
            <a:extLst>
              <a:ext uri="{91240B29-F687-4F45-9708-019B960494DF}">
                <a14:hiddenLine xmlns:a14="http://schemas.microsoft.com/office/drawing/2010/main" w="9525" cap="flat" cmpd="sng">
                  <a:solidFill>
                    <a:schemeClr val="bg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50000"/>
                </a:spcBef>
                <a:defRPr/>
              </a:pPr>
              <a:endParaRPr lang="en-AU"/>
            </a:p>
          </p:txBody>
        </p:sp>
        <p:sp>
          <p:nvSpPr>
            <p:cNvPr id="8205" name="Freeform 38" descr="5%">
              <a:extLst>
                <a:ext uri="{FF2B5EF4-FFF2-40B4-BE49-F238E27FC236}">
                  <a16:creationId xmlns:a16="http://schemas.microsoft.com/office/drawing/2014/main" id="{1DF2CF36-4381-4727-A6B7-2FEFF028AF12}"/>
                </a:ext>
              </a:extLst>
            </p:cNvPr>
            <p:cNvSpPr>
              <a:spLocks/>
            </p:cNvSpPr>
            <p:nvPr/>
          </p:nvSpPr>
          <p:spPr bwMode="auto">
            <a:xfrm>
              <a:off x="2383" y="1820"/>
              <a:ext cx="855" cy="443"/>
            </a:xfrm>
            <a:custGeom>
              <a:avLst/>
              <a:gdLst>
                <a:gd name="T0" fmla="*/ 855 w 855"/>
                <a:gd name="T1" fmla="*/ 0 h 504"/>
                <a:gd name="T2" fmla="*/ 836 w 855"/>
                <a:gd name="T3" fmla="*/ 57 h 504"/>
                <a:gd name="T4" fmla="*/ 813 w 855"/>
                <a:gd name="T5" fmla="*/ 105 h 504"/>
                <a:gd name="T6" fmla="*/ 794 w 855"/>
                <a:gd name="T7" fmla="*/ 142 h 504"/>
                <a:gd name="T8" fmla="*/ 771 w 855"/>
                <a:gd name="T9" fmla="*/ 185 h 504"/>
                <a:gd name="T10" fmla="*/ 747 w 855"/>
                <a:gd name="T11" fmla="*/ 224 h 504"/>
                <a:gd name="T12" fmla="*/ 723 w 855"/>
                <a:gd name="T13" fmla="*/ 264 h 504"/>
                <a:gd name="T14" fmla="*/ 699 w 855"/>
                <a:gd name="T15" fmla="*/ 297 h 504"/>
                <a:gd name="T16" fmla="*/ 669 w 855"/>
                <a:gd name="T17" fmla="*/ 323 h 504"/>
                <a:gd name="T18" fmla="*/ 645 w 855"/>
                <a:gd name="T19" fmla="*/ 350 h 504"/>
                <a:gd name="T20" fmla="*/ 615 w 855"/>
                <a:gd name="T21" fmla="*/ 377 h 504"/>
                <a:gd name="T22" fmla="*/ 585 w 855"/>
                <a:gd name="T23" fmla="*/ 396 h 504"/>
                <a:gd name="T24" fmla="*/ 555 w 855"/>
                <a:gd name="T25" fmla="*/ 410 h 504"/>
                <a:gd name="T26" fmla="*/ 525 w 855"/>
                <a:gd name="T27" fmla="*/ 423 h 504"/>
                <a:gd name="T28" fmla="*/ 489 w 855"/>
                <a:gd name="T29" fmla="*/ 436 h 504"/>
                <a:gd name="T30" fmla="*/ 459 w 855"/>
                <a:gd name="T31" fmla="*/ 443 h 504"/>
                <a:gd name="T32" fmla="*/ 423 w 855"/>
                <a:gd name="T33" fmla="*/ 443 h 504"/>
                <a:gd name="T34" fmla="*/ 393 w 855"/>
                <a:gd name="T35" fmla="*/ 443 h 504"/>
                <a:gd name="T36" fmla="*/ 363 w 855"/>
                <a:gd name="T37" fmla="*/ 436 h 504"/>
                <a:gd name="T38" fmla="*/ 327 w 855"/>
                <a:gd name="T39" fmla="*/ 423 h 504"/>
                <a:gd name="T40" fmla="*/ 297 w 855"/>
                <a:gd name="T41" fmla="*/ 410 h 504"/>
                <a:gd name="T42" fmla="*/ 267 w 855"/>
                <a:gd name="T43" fmla="*/ 396 h 504"/>
                <a:gd name="T44" fmla="*/ 237 w 855"/>
                <a:gd name="T45" fmla="*/ 377 h 504"/>
                <a:gd name="T46" fmla="*/ 213 w 855"/>
                <a:gd name="T47" fmla="*/ 357 h 504"/>
                <a:gd name="T48" fmla="*/ 183 w 855"/>
                <a:gd name="T49" fmla="*/ 330 h 504"/>
                <a:gd name="T50" fmla="*/ 159 w 855"/>
                <a:gd name="T51" fmla="*/ 297 h 504"/>
                <a:gd name="T52" fmla="*/ 135 w 855"/>
                <a:gd name="T53" fmla="*/ 271 h 504"/>
                <a:gd name="T54" fmla="*/ 111 w 855"/>
                <a:gd name="T55" fmla="*/ 231 h 504"/>
                <a:gd name="T56" fmla="*/ 87 w 855"/>
                <a:gd name="T57" fmla="*/ 198 h 504"/>
                <a:gd name="T58" fmla="*/ 62 w 855"/>
                <a:gd name="T59" fmla="*/ 158 h 504"/>
                <a:gd name="T60" fmla="*/ 39 w 855"/>
                <a:gd name="T61" fmla="*/ 115 h 504"/>
                <a:gd name="T62" fmla="*/ 20 w 855"/>
                <a:gd name="T63" fmla="*/ 69 h 504"/>
                <a:gd name="T64" fmla="*/ 0 w 855"/>
                <a:gd name="T65" fmla="*/ 12 h 5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55" h="504">
                  <a:moveTo>
                    <a:pt x="855" y="0"/>
                  </a:moveTo>
                  <a:lnTo>
                    <a:pt x="836" y="65"/>
                  </a:lnTo>
                  <a:lnTo>
                    <a:pt x="813" y="119"/>
                  </a:lnTo>
                  <a:lnTo>
                    <a:pt x="794" y="162"/>
                  </a:lnTo>
                  <a:lnTo>
                    <a:pt x="771" y="210"/>
                  </a:lnTo>
                  <a:lnTo>
                    <a:pt x="747" y="255"/>
                  </a:lnTo>
                  <a:lnTo>
                    <a:pt x="723" y="300"/>
                  </a:lnTo>
                  <a:lnTo>
                    <a:pt x="699" y="338"/>
                  </a:lnTo>
                  <a:lnTo>
                    <a:pt x="669" y="368"/>
                  </a:lnTo>
                  <a:lnTo>
                    <a:pt x="645" y="398"/>
                  </a:lnTo>
                  <a:lnTo>
                    <a:pt x="615" y="429"/>
                  </a:lnTo>
                  <a:lnTo>
                    <a:pt x="585" y="451"/>
                  </a:lnTo>
                  <a:lnTo>
                    <a:pt x="555" y="466"/>
                  </a:lnTo>
                  <a:lnTo>
                    <a:pt x="525" y="481"/>
                  </a:lnTo>
                  <a:lnTo>
                    <a:pt x="489" y="496"/>
                  </a:lnTo>
                  <a:lnTo>
                    <a:pt x="459" y="504"/>
                  </a:lnTo>
                  <a:lnTo>
                    <a:pt x="423" y="504"/>
                  </a:lnTo>
                  <a:lnTo>
                    <a:pt x="393" y="504"/>
                  </a:lnTo>
                  <a:lnTo>
                    <a:pt x="363" y="496"/>
                  </a:lnTo>
                  <a:lnTo>
                    <a:pt x="327" y="481"/>
                  </a:lnTo>
                  <a:lnTo>
                    <a:pt x="297" y="466"/>
                  </a:lnTo>
                  <a:lnTo>
                    <a:pt x="267" y="451"/>
                  </a:lnTo>
                  <a:lnTo>
                    <a:pt x="237" y="429"/>
                  </a:lnTo>
                  <a:lnTo>
                    <a:pt x="213" y="406"/>
                  </a:lnTo>
                  <a:lnTo>
                    <a:pt x="183" y="376"/>
                  </a:lnTo>
                  <a:lnTo>
                    <a:pt x="159" y="338"/>
                  </a:lnTo>
                  <a:lnTo>
                    <a:pt x="135" y="308"/>
                  </a:lnTo>
                  <a:lnTo>
                    <a:pt x="111" y="263"/>
                  </a:lnTo>
                  <a:lnTo>
                    <a:pt x="87" y="225"/>
                  </a:lnTo>
                  <a:lnTo>
                    <a:pt x="62" y="180"/>
                  </a:lnTo>
                  <a:lnTo>
                    <a:pt x="39" y="131"/>
                  </a:lnTo>
                  <a:lnTo>
                    <a:pt x="20" y="78"/>
                  </a:lnTo>
                  <a:lnTo>
                    <a:pt x="0" y="14"/>
                  </a:lnTo>
                </a:path>
              </a:pathLst>
            </a:custGeom>
            <a:blipFill dpi="0" rotWithShape="0">
              <a:blip r:embed="rId2"/>
              <a:srcRect/>
              <a:tile tx="0" ty="0" sx="100000" sy="100000" flip="none" algn="tl"/>
            </a:blipFill>
            <a:ln w="9525" cap="rnd">
              <a:solidFill>
                <a:srgbClr val="000000"/>
              </a:solidFill>
              <a:prstDash val="solid"/>
              <a:round/>
              <a:headEnd/>
              <a:tailEnd/>
            </a:ln>
          </p:spPr>
          <p:txBody>
            <a:bodyPr/>
            <a:lstStyle/>
            <a:p>
              <a:endParaRPr lang="en-AU"/>
            </a:p>
          </p:txBody>
        </p:sp>
        <p:sp>
          <p:nvSpPr>
            <p:cNvPr id="8206" name="Line 39">
              <a:extLst>
                <a:ext uri="{FF2B5EF4-FFF2-40B4-BE49-F238E27FC236}">
                  <a16:creationId xmlns:a16="http://schemas.microsoft.com/office/drawing/2014/main" id="{808B5BC5-9DA5-440E-87AD-962AB533861B}"/>
                </a:ext>
              </a:extLst>
            </p:cNvPr>
            <p:cNvSpPr>
              <a:spLocks noChangeShapeType="1"/>
            </p:cNvSpPr>
            <p:nvPr/>
          </p:nvSpPr>
          <p:spPr bwMode="auto">
            <a:xfrm>
              <a:off x="1474" y="1260"/>
              <a:ext cx="1" cy="1092"/>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207" name="Rectangle 40">
              <a:extLst>
                <a:ext uri="{FF2B5EF4-FFF2-40B4-BE49-F238E27FC236}">
                  <a16:creationId xmlns:a16="http://schemas.microsoft.com/office/drawing/2014/main" id="{401F7C0E-4FE7-41C8-9C6E-B4525FB527D8}"/>
                </a:ext>
              </a:extLst>
            </p:cNvPr>
            <p:cNvSpPr>
              <a:spLocks noChangeArrowheads="1"/>
            </p:cNvSpPr>
            <p:nvPr/>
          </p:nvSpPr>
          <p:spPr bwMode="auto">
            <a:xfrm>
              <a:off x="2386" y="2394"/>
              <a:ext cx="26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08" name="Line 41">
              <a:extLst>
                <a:ext uri="{FF2B5EF4-FFF2-40B4-BE49-F238E27FC236}">
                  <a16:creationId xmlns:a16="http://schemas.microsoft.com/office/drawing/2014/main" id="{215C6304-ABA6-4876-A4D4-1AE06ADDA92D}"/>
                </a:ext>
              </a:extLst>
            </p:cNvPr>
            <p:cNvSpPr>
              <a:spLocks noChangeShapeType="1"/>
            </p:cNvSpPr>
            <p:nvPr/>
          </p:nvSpPr>
          <p:spPr bwMode="auto">
            <a:xfrm flipH="1">
              <a:off x="1474" y="1656"/>
              <a:ext cx="48" cy="168"/>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209" name="Rectangle 42">
              <a:extLst>
                <a:ext uri="{FF2B5EF4-FFF2-40B4-BE49-F238E27FC236}">
                  <a16:creationId xmlns:a16="http://schemas.microsoft.com/office/drawing/2014/main" id="{68AC955B-4E25-4025-8286-69798E3DC6E2}"/>
                </a:ext>
              </a:extLst>
            </p:cNvPr>
            <p:cNvSpPr>
              <a:spLocks noChangeArrowheads="1"/>
            </p:cNvSpPr>
            <p:nvPr/>
          </p:nvSpPr>
          <p:spPr bwMode="auto">
            <a:xfrm>
              <a:off x="2164" y="1128"/>
              <a:ext cx="9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10" name="Rectangle 43">
              <a:extLst>
                <a:ext uri="{FF2B5EF4-FFF2-40B4-BE49-F238E27FC236}">
                  <a16:creationId xmlns:a16="http://schemas.microsoft.com/office/drawing/2014/main" id="{D77A3412-6E9A-4E49-998E-04E7EE87DBEC}"/>
                </a:ext>
              </a:extLst>
            </p:cNvPr>
            <p:cNvSpPr>
              <a:spLocks noChangeArrowheads="1"/>
            </p:cNvSpPr>
            <p:nvPr/>
          </p:nvSpPr>
          <p:spPr bwMode="auto">
            <a:xfrm>
              <a:off x="2212" y="1146"/>
              <a:ext cx="9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11" name="Rectangle 44">
              <a:extLst>
                <a:ext uri="{FF2B5EF4-FFF2-40B4-BE49-F238E27FC236}">
                  <a16:creationId xmlns:a16="http://schemas.microsoft.com/office/drawing/2014/main" id="{4BEB6180-8AD8-4DB4-88A0-81DC15740CCB}"/>
                </a:ext>
              </a:extLst>
            </p:cNvPr>
            <p:cNvSpPr>
              <a:spLocks noChangeArrowheads="1"/>
            </p:cNvSpPr>
            <p:nvPr/>
          </p:nvSpPr>
          <p:spPr bwMode="auto">
            <a:xfrm>
              <a:off x="3100" y="2208"/>
              <a:ext cx="5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12" name="Rectangle 45">
              <a:extLst>
                <a:ext uri="{FF2B5EF4-FFF2-40B4-BE49-F238E27FC236}">
                  <a16:creationId xmlns:a16="http://schemas.microsoft.com/office/drawing/2014/main" id="{A5868F8C-383D-4DAD-9235-EE28DB9D2967}"/>
                </a:ext>
              </a:extLst>
            </p:cNvPr>
            <p:cNvSpPr>
              <a:spLocks noChangeArrowheads="1"/>
            </p:cNvSpPr>
            <p:nvPr/>
          </p:nvSpPr>
          <p:spPr bwMode="auto">
            <a:xfrm>
              <a:off x="1498" y="2064"/>
              <a:ext cx="71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13" name="Rectangle 46">
              <a:extLst>
                <a:ext uri="{FF2B5EF4-FFF2-40B4-BE49-F238E27FC236}">
                  <a16:creationId xmlns:a16="http://schemas.microsoft.com/office/drawing/2014/main" id="{D853E2A8-0A86-4B05-8A56-8B4F191164D1}"/>
                </a:ext>
              </a:extLst>
            </p:cNvPr>
            <p:cNvSpPr>
              <a:spLocks noChangeArrowheads="1"/>
            </p:cNvSpPr>
            <p:nvPr/>
          </p:nvSpPr>
          <p:spPr bwMode="auto">
            <a:xfrm>
              <a:off x="1546" y="2096"/>
              <a:ext cx="61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14" name="Rectangle 47">
              <a:extLst>
                <a:ext uri="{FF2B5EF4-FFF2-40B4-BE49-F238E27FC236}">
                  <a16:creationId xmlns:a16="http://schemas.microsoft.com/office/drawing/2014/main" id="{F685AC29-EA83-4ECB-93E4-CBAD4C40636B}"/>
                </a:ext>
              </a:extLst>
            </p:cNvPr>
            <p:cNvSpPr>
              <a:spLocks noChangeArrowheads="1"/>
            </p:cNvSpPr>
            <p:nvPr/>
          </p:nvSpPr>
          <p:spPr bwMode="auto">
            <a:xfrm>
              <a:off x="1450" y="1080"/>
              <a:ext cx="32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15" name="Rectangle 48">
              <a:extLst>
                <a:ext uri="{FF2B5EF4-FFF2-40B4-BE49-F238E27FC236}">
                  <a16:creationId xmlns:a16="http://schemas.microsoft.com/office/drawing/2014/main" id="{A95935F4-2073-46A0-961A-EB6A97EAB204}"/>
                </a:ext>
              </a:extLst>
            </p:cNvPr>
            <p:cNvSpPr>
              <a:spLocks noChangeArrowheads="1"/>
            </p:cNvSpPr>
            <p:nvPr/>
          </p:nvSpPr>
          <p:spPr bwMode="auto">
            <a:xfrm>
              <a:off x="1472" y="1086"/>
              <a:ext cx="31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a:solidFill>
                    <a:srgbClr val="000000"/>
                  </a:solidFill>
                </a:rPr>
                <a:t>Demand</a:t>
              </a:r>
              <a:endParaRPr lang="en-US" altLang="en-US" sz="1200" b="0"/>
            </a:p>
          </p:txBody>
        </p:sp>
        <p:grpSp>
          <p:nvGrpSpPr>
            <p:cNvPr id="8216" name="Group 49">
              <a:extLst>
                <a:ext uri="{FF2B5EF4-FFF2-40B4-BE49-F238E27FC236}">
                  <a16:creationId xmlns:a16="http://schemas.microsoft.com/office/drawing/2014/main" id="{6CB97F56-FDB9-406B-A873-928589B46393}"/>
                </a:ext>
              </a:extLst>
            </p:cNvPr>
            <p:cNvGrpSpPr>
              <a:grpSpLocks/>
            </p:cNvGrpSpPr>
            <p:nvPr/>
          </p:nvGrpSpPr>
          <p:grpSpPr bwMode="auto">
            <a:xfrm>
              <a:off x="1546" y="1212"/>
              <a:ext cx="138" cy="216"/>
              <a:chOff x="1242" y="612"/>
              <a:chExt cx="138" cy="216"/>
            </a:xfrm>
          </p:grpSpPr>
          <p:sp>
            <p:nvSpPr>
              <p:cNvPr id="8259" name="Freeform 50">
                <a:extLst>
                  <a:ext uri="{FF2B5EF4-FFF2-40B4-BE49-F238E27FC236}">
                    <a16:creationId xmlns:a16="http://schemas.microsoft.com/office/drawing/2014/main" id="{5017BBEB-A43B-48F9-B1AF-3F4311D8A251}"/>
                  </a:ext>
                </a:extLst>
              </p:cNvPr>
              <p:cNvSpPr>
                <a:spLocks/>
              </p:cNvSpPr>
              <p:nvPr/>
            </p:nvSpPr>
            <p:spPr bwMode="auto">
              <a:xfrm>
                <a:off x="1242" y="612"/>
                <a:ext cx="108" cy="198"/>
              </a:xfrm>
              <a:custGeom>
                <a:avLst/>
                <a:gdLst>
                  <a:gd name="T0" fmla="*/ 0 w 108"/>
                  <a:gd name="T1" fmla="*/ 0 h 198"/>
                  <a:gd name="T2" fmla="*/ 12 w 108"/>
                  <a:gd name="T3" fmla="*/ 42 h 198"/>
                  <a:gd name="T4" fmla="*/ 18 w 108"/>
                  <a:gd name="T5" fmla="*/ 60 h 198"/>
                  <a:gd name="T6" fmla="*/ 24 w 108"/>
                  <a:gd name="T7" fmla="*/ 78 h 198"/>
                  <a:gd name="T8" fmla="*/ 30 w 108"/>
                  <a:gd name="T9" fmla="*/ 90 h 198"/>
                  <a:gd name="T10" fmla="*/ 36 w 108"/>
                  <a:gd name="T11" fmla="*/ 108 h 198"/>
                  <a:gd name="T12" fmla="*/ 42 w 108"/>
                  <a:gd name="T13" fmla="*/ 120 h 198"/>
                  <a:gd name="T14" fmla="*/ 48 w 108"/>
                  <a:gd name="T15" fmla="*/ 132 h 198"/>
                  <a:gd name="T16" fmla="*/ 54 w 108"/>
                  <a:gd name="T17" fmla="*/ 144 h 198"/>
                  <a:gd name="T18" fmla="*/ 60 w 108"/>
                  <a:gd name="T19" fmla="*/ 156 h 198"/>
                  <a:gd name="T20" fmla="*/ 66 w 108"/>
                  <a:gd name="T21" fmla="*/ 168 h 198"/>
                  <a:gd name="T22" fmla="*/ 78 w 108"/>
                  <a:gd name="T23" fmla="*/ 174 h 198"/>
                  <a:gd name="T24" fmla="*/ 84 w 108"/>
                  <a:gd name="T25" fmla="*/ 180 h 198"/>
                  <a:gd name="T26" fmla="*/ 90 w 108"/>
                  <a:gd name="T27" fmla="*/ 192 h 198"/>
                  <a:gd name="T28" fmla="*/ 96 w 108"/>
                  <a:gd name="T29" fmla="*/ 192 h 198"/>
                  <a:gd name="T30" fmla="*/ 102 w 108"/>
                  <a:gd name="T31" fmla="*/ 198 h 198"/>
                  <a:gd name="T32" fmla="*/ 108 w 108"/>
                  <a:gd name="T33" fmla="*/ 198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198">
                    <a:moveTo>
                      <a:pt x="0" y="0"/>
                    </a:moveTo>
                    <a:lnTo>
                      <a:pt x="12" y="42"/>
                    </a:lnTo>
                    <a:lnTo>
                      <a:pt x="18" y="60"/>
                    </a:lnTo>
                    <a:lnTo>
                      <a:pt x="24" y="78"/>
                    </a:lnTo>
                    <a:lnTo>
                      <a:pt x="30" y="90"/>
                    </a:lnTo>
                    <a:lnTo>
                      <a:pt x="36" y="108"/>
                    </a:lnTo>
                    <a:lnTo>
                      <a:pt x="42" y="120"/>
                    </a:lnTo>
                    <a:lnTo>
                      <a:pt x="48" y="132"/>
                    </a:lnTo>
                    <a:lnTo>
                      <a:pt x="54" y="144"/>
                    </a:lnTo>
                    <a:lnTo>
                      <a:pt x="60" y="156"/>
                    </a:lnTo>
                    <a:lnTo>
                      <a:pt x="66" y="168"/>
                    </a:lnTo>
                    <a:lnTo>
                      <a:pt x="78" y="174"/>
                    </a:lnTo>
                    <a:lnTo>
                      <a:pt x="84" y="180"/>
                    </a:lnTo>
                    <a:lnTo>
                      <a:pt x="90" y="192"/>
                    </a:lnTo>
                    <a:lnTo>
                      <a:pt x="96" y="192"/>
                    </a:lnTo>
                    <a:lnTo>
                      <a:pt x="102" y="198"/>
                    </a:lnTo>
                    <a:lnTo>
                      <a:pt x="108" y="198"/>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8260" name="Freeform 51">
                <a:extLst>
                  <a:ext uri="{FF2B5EF4-FFF2-40B4-BE49-F238E27FC236}">
                    <a16:creationId xmlns:a16="http://schemas.microsoft.com/office/drawing/2014/main" id="{742F36FB-6368-45B9-B927-722E51FB807F}"/>
                  </a:ext>
                </a:extLst>
              </p:cNvPr>
              <p:cNvSpPr>
                <a:spLocks/>
              </p:cNvSpPr>
              <p:nvPr/>
            </p:nvSpPr>
            <p:spPr bwMode="auto">
              <a:xfrm>
                <a:off x="1326" y="792"/>
                <a:ext cx="54" cy="36"/>
              </a:xfrm>
              <a:custGeom>
                <a:avLst/>
                <a:gdLst>
                  <a:gd name="T0" fmla="*/ 0 w 54"/>
                  <a:gd name="T1" fmla="*/ 36 h 36"/>
                  <a:gd name="T2" fmla="*/ 54 w 54"/>
                  <a:gd name="T3" fmla="*/ 24 h 36"/>
                  <a:gd name="T4" fmla="*/ 6 w 54"/>
                  <a:gd name="T5" fmla="*/ 0 h 36"/>
                  <a:gd name="T6" fmla="*/ 18 w 54"/>
                  <a:gd name="T7" fmla="*/ 18 h 36"/>
                  <a:gd name="T8" fmla="*/ 0 w 54"/>
                  <a:gd name="T9" fmla="*/ 3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6">
                    <a:moveTo>
                      <a:pt x="0" y="36"/>
                    </a:moveTo>
                    <a:lnTo>
                      <a:pt x="54" y="24"/>
                    </a:lnTo>
                    <a:lnTo>
                      <a:pt x="6" y="0"/>
                    </a:lnTo>
                    <a:lnTo>
                      <a:pt x="18" y="18"/>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grpSp>
        <p:sp>
          <p:nvSpPr>
            <p:cNvPr id="8217" name="Rectangle 52">
              <a:extLst>
                <a:ext uri="{FF2B5EF4-FFF2-40B4-BE49-F238E27FC236}">
                  <a16:creationId xmlns:a16="http://schemas.microsoft.com/office/drawing/2014/main" id="{EF648314-2A0A-4593-8BDF-611437159432}"/>
                </a:ext>
              </a:extLst>
            </p:cNvPr>
            <p:cNvSpPr>
              <a:spLocks noChangeArrowheads="1"/>
            </p:cNvSpPr>
            <p:nvPr/>
          </p:nvSpPr>
          <p:spPr bwMode="auto">
            <a:xfrm>
              <a:off x="1210" y="1458"/>
              <a:ext cx="30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18" name="Rectangle 53">
              <a:extLst>
                <a:ext uri="{FF2B5EF4-FFF2-40B4-BE49-F238E27FC236}">
                  <a16:creationId xmlns:a16="http://schemas.microsoft.com/office/drawing/2014/main" id="{1ECC3A24-59B9-4A52-91C6-A19B6E586A7F}"/>
                </a:ext>
              </a:extLst>
            </p:cNvPr>
            <p:cNvSpPr>
              <a:spLocks noChangeArrowheads="1"/>
            </p:cNvSpPr>
            <p:nvPr/>
          </p:nvSpPr>
          <p:spPr bwMode="auto">
            <a:xfrm>
              <a:off x="1284" y="1494"/>
              <a:ext cx="180"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000" b="0">
                  <a:solidFill>
                    <a:srgbClr val="000000"/>
                  </a:solidFill>
                </a:rPr>
                <a:t>100%</a:t>
              </a:r>
              <a:endParaRPr lang="en-US" altLang="en-US" sz="1200" b="0"/>
            </a:p>
          </p:txBody>
        </p:sp>
        <p:sp>
          <p:nvSpPr>
            <p:cNvPr id="8219" name="Rectangle 54">
              <a:extLst>
                <a:ext uri="{FF2B5EF4-FFF2-40B4-BE49-F238E27FC236}">
                  <a16:creationId xmlns:a16="http://schemas.microsoft.com/office/drawing/2014/main" id="{EB3596A2-2886-4ABB-A8B8-076A4A62C481}"/>
                </a:ext>
              </a:extLst>
            </p:cNvPr>
            <p:cNvSpPr>
              <a:spLocks noChangeArrowheads="1"/>
            </p:cNvSpPr>
            <p:nvPr/>
          </p:nvSpPr>
          <p:spPr bwMode="auto">
            <a:xfrm>
              <a:off x="1300" y="2238"/>
              <a:ext cx="22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20" name="Rectangle 55">
              <a:extLst>
                <a:ext uri="{FF2B5EF4-FFF2-40B4-BE49-F238E27FC236}">
                  <a16:creationId xmlns:a16="http://schemas.microsoft.com/office/drawing/2014/main" id="{99B9EF5E-976B-40F8-AA84-8BF9E94B4DC1}"/>
                </a:ext>
              </a:extLst>
            </p:cNvPr>
            <p:cNvSpPr>
              <a:spLocks noChangeArrowheads="1"/>
            </p:cNvSpPr>
            <p:nvPr/>
          </p:nvSpPr>
          <p:spPr bwMode="auto">
            <a:xfrm>
              <a:off x="1350" y="2362"/>
              <a:ext cx="103"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000" b="0">
                  <a:solidFill>
                    <a:srgbClr val="000000"/>
                  </a:solidFill>
                </a:rPr>
                <a:t>0%</a:t>
              </a:r>
              <a:endParaRPr lang="en-US" altLang="en-US" sz="1200" b="0"/>
            </a:p>
          </p:txBody>
        </p:sp>
        <p:sp>
          <p:nvSpPr>
            <p:cNvPr id="8221" name="Line 56">
              <a:extLst>
                <a:ext uri="{FF2B5EF4-FFF2-40B4-BE49-F238E27FC236}">
                  <a16:creationId xmlns:a16="http://schemas.microsoft.com/office/drawing/2014/main" id="{75425B1D-56F9-4EDE-A90A-0132908B661F}"/>
                </a:ext>
              </a:extLst>
            </p:cNvPr>
            <p:cNvSpPr>
              <a:spLocks noChangeShapeType="1"/>
            </p:cNvSpPr>
            <p:nvPr/>
          </p:nvSpPr>
          <p:spPr bwMode="auto">
            <a:xfrm>
              <a:off x="1474" y="1268"/>
              <a:ext cx="1" cy="1156"/>
            </a:xfrm>
            <a:prstGeom prst="line">
              <a:avLst/>
            </a:prstGeom>
            <a:noFill/>
            <a:ln w="9525" cap="rnd">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AU"/>
            </a:p>
          </p:txBody>
        </p:sp>
        <p:sp>
          <p:nvSpPr>
            <p:cNvPr id="8222" name="Rectangle 57">
              <a:extLst>
                <a:ext uri="{FF2B5EF4-FFF2-40B4-BE49-F238E27FC236}">
                  <a16:creationId xmlns:a16="http://schemas.microsoft.com/office/drawing/2014/main" id="{6A826456-F97E-4C01-BD86-C250AFEFD03F}"/>
                </a:ext>
              </a:extLst>
            </p:cNvPr>
            <p:cNvSpPr>
              <a:spLocks noChangeArrowheads="1"/>
            </p:cNvSpPr>
            <p:nvPr/>
          </p:nvSpPr>
          <p:spPr bwMode="auto">
            <a:xfrm rot="16200000">
              <a:off x="906" y="1837"/>
              <a:ext cx="520"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dirty="0">
                  <a:solidFill>
                    <a:srgbClr val="000000"/>
                  </a:solidFill>
                </a:rPr>
                <a:t>Capacity </a:t>
              </a:r>
              <a:r>
                <a:rPr lang="en-US" altLang="en-US" sz="1200" b="0" dirty="0" err="1">
                  <a:solidFill>
                    <a:srgbClr val="000000"/>
                  </a:solidFill>
                </a:rPr>
                <a:t>Utilisation</a:t>
              </a:r>
              <a:endParaRPr lang="en-US" altLang="en-US" sz="1200" b="0" dirty="0"/>
            </a:p>
          </p:txBody>
        </p:sp>
        <p:sp>
          <p:nvSpPr>
            <p:cNvPr id="8223" name="Rectangle 58">
              <a:extLst>
                <a:ext uri="{FF2B5EF4-FFF2-40B4-BE49-F238E27FC236}">
                  <a16:creationId xmlns:a16="http://schemas.microsoft.com/office/drawing/2014/main" id="{0BE6F107-95AB-4CFD-BDEF-2FB7A71A4F5B}"/>
                </a:ext>
              </a:extLst>
            </p:cNvPr>
            <p:cNvSpPr>
              <a:spLocks noChangeArrowheads="1"/>
            </p:cNvSpPr>
            <p:nvPr/>
          </p:nvSpPr>
          <p:spPr bwMode="auto">
            <a:xfrm>
              <a:off x="2386" y="2394"/>
              <a:ext cx="26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24" name="Freeform 59">
              <a:extLst>
                <a:ext uri="{FF2B5EF4-FFF2-40B4-BE49-F238E27FC236}">
                  <a16:creationId xmlns:a16="http://schemas.microsoft.com/office/drawing/2014/main" id="{76F64946-4F3D-42C9-A5A2-F074EFA11FFF}"/>
                </a:ext>
              </a:extLst>
            </p:cNvPr>
            <p:cNvSpPr>
              <a:spLocks/>
            </p:cNvSpPr>
            <p:nvPr/>
          </p:nvSpPr>
          <p:spPr bwMode="auto">
            <a:xfrm>
              <a:off x="2332" y="1656"/>
              <a:ext cx="50" cy="180"/>
            </a:xfrm>
            <a:custGeom>
              <a:avLst/>
              <a:gdLst>
                <a:gd name="T0" fmla="*/ 0 w 44"/>
                <a:gd name="T1" fmla="*/ 0 h 161"/>
                <a:gd name="T2" fmla="*/ 50 w 44"/>
                <a:gd name="T3" fmla="*/ 180 h 161"/>
                <a:gd name="T4" fmla="*/ 0 60000 65536"/>
                <a:gd name="T5" fmla="*/ 0 60000 65536"/>
              </a:gdLst>
              <a:ahLst/>
              <a:cxnLst>
                <a:cxn ang="T4">
                  <a:pos x="T0" y="T1"/>
                </a:cxn>
                <a:cxn ang="T5">
                  <a:pos x="T2" y="T3"/>
                </a:cxn>
              </a:cxnLst>
              <a:rect l="0" t="0" r="r" b="b"/>
              <a:pathLst>
                <a:path w="44" h="161">
                  <a:moveTo>
                    <a:pt x="0" y="0"/>
                  </a:moveTo>
                  <a:lnTo>
                    <a:pt x="44" y="161"/>
                  </a:lnTo>
                </a:path>
              </a:pathLst>
            </a:custGeom>
            <a:solidFill>
              <a:srgbClr val="FFFFFF"/>
            </a:solidFill>
            <a:ln w="9525" cap="rnd">
              <a:solidFill>
                <a:srgbClr val="000000"/>
              </a:solidFill>
              <a:prstDash val="solid"/>
              <a:round/>
              <a:headEnd/>
              <a:tailEnd/>
            </a:ln>
          </p:spPr>
          <p:txBody>
            <a:bodyPr/>
            <a:lstStyle/>
            <a:p>
              <a:endParaRPr lang="en-AU"/>
            </a:p>
          </p:txBody>
        </p:sp>
        <p:sp>
          <p:nvSpPr>
            <p:cNvPr id="8225" name="Freeform 60">
              <a:extLst>
                <a:ext uri="{FF2B5EF4-FFF2-40B4-BE49-F238E27FC236}">
                  <a16:creationId xmlns:a16="http://schemas.microsoft.com/office/drawing/2014/main" id="{C66E429B-4E7D-48DD-AD1E-BC0F1252C6D3}"/>
                </a:ext>
              </a:extLst>
            </p:cNvPr>
            <p:cNvSpPr>
              <a:spLocks/>
            </p:cNvSpPr>
            <p:nvPr/>
          </p:nvSpPr>
          <p:spPr bwMode="auto">
            <a:xfrm>
              <a:off x="1516" y="1275"/>
              <a:ext cx="822" cy="417"/>
            </a:xfrm>
            <a:custGeom>
              <a:avLst/>
              <a:gdLst>
                <a:gd name="T0" fmla="*/ 0 w 822"/>
                <a:gd name="T1" fmla="*/ 417 h 417"/>
                <a:gd name="T2" fmla="*/ 12 w 822"/>
                <a:gd name="T3" fmla="*/ 375 h 417"/>
                <a:gd name="T4" fmla="*/ 30 w 822"/>
                <a:gd name="T5" fmla="*/ 333 h 417"/>
                <a:gd name="T6" fmla="*/ 48 w 822"/>
                <a:gd name="T7" fmla="*/ 291 h 417"/>
                <a:gd name="T8" fmla="*/ 66 w 822"/>
                <a:gd name="T9" fmla="*/ 255 h 417"/>
                <a:gd name="T10" fmla="*/ 90 w 822"/>
                <a:gd name="T11" fmla="*/ 219 h 417"/>
                <a:gd name="T12" fmla="*/ 114 w 822"/>
                <a:gd name="T13" fmla="*/ 189 h 417"/>
                <a:gd name="T14" fmla="*/ 138 w 822"/>
                <a:gd name="T15" fmla="*/ 159 h 417"/>
                <a:gd name="T16" fmla="*/ 162 w 822"/>
                <a:gd name="T17" fmla="*/ 129 h 417"/>
                <a:gd name="T18" fmla="*/ 192 w 822"/>
                <a:gd name="T19" fmla="*/ 105 h 417"/>
                <a:gd name="T20" fmla="*/ 206 w 822"/>
                <a:gd name="T21" fmla="*/ 81 h 417"/>
                <a:gd name="T22" fmla="*/ 236 w 822"/>
                <a:gd name="T23" fmla="*/ 57 h 417"/>
                <a:gd name="T24" fmla="*/ 269 w 822"/>
                <a:gd name="T25" fmla="*/ 41 h 417"/>
                <a:gd name="T26" fmla="*/ 306 w 822"/>
                <a:gd name="T27" fmla="*/ 30 h 417"/>
                <a:gd name="T28" fmla="*/ 341 w 822"/>
                <a:gd name="T29" fmla="*/ 18 h 417"/>
                <a:gd name="T30" fmla="*/ 372 w 822"/>
                <a:gd name="T31" fmla="*/ 3 h 417"/>
                <a:gd name="T32" fmla="*/ 422 w 822"/>
                <a:gd name="T33" fmla="*/ 0 h 417"/>
                <a:gd name="T34" fmla="*/ 461 w 822"/>
                <a:gd name="T35" fmla="*/ 8 h 417"/>
                <a:gd name="T36" fmla="*/ 497 w 822"/>
                <a:gd name="T37" fmla="*/ 18 h 417"/>
                <a:gd name="T38" fmla="*/ 527 w 822"/>
                <a:gd name="T39" fmla="*/ 30 h 417"/>
                <a:gd name="T40" fmla="*/ 555 w 822"/>
                <a:gd name="T41" fmla="*/ 45 h 417"/>
                <a:gd name="T42" fmla="*/ 585 w 822"/>
                <a:gd name="T43" fmla="*/ 57 h 417"/>
                <a:gd name="T44" fmla="*/ 611 w 822"/>
                <a:gd name="T45" fmla="*/ 80 h 417"/>
                <a:gd name="T46" fmla="*/ 636 w 822"/>
                <a:gd name="T47" fmla="*/ 101 h 417"/>
                <a:gd name="T48" fmla="*/ 660 w 822"/>
                <a:gd name="T49" fmla="*/ 128 h 417"/>
                <a:gd name="T50" fmla="*/ 678 w 822"/>
                <a:gd name="T51" fmla="*/ 153 h 417"/>
                <a:gd name="T52" fmla="*/ 702 w 822"/>
                <a:gd name="T53" fmla="*/ 183 h 417"/>
                <a:gd name="T54" fmla="*/ 726 w 822"/>
                <a:gd name="T55" fmla="*/ 213 h 417"/>
                <a:gd name="T56" fmla="*/ 750 w 822"/>
                <a:gd name="T57" fmla="*/ 243 h 417"/>
                <a:gd name="T58" fmla="*/ 768 w 822"/>
                <a:gd name="T59" fmla="*/ 279 h 417"/>
                <a:gd name="T60" fmla="*/ 792 w 822"/>
                <a:gd name="T61" fmla="*/ 321 h 417"/>
                <a:gd name="T62" fmla="*/ 804 w 822"/>
                <a:gd name="T63" fmla="*/ 363 h 417"/>
                <a:gd name="T64" fmla="*/ 822 w 822"/>
                <a:gd name="T65" fmla="*/ 405 h 4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2" h="417">
                  <a:moveTo>
                    <a:pt x="0" y="417"/>
                  </a:moveTo>
                  <a:lnTo>
                    <a:pt x="12" y="375"/>
                  </a:lnTo>
                  <a:lnTo>
                    <a:pt x="30" y="333"/>
                  </a:lnTo>
                  <a:lnTo>
                    <a:pt x="48" y="291"/>
                  </a:lnTo>
                  <a:lnTo>
                    <a:pt x="66" y="255"/>
                  </a:lnTo>
                  <a:lnTo>
                    <a:pt x="90" y="219"/>
                  </a:lnTo>
                  <a:lnTo>
                    <a:pt x="114" y="189"/>
                  </a:lnTo>
                  <a:lnTo>
                    <a:pt x="138" y="159"/>
                  </a:lnTo>
                  <a:lnTo>
                    <a:pt x="162" y="129"/>
                  </a:lnTo>
                  <a:lnTo>
                    <a:pt x="192" y="105"/>
                  </a:lnTo>
                  <a:lnTo>
                    <a:pt x="206" y="81"/>
                  </a:lnTo>
                  <a:lnTo>
                    <a:pt x="236" y="57"/>
                  </a:lnTo>
                  <a:lnTo>
                    <a:pt x="269" y="41"/>
                  </a:lnTo>
                  <a:lnTo>
                    <a:pt x="306" y="30"/>
                  </a:lnTo>
                  <a:lnTo>
                    <a:pt x="341" y="18"/>
                  </a:lnTo>
                  <a:lnTo>
                    <a:pt x="372" y="3"/>
                  </a:lnTo>
                  <a:lnTo>
                    <a:pt x="422" y="0"/>
                  </a:lnTo>
                  <a:lnTo>
                    <a:pt x="461" y="8"/>
                  </a:lnTo>
                  <a:lnTo>
                    <a:pt x="497" y="18"/>
                  </a:lnTo>
                  <a:lnTo>
                    <a:pt x="527" y="30"/>
                  </a:lnTo>
                  <a:lnTo>
                    <a:pt x="555" y="45"/>
                  </a:lnTo>
                  <a:lnTo>
                    <a:pt x="585" y="57"/>
                  </a:lnTo>
                  <a:lnTo>
                    <a:pt x="611" y="80"/>
                  </a:lnTo>
                  <a:lnTo>
                    <a:pt x="636" y="101"/>
                  </a:lnTo>
                  <a:lnTo>
                    <a:pt x="660" y="128"/>
                  </a:lnTo>
                  <a:lnTo>
                    <a:pt x="678" y="153"/>
                  </a:lnTo>
                  <a:lnTo>
                    <a:pt x="702" y="183"/>
                  </a:lnTo>
                  <a:lnTo>
                    <a:pt x="726" y="213"/>
                  </a:lnTo>
                  <a:lnTo>
                    <a:pt x="750" y="243"/>
                  </a:lnTo>
                  <a:lnTo>
                    <a:pt x="768" y="279"/>
                  </a:lnTo>
                  <a:lnTo>
                    <a:pt x="792" y="321"/>
                  </a:lnTo>
                  <a:lnTo>
                    <a:pt x="804" y="363"/>
                  </a:lnTo>
                  <a:lnTo>
                    <a:pt x="822" y="405"/>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8226" name="Line 61">
              <a:extLst>
                <a:ext uri="{FF2B5EF4-FFF2-40B4-BE49-F238E27FC236}">
                  <a16:creationId xmlns:a16="http://schemas.microsoft.com/office/drawing/2014/main" id="{FCC1B291-5F6C-45FD-8648-056C87326279}"/>
                </a:ext>
              </a:extLst>
            </p:cNvPr>
            <p:cNvSpPr>
              <a:spLocks noChangeShapeType="1"/>
            </p:cNvSpPr>
            <p:nvPr/>
          </p:nvSpPr>
          <p:spPr bwMode="auto">
            <a:xfrm flipH="1">
              <a:off x="3241" y="1632"/>
              <a:ext cx="51" cy="185"/>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227" name="Line 62">
              <a:extLst>
                <a:ext uri="{FF2B5EF4-FFF2-40B4-BE49-F238E27FC236}">
                  <a16:creationId xmlns:a16="http://schemas.microsoft.com/office/drawing/2014/main" id="{6FCA0E72-8CA0-4D10-91EE-C0CA8F48A4B4}"/>
                </a:ext>
              </a:extLst>
            </p:cNvPr>
            <p:cNvSpPr>
              <a:spLocks noChangeShapeType="1"/>
            </p:cNvSpPr>
            <p:nvPr/>
          </p:nvSpPr>
          <p:spPr bwMode="auto">
            <a:xfrm flipH="1">
              <a:off x="1474" y="1656"/>
              <a:ext cx="48" cy="168"/>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8228" name="Rectangle 63">
              <a:extLst>
                <a:ext uri="{FF2B5EF4-FFF2-40B4-BE49-F238E27FC236}">
                  <a16:creationId xmlns:a16="http://schemas.microsoft.com/office/drawing/2014/main" id="{FA37BDDC-9F8F-43AD-9BE2-08E814586648}"/>
                </a:ext>
              </a:extLst>
            </p:cNvPr>
            <p:cNvSpPr>
              <a:spLocks noChangeArrowheads="1"/>
            </p:cNvSpPr>
            <p:nvPr/>
          </p:nvSpPr>
          <p:spPr bwMode="auto">
            <a:xfrm>
              <a:off x="2164" y="1128"/>
              <a:ext cx="9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29" name="Rectangle 64">
              <a:extLst>
                <a:ext uri="{FF2B5EF4-FFF2-40B4-BE49-F238E27FC236}">
                  <a16:creationId xmlns:a16="http://schemas.microsoft.com/office/drawing/2014/main" id="{22823616-01A2-4C12-9020-F033B3BEB8F9}"/>
                </a:ext>
              </a:extLst>
            </p:cNvPr>
            <p:cNvSpPr>
              <a:spLocks noChangeArrowheads="1"/>
            </p:cNvSpPr>
            <p:nvPr/>
          </p:nvSpPr>
          <p:spPr bwMode="auto">
            <a:xfrm>
              <a:off x="2212" y="1146"/>
              <a:ext cx="906"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30" name="Rectangle 65">
              <a:extLst>
                <a:ext uri="{FF2B5EF4-FFF2-40B4-BE49-F238E27FC236}">
                  <a16:creationId xmlns:a16="http://schemas.microsoft.com/office/drawing/2014/main" id="{47A678AF-B8A0-49D2-BE06-E31FBF1CC36A}"/>
                </a:ext>
              </a:extLst>
            </p:cNvPr>
            <p:cNvSpPr>
              <a:spLocks noChangeArrowheads="1"/>
            </p:cNvSpPr>
            <p:nvPr/>
          </p:nvSpPr>
          <p:spPr bwMode="auto">
            <a:xfrm>
              <a:off x="2411" y="1362"/>
              <a:ext cx="85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a:solidFill>
                    <a:srgbClr val="000000"/>
                  </a:solidFill>
                </a:rPr>
                <a:t>customers turned away</a:t>
              </a:r>
              <a:endParaRPr lang="en-US" altLang="en-US" sz="1200" b="0"/>
            </a:p>
          </p:txBody>
        </p:sp>
        <p:sp>
          <p:nvSpPr>
            <p:cNvPr id="8231" name="Rectangle 66">
              <a:extLst>
                <a:ext uri="{FF2B5EF4-FFF2-40B4-BE49-F238E27FC236}">
                  <a16:creationId xmlns:a16="http://schemas.microsoft.com/office/drawing/2014/main" id="{E964DDB2-99CD-45BA-AFB5-068AD83A7E23}"/>
                </a:ext>
              </a:extLst>
            </p:cNvPr>
            <p:cNvSpPr>
              <a:spLocks noChangeArrowheads="1"/>
            </p:cNvSpPr>
            <p:nvPr/>
          </p:nvSpPr>
          <p:spPr bwMode="auto">
            <a:xfrm>
              <a:off x="1660" y="1638"/>
              <a:ext cx="45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a:solidFill>
                    <a:srgbClr val="000000"/>
                  </a:solidFill>
                </a:rPr>
                <a:t>poor service</a:t>
              </a:r>
              <a:endParaRPr lang="en-US" altLang="en-US" sz="1200" b="0"/>
            </a:p>
          </p:txBody>
        </p:sp>
        <p:sp>
          <p:nvSpPr>
            <p:cNvPr id="8232" name="Rectangle 67">
              <a:extLst>
                <a:ext uri="{FF2B5EF4-FFF2-40B4-BE49-F238E27FC236}">
                  <a16:creationId xmlns:a16="http://schemas.microsoft.com/office/drawing/2014/main" id="{96025B33-909E-414F-B9ED-360B1075F63C}"/>
                </a:ext>
              </a:extLst>
            </p:cNvPr>
            <p:cNvSpPr>
              <a:spLocks noChangeArrowheads="1"/>
            </p:cNvSpPr>
            <p:nvPr/>
          </p:nvSpPr>
          <p:spPr bwMode="auto">
            <a:xfrm>
              <a:off x="1498" y="2064"/>
              <a:ext cx="71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33" name="Rectangle 68">
              <a:extLst>
                <a:ext uri="{FF2B5EF4-FFF2-40B4-BE49-F238E27FC236}">
                  <a16:creationId xmlns:a16="http://schemas.microsoft.com/office/drawing/2014/main" id="{1A891E89-D53B-479E-913A-68326799D853}"/>
                </a:ext>
              </a:extLst>
            </p:cNvPr>
            <p:cNvSpPr>
              <a:spLocks noChangeArrowheads="1"/>
            </p:cNvSpPr>
            <p:nvPr/>
          </p:nvSpPr>
          <p:spPr bwMode="auto">
            <a:xfrm>
              <a:off x="1450" y="1080"/>
              <a:ext cx="32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34" name="Rectangle 69">
              <a:extLst>
                <a:ext uri="{FF2B5EF4-FFF2-40B4-BE49-F238E27FC236}">
                  <a16:creationId xmlns:a16="http://schemas.microsoft.com/office/drawing/2014/main" id="{7CBA4454-F917-41B3-A5F2-A24893BF6D6F}"/>
                </a:ext>
              </a:extLst>
            </p:cNvPr>
            <p:cNvSpPr>
              <a:spLocks noChangeArrowheads="1"/>
            </p:cNvSpPr>
            <p:nvPr/>
          </p:nvSpPr>
          <p:spPr bwMode="auto">
            <a:xfrm>
              <a:off x="1472" y="1086"/>
              <a:ext cx="31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a:solidFill>
                    <a:srgbClr val="000000"/>
                  </a:solidFill>
                </a:rPr>
                <a:t>Demand</a:t>
              </a:r>
              <a:endParaRPr lang="en-US" altLang="en-US" sz="1200" b="0"/>
            </a:p>
          </p:txBody>
        </p:sp>
        <p:sp>
          <p:nvSpPr>
            <p:cNvPr id="8235" name="Freeform 70">
              <a:extLst>
                <a:ext uri="{FF2B5EF4-FFF2-40B4-BE49-F238E27FC236}">
                  <a16:creationId xmlns:a16="http://schemas.microsoft.com/office/drawing/2014/main" id="{C4178884-D73A-4715-9C4A-24EBC0FAB6B2}"/>
                </a:ext>
              </a:extLst>
            </p:cNvPr>
            <p:cNvSpPr>
              <a:spLocks/>
            </p:cNvSpPr>
            <p:nvPr/>
          </p:nvSpPr>
          <p:spPr bwMode="auto">
            <a:xfrm>
              <a:off x="1546" y="1212"/>
              <a:ext cx="108" cy="198"/>
            </a:xfrm>
            <a:custGeom>
              <a:avLst/>
              <a:gdLst>
                <a:gd name="T0" fmla="*/ 0 w 108"/>
                <a:gd name="T1" fmla="*/ 0 h 198"/>
                <a:gd name="T2" fmla="*/ 12 w 108"/>
                <a:gd name="T3" fmla="*/ 42 h 198"/>
                <a:gd name="T4" fmla="*/ 18 w 108"/>
                <a:gd name="T5" fmla="*/ 60 h 198"/>
                <a:gd name="T6" fmla="*/ 24 w 108"/>
                <a:gd name="T7" fmla="*/ 78 h 198"/>
                <a:gd name="T8" fmla="*/ 30 w 108"/>
                <a:gd name="T9" fmla="*/ 90 h 198"/>
                <a:gd name="T10" fmla="*/ 36 w 108"/>
                <a:gd name="T11" fmla="*/ 108 h 198"/>
                <a:gd name="T12" fmla="*/ 42 w 108"/>
                <a:gd name="T13" fmla="*/ 120 h 198"/>
                <a:gd name="T14" fmla="*/ 48 w 108"/>
                <a:gd name="T15" fmla="*/ 132 h 198"/>
                <a:gd name="T16" fmla="*/ 54 w 108"/>
                <a:gd name="T17" fmla="*/ 144 h 198"/>
                <a:gd name="T18" fmla="*/ 60 w 108"/>
                <a:gd name="T19" fmla="*/ 156 h 198"/>
                <a:gd name="T20" fmla="*/ 66 w 108"/>
                <a:gd name="T21" fmla="*/ 168 h 198"/>
                <a:gd name="T22" fmla="*/ 78 w 108"/>
                <a:gd name="T23" fmla="*/ 174 h 198"/>
                <a:gd name="T24" fmla="*/ 84 w 108"/>
                <a:gd name="T25" fmla="*/ 180 h 198"/>
                <a:gd name="T26" fmla="*/ 90 w 108"/>
                <a:gd name="T27" fmla="*/ 192 h 198"/>
                <a:gd name="T28" fmla="*/ 96 w 108"/>
                <a:gd name="T29" fmla="*/ 192 h 198"/>
                <a:gd name="T30" fmla="*/ 102 w 108"/>
                <a:gd name="T31" fmla="*/ 198 h 198"/>
                <a:gd name="T32" fmla="*/ 108 w 108"/>
                <a:gd name="T33" fmla="*/ 198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198">
                  <a:moveTo>
                    <a:pt x="0" y="0"/>
                  </a:moveTo>
                  <a:lnTo>
                    <a:pt x="12" y="42"/>
                  </a:lnTo>
                  <a:lnTo>
                    <a:pt x="18" y="60"/>
                  </a:lnTo>
                  <a:lnTo>
                    <a:pt x="24" y="78"/>
                  </a:lnTo>
                  <a:lnTo>
                    <a:pt x="30" y="90"/>
                  </a:lnTo>
                  <a:lnTo>
                    <a:pt x="36" y="108"/>
                  </a:lnTo>
                  <a:lnTo>
                    <a:pt x="42" y="120"/>
                  </a:lnTo>
                  <a:lnTo>
                    <a:pt x="48" y="132"/>
                  </a:lnTo>
                  <a:lnTo>
                    <a:pt x="54" y="144"/>
                  </a:lnTo>
                  <a:lnTo>
                    <a:pt x="60" y="156"/>
                  </a:lnTo>
                  <a:lnTo>
                    <a:pt x="66" y="168"/>
                  </a:lnTo>
                  <a:lnTo>
                    <a:pt x="78" y="174"/>
                  </a:lnTo>
                  <a:lnTo>
                    <a:pt x="84" y="180"/>
                  </a:lnTo>
                  <a:lnTo>
                    <a:pt x="90" y="192"/>
                  </a:lnTo>
                  <a:lnTo>
                    <a:pt x="96" y="192"/>
                  </a:lnTo>
                  <a:lnTo>
                    <a:pt x="102" y="198"/>
                  </a:lnTo>
                  <a:lnTo>
                    <a:pt x="108" y="198"/>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8236" name="Freeform 71">
              <a:extLst>
                <a:ext uri="{FF2B5EF4-FFF2-40B4-BE49-F238E27FC236}">
                  <a16:creationId xmlns:a16="http://schemas.microsoft.com/office/drawing/2014/main" id="{81CE2742-AAB0-46D1-BF87-7CAEC1411368}"/>
                </a:ext>
              </a:extLst>
            </p:cNvPr>
            <p:cNvSpPr>
              <a:spLocks/>
            </p:cNvSpPr>
            <p:nvPr/>
          </p:nvSpPr>
          <p:spPr bwMode="auto">
            <a:xfrm>
              <a:off x="1630" y="1392"/>
              <a:ext cx="54" cy="36"/>
            </a:xfrm>
            <a:custGeom>
              <a:avLst/>
              <a:gdLst>
                <a:gd name="T0" fmla="*/ 0 w 54"/>
                <a:gd name="T1" fmla="*/ 36 h 36"/>
                <a:gd name="T2" fmla="*/ 54 w 54"/>
                <a:gd name="T3" fmla="*/ 24 h 36"/>
                <a:gd name="T4" fmla="*/ 6 w 54"/>
                <a:gd name="T5" fmla="*/ 0 h 36"/>
                <a:gd name="T6" fmla="*/ 18 w 54"/>
                <a:gd name="T7" fmla="*/ 18 h 36"/>
                <a:gd name="T8" fmla="*/ 0 w 54"/>
                <a:gd name="T9" fmla="*/ 3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6">
                  <a:moveTo>
                    <a:pt x="0" y="36"/>
                  </a:moveTo>
                  <a:lnTo>
                    <a:pt x="54" y="24"/>
                  </a:lnTo>
                  <a:lnTo>
                    <a:pt x="6" y="0"/>
                  </a:lnTo>
                  <a:lnTo>
                    <a:pt x="18" y="18"/>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8237" name="Freeform 72">
              <a:extLst>
                <a:ext uri="{FF2B5EF4-FFF2-40B4-BE49-F238E27FC236}">
                  <a16:creationId xmlns:a16="http://schemas.microsoft.com/office/drawing/2014/main" id="{9AFD9997-B870-4DF8-90B9-E0BA72261C89}"/>
                </a:ext>
              </a:extLst>
            </p:cNvPr>
            <p:cNvSpPr>
              <a:spLocks/>
            </p:cNvSpPr>
            <p:nvPr/>
          </p:nvSpPr>
          <p:spPr bwMode="auto">
            <a:xfrm>
              <a:off x="1630" y="1392"/>
              <a:ext cx="54" cy="36"/>
            </a:xfrm>
            <a:custGeom>
              <a:avLst/>
              <a:gdLst>
                <a:gd name="T0" fmla="*/ 0 w 54"/>
                <a:gd name="T1" fmla="*/ 36 h 36"/>
                <a:gd name="T2" fmla="*/ 54 w 54"/>
                <a:gd name="T3" fmla="*/ 24 h 36"/>
                <a:gd name="T4" fmla="*/ 6 w 54"/>
                <a:gd name="T5" fmla="*/ 0 h 36"/>
                <a:gd name="T6" fmla="*/ 18 w 54"/>
                <a:gd name="T7" fmla="*/ 18 h 36"/>
                <a:gd name="T8" fmla="*/ 0 w 54"/>
                <a:gd name="T9" fmla="*/ 36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6">
                  <a:moveTo>
                    <a:pt x="0" y="36"/>
                  </a:moveTo>
                  <a:lnTo>
                    <a:pt x="54" y="24"/>
                  </a:lnTo>
                  <a:lnTo>
                    <a:pt x="6" y="0"/>
                  </a:lnTo>
                  <a:lnTo>
                    <a:pt x="18" y="18"/>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AU"/>
            </a:p>
          </p:txBody>
        </p:sp>
        <p:sp>
          <p:nvSpPr>
            <p:cNvPr id="8238" name="Rectangle 73">
              <a:extLst>
                <a:ext uri="{FF2B5EF4-FFF2-40B4-BE49-F238E27FC236}">
                  <a16:creationId xmlns:a16="http://schemas.microsoft.com/office/drawing/2014/main" id="{BB654130-5E50-409B-A13F-76CBB77BD182}"/>
                </a:ext>
              </a:extLst>
            </p:cNvPr>
            <p:cNvSpPr>
              <a:spLocks noChangeArrowheads="1"/>
            </p:cNvSpPr>
            <p:nvPr/>
          </p:nvSpPr>
          <p:spPr bwMode="auto">
            <a:xfrm>
              <a:off x="1210" y="1458"/>
              <a:ext cx="306"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39" name="Rectangle 74">
              <a:extLst>
                <a:ext uri="{FF2B5EF4-FFF2-40B4-BE49-F238E27FC236}">
                  <a16:creationId xmlns:a16="http://schemas.microsoft.com/office/drawing/2014/main" id="{04C21EC0-4304-45BB-8E4C-71B63D02BFED}"/>
                </a:ext>
              </a:extLst>
            </p:cNvPr>
            <p:cNvSpPr>
              <a:spLocks noChangeArrowheads="1"/>
            </p:cNvSpPr>
            <p:nvPr/>
          </p:nvSpPr>
          <p:spPr bwMode="auto">
            <a:xfrm>
              <a:off x="1284" y="1494"/>
              <a:ext cx="180"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000" b="0">
                  <a:solidFill>
                    <a:srgbClr val="000000"/>
                  </a:solidFill>
                </a:rPr>
                <a:t>100%</a:t>
              </a:r>
              <a:endParaRPr lang="en-US" altLang="en-US" sz="1200" b="0"/>
            </a:p>
          </p:txBody>
        </p:sp>
        <p:sp>
          <p:nvSpPr>
            <p:cNvPr id="8240" name="Rectangle 75">
              <a:extLst>
                <a:ext uri="{FF2B5EF4-FFF2-40B4-BE49-F238E27FC236}">
                  <a16:creationId xmlns:a16="http://schemas.microsoft.com/office/drawing/2014/main" id="{EEDB2E91-6F1D-4E5C-8DAF-A2A3B5A8C095}"/>
                </a:ext>
              </a:extLst>
            </p:cNvPr>
            <p:cNvSpPr>
              <a:spLocks noChangeArrowheads="1"/>
            </p:cNvSpPr>
            <p:nvPr/>
          </p:nvSpPr>
          <p:spPr bwMode="auto">
            <a:xfrm>
              <a:off x="1300" y="2238"/>
              <a:ext cx="22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41" name="Text Box 76">
              <a:extLst>
                <a:ext uri="{FF2B5EF4-FFF2-40B4-BE49-F238E27FC236}">
                  <a16:creationId xmlns:a16="http://schemas.microsoft.com/office/drawing/2014/main" id="{A313D7D1-967B-452D-995F-C2DCA494051E}"/>
                </a:ext>
              </a:extLst>
            </p:cNvPr>
            <p:cNvSpPr txBox="1">
              <a:spLocks noChangeArrowheads="1"/>
            </p:cNvSpPr>
            <p:nvPr/>
          </p:nvSpPr>
          <p:spPr bwMode="auto">
            <a:xfrm>
              <a:off x="4319" y="1463"/>
              <a:ext cx="841" cy="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i="1"/>
                <a:t>Maximum Capacity</a:t>
              </a:r>
            </a:p>
          </p:txBody>
        </p:sp>
        <p:sp>
          <p:nvSpPr>
            <p:cNvPr id="8242" name="Line 77">
              <a:extLst>
                <a:ext uri="{FF2B5EF4-FFF2-40B4-BE49-F238E27FC236}">
                  <a16:creationId xmlns:a16="http://schemas.microsoft.com/office/drawing/2014/main" id="{0ACC2530-C7B9-4E02-B6C3-99EAE36A0FB4}"/>
                </a:ext>
              </a:extLst>
            </p:cNvPr>
            <p:cNvSpPr>
              <a:spLocks noChangeShapeType="1"/>
            </p:cNvSpPr>
            <p:nvPr/>
          </p:nvSpPr>
          <p:spPr bwMode="auto">
            <a:xfrm>
              <a:off x="1492" y="1554"/>
              <a:ext cx="2814"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243" name="Line 78">
              <a:extLst>
                <a:ext uri="{FF2B5EF4-FFF2-40B4-BE49-F238E27FC236}">
                  <a16:creationId xmlns:a16="http://schemas.microsoft.com/office/drawing/2014/main" id="{3CF07CF3-C3DF-46DA-B452-FBB13D2B1040}"/>
                </a:ext>
              </a:extLst>
            </p:cNvPr>
            <p:cNvSpPr>
              <a:spLocks noChangeShapeType="1"/>
            </p:cNvSpPr>
            <p:nvPr/>
          </p:nvSpPr>
          <p:spPr bwMode="auto">
            <a:xfrm>
              <a:off x="1474" y="1818"/>
              <a:ext cx="283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244" name="Text Box 79">
              <a:extLst>
                <a:ext uri="{FF2B5EF4-FFF2-40B4-BE49-F238E27FC236}">
                  <a16:creationId xmlns:a16="http://schemas.microsoft.com/office/drawing/2014/main" id="{ACE64848-A3CB-4386-80F8-CDC4383FB986}"/>
                </a:ext>
              </a:extLst>
            </p:cNvPr>
            <p:cNvSpPr txBox="1">
              <a:spLocks noChangeArrowheads="1"/>
            </p:cNvSpPr>
            <p:nvPr/>
          </p:nvSpPr>
          <p:spPr bwMode="auto">
            <a:xfrm>
              <a:off x="1681" y="2428"/>
              <a:ext cx="467" cy="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i="1"/>
                <a:t>Breakfast</a:t>
              </a:r>
            </a:p>
          </p:txBody>
        </p:sp>
        <p:sp>
          <p:nvSpPr>
            <p:cNvPr id="8245" name="Text Box 80">
              <a:extLst>
                <a:ext uri="{FF2B5EF4-FFF2-40B4-BE49-F238E27FC236}">
                  <a16:creationId xmlns:a16="http://schemas.microsoft.com/office/drawing/2014/main" id="{B0F96B9A-AB44-4369-B83E-1AF08B328856}"/>
                </a:ext>
              </a:extLst>
            </p:cNvPr>
            <p:cNvSpPr txBox="1">
              <a:spLocks noChangeArrowheads="1"/>
            </p:cNvSpPr>
            <p:nvPr/>
          </p:nvSpPr>
          <p:spPr bwMode="auto">
            <a:xfrm>
              <a:off x="2529" y="2428"/>
              <a:ext cx="574" cy="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i="1"/>
                <a:t>Midmorning</a:t>
              </a:r>
            </a:p>
          </p:txBody>
        </p:sp>
        <p:sp>
          <p:nvSpPr>
            <p:cNvPr id="8246" name="Text Box 81">
              <a:extLst>
                <a:ext uri="{FF2B5EF4-FFF2-40B4-BE49-F238E27FC236}">
                  <a16:creationId xmlns:a16="http://schemas.microsoft.com/office/drawing/2014/main" id="{2670B6D8-B94B-440C-A48A-F95A83D185E0}"/>
                </a:ext>
              </a:extLst>
            </p:cNvPr>
            <p:cNvSpPr txBox="1">
              <a:spLocks noChangeArrowheads="1"/>
            </p:cNvSpPr>
            <p:nvPr/>
          </p:nvSpPr>
          <p:spPr bwMode="auto">
            <a:xfrm>
              <a:off x="3526" y="2428"/>
              <a:ext cx="343" cy="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i="1"/>
                <a:t>Lunch</a:t>
              </a:r>
            </a:p>
          </p:txBody>
        </p:sp>
        <p:sp>
          <p:nvSpPr>
            <p:cNvPr id="8247" name="Line 82">
              <a:extLst>
                <a:ext uri="{FF2B5EF4-FFF2-40B4-BE49-F238E27FC236}">
                  <a16:creationId xmlns:a16="http://schemas.microsoft.com/office/drawing/2014/main" id="{EB85DDF9-EBFE-4C5C-A6C8-CB3231586B48}"/>
                </a:ext>
              </a:extLst>
            </p:cNvPr>
            <p:cNvSpPr>
              <a:spLocks noChangeShapeType="1"/>
            </p:cNvSpPr>
            <p:nvPr/>
          </p:nvSpPr>
          <p:spPr bwMode="auto">
            <a:xfrm>
              <a:off x="1472" y="2416"/>
              <a:ext cx="28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248" name="Rectangle 83">
              <a:extLst>
                <a:ext uri="{FF2B5EF4-FFF2-40B4-BE49-F238E27FC236}">
                  <a16:creationId xmlns:a16="http://schemas.microsoft.com/office/drawing/2014/main" id="{FEEFEFBD-69F5-4DFB-B3BB-00946FE3D106}"/>
                </a:ext>
              </a:extLst>
            </p:cNvPr>
            <p:cNvSpPr>
              <a:spLocks noChangeArrowheads="1"/>
            </p:cNvSpPr>
            <p:nvPr/>
          </p:nvSpPr>
          <p:spPr bwMode="auto">
            <a:xfrm>
              <a:off x="2697" y="2656"/>
              <a:ext cx="19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a:solidFill>
                    <a:srgbClr val="000000"/>
                  </a:solidFill>
                </a:rPr>
                <a:t>Time</a:t>
              </a:r>
              <a:endParaRPr lang="en-US" altLang="en-US" sz="1200" b="0"/>
            </a:p>
          </p:txBody>
        </p:sp>
        <p:sp>
          <p:nvSpPr>
            <p:cNvPr id="8249" name="Rectangle 84">
              <a:extLst>
                <a:ext uri="{FF2B5EF4-FFF2-40B4-BE49-F238E27FC236}">
                  <a16:creationId xmlns:a16="http://schemas.microsoft.com/office/drawing/2014/main" id="{79DD9AE8-2D58-47FC-9DC1-857C200FB312}"/>
                </a:ext>
              </a:extLst>
            </p:cNvPr>
            <p:cNvSpPr>
              <a:spLocks noChangeArrowheads="1"/>
            </p:cNvSpPr>
            <p:nvPr/>
          </p:nvSpPr>
          <p:spPr bwMode="auto">
            <a:xfrm>
              <a:off x="3496" y="1632"/>
              <a:ext cx="45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a:solidFill>
                    <a:srgbClr val="000000"/>
                  </a:solidFill>
                </a:rPr>
                <a:t>poor service</a:t>
              </a:r>
              <a:endParaRPr lang="en-US" altLang="en-US" sz="1200" b="0"/>
            </a:p>
          </p:txBody>
        </p:sp>
        <p:sp>
          <p:nvSpPr>
            <p:cNvPr id="8250" name="Line 85">
              <a:extLst>
                <a:ext uri="{FF2B5EF4-FFF2-40B4-BE49-F238E27FC236}">
                  <a16:creationId xmlns:a16="http://schemas.microsoft.com/office/drawing/2014/main" id="{AC8D8236-50A0-4F77-8A59-EE6A65083559}"/>
                </a:ext>
              </a:extLst>
            </p:cNvPr>
            <p:cNvSpPr>
              <a:spLocks noChangeShapeType="1"/>
            </p:cNvSpPr>
            <p:nvPr/>
          </p:nvSpPr>
          <p:spPr bwMode="auto">
            <a:xfrm flipH="1">
              <a:off x="2026" y="1428"/>
              <a:ext cx="312" cy="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251" name="Line 86">
              <a:extLst>
                <a:ext uri="{FF2B5EF4-FFF2-40B4-BE49-F238E27FC236}">
                  <a16:creationId xmlns:a16="http://schemas.microsoft.com/office/drawing/2014/main" id="{6F659F83-DE29-4B07-B369-46CE05FB84AB}"/>
                </a:ext>
              </a:extLst>
            </p:cNvPr>
            <p:cNvSpPr>
              <a:spLocks noChangeShapeType="1"/>
            </p:cNvSpPr>
            <p:nvPr/>
          </p:nvSpPr>
          <p:spPr bwMode="auto">
            <a:xfrm>
              <a:off x="3328" y="1440"/>
              <a:ext cx="270" cy="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252" name="Rectangle 87">
              <a:extLst>
                <a:ext uri="{FF2B5EF4-FFF2-40B4-BE49-F238E27FC236}">
                  <a16:creationId xmlns:a16="http://schemas.microsoft.com/office/drawing/2014/main" id="{802BFA14-1EA1-4B03-B6B5-04EB849DC3C4}"/>
                </a:ext>
              </a:extLst>
            </p:cNvPr>
            <p:cNvSpPr>
              <a:spLocks noChangeArrowheads="1"/>
            </p:cNvSpPr>
            <p:nvPr/>
          </p:nvSpPr>
          <p:spPr bwMode="auto">
            <a:xfrm>
              <a:off x="2571" y="1872"/>
              <a:ext cx="47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dirty="0">
                  <a:solidFill>
                    <a:srgbClr val="000000"/>
                  </a:solidFill>
                </a:rPr>
                <a:t>excess</a:t>
              </a:r>
            </a:p>
            <a:p>
              <a:pPr algn="ctr" eaLnBrk="1" hangingPunct="1">
                <a:spcBef>
                  <a:spcPct val="0"/>
                </a:spcBef>
              </a:pPr>
              <a:r>
                <a:rPr lang="en-US" altLang="en-US" sz="1200" b="0" dirty="0">
                  <a:solidFill>
                    <a:srgbClr val="000000"/>
                  </a:solidFill>
                </a:rPr>
                <a:t>idle capacity</a:t>
              </a:r>
              <a:endParaRPr lang="en-US" altLang="en-US" sz="1200" b="0" dirty="0"/>
            </a:p>
          </p:txBody>
        </p:sp>
        <p:sp>
          <p:nvSpPr>
            <p:cNvPr id="8253" name="Rectangle 88">
              <a:extLst>
                <a:ext uri="{FF2B5EF4-FFF2-40B4-BE49-F238E27FC236}">
                  <a16:creationId xmlns:a16="http://schemas.microsoft.com/office/drawing/2014/main" id="{1D780A9B-D471-4E9F-A512-261E8F8E3C46}"/>
                </a:ext>
              </a:extLst>
            </p:cNvPr>
            <p:cNvSpPr>
              <a:spLocks noChangeArrowheads="1"/>
            </p:cNvSpPr>
            <p:nvPr/>
          </p:nvSpPr>
          <p:spPr bwMode="auto">
            <a:xfrm>
              <a:off x="3241" y="1824"/>
              <a:ext cx="1026" cy="159"/>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54" name="Rectangle 89">
              <a:extLst>
                <a:ext uri="{FF2B5EF4-FFF2-40B4-BE49-F238E27FC236}">
                  <a16:creationId xmlns:a16="http://schemas.microsoft.com/office/drawing/2014/main" id="{E381B2B4-1EFB-4C01-9656-48A10D5EE686}"/>
                </a:ext>
              </a:extLst>
            </p:cNvPr>
            <p:cNvSpPr>
              <a:spLocks noChangeArrowheads="1"/>
            </p:cNvSpPr>
            <p:nvPr/>
          </p:nvSpPr>
          <p:spPr bwMode="auto">
            <a:xfrm>
              <a:off x="1492" y="1824"/>
              <a:ext cx="885" cy="159"/>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eaLnBrk="1" hangingPunct="1"/>
              <a:endParaRPr lang="en-AU" altLang="en-US"/>
            </a:p>
          </p:txBody>
        </p:sp>
        <p:sp>
          <p:nvSpPr>
            <p:cNvPr id="8255" name="Text Box 90">
              <a:extLst>
                <a:ext uri="{FF2B5EF4-FFF2-40B4-BE49-F238E27FC236}">
                  <a16:creationId xmlns:a16="http://schemas.microsoft.com/office/drawing/2014/main" id="{B2F346EB-56AC-4FBC-BC41-4CC7D2D13C3C}"/>
                </a:ext>
              </a:extLst>
            </p:cNvPr>
            <p:cNvSpPr txBox="1">
              <a:spLocks noChangeArrowheads="1"/>
            </p:cNvSpPr>
            <p:nvPr/>
          </p:nvSpPr>
          <p:spPr bwMode="auto">
            <a:xfrm>
              <a:off x="4374" y="1651"/>
              <a:ext cx="687" cy="19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200" b="0" i="1" dirty="0"/>
                <a:t>Optimum Capacity </a:t>
              </a:r>
            </a:p>
            <a:p>
              <a:pPr algn="ctr" eaLnBrk="1" hangingPunct="1">
                <a:spcBef>
                  <a:spcPct val="0"/>
                </a:spcBef>
              </a:pPr>
              <a:r>
                <a:rPr lang="en-US" altLang="en-US" sz="1200" b="0" i="1" dirty="0"/>
                <a:t>Utilization</a:t>
              </a:r>
            </a:p>
          </p:txBody>
        </p:sp>
        <p:sp>
          <p:nvSpPr>
            <p:cNvPr id="8256" name="Freeform 91">
              <a:extLst>
                <a:ext uri="{FF2B5EF4-FFF2-40B4-BE49-F238E27FC236}">
                  <a16:creationId xmlns:a16="http://schemas.microsoft.com/office/drawing/2014/main" id="{353A94FC-E94C-4FB4-9566-FEDA4C92280F}"/>
                </a:ext>
              </a:extLst>
            </p:cNvPr>
            <p:cNvSpPr>
              <a:spLocks/>
            </p:cNvSpPr>
            <p:nvPr/>
          </p:nvSpPr>
          <p:spPr bwMode="auto">
            <a:xfrm>
              <a:off x="1546" y="1212"/>
              <a:ext cx="108" cy="198"/>
            </a:xfrm>
            <a:custGeom>
              <a:avLst/>
              <a:gdLst>
                <a:gd name="T0" fmla="*/ 0 w 108"/>
                <a:gd name="T1" fmla="*/ 0 h 198"/>
                <a:gd name="T2" fmla="*/ 12 w 108"/>
                <a:gd name="T3" fmla="*/ 42 h 198"/>
                <a:gd name="T4" fmla="*/ 18 w 108"/>
                <a:gd name="T5" fmla="*/ 60 h 198"/>
                <a:gd name="T6" fmla="*/ 24 w 108"/>
                <a:gd name="T7" fmla="*/ 78 h 198"/>
                <a:gd name="T8" fmla="*/ 30 w 108"/>
                <a:gd name="T9" fmla="*/ 90 h 198"/>
                <a:gd name="T10" fmla="*/ 36 w 108"/>
                <a:gd name="T11" fmla="*/ 108 h 198"/>
                <a:gd name="T12" fmla="*/ 42 w 108"/>
                <a:gd name="T13" fmla="*/ 120 h 198"/>
                <a:gd name="T14" fmla="*/ 48 w 108"/>
                <a:gd name="T15" fmla="*/ 132 h 198"/>
                <a:gd name="T16" fmla="*/ 54 w 108"/>
                <a:gd name="T17" fmla="*/ 144 h 198"/>
                <a:gd name="T18" fmla="*/ 60 w 108"/>
                <a:gd name="T19" fmla="*/ 156 h 198"/>
                <a:gd name="T20" fmla="*/ 66 w 108"/>
                <a:gd name="T21" fmla="*/ 168 h 198"/>
                <a:gd name="T22" fmla="*/ 78 w 108"/>
                <a:gd name="T23" fmla="*/ 174 h 198"/>
                <a:gd name="T24" fmla="*/ 84 w 108"/>
                <a:gd name="T25" fmla="*/ 180 h 198"/>
                <a:gd name="T26" fmla="*/ 90 w 108"/>
                <a:gd name="T27" fmla="*/ 192 h 198"/>
                <a:gd name="T28" fmla="*/ 96 w 108"/>
                <a:gd name="T29" fmla="*/ 192 h 198"/>
                <a:gd name="T30" fmla="*/ 102 w 108"/>
                <a:gd name="T31" fmla="*/ 198 h 198"/>
                <a:gd name="T32" fmla="*/ 108 w 108"/>
                <a:gd name="T33" fmla="*/ 198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8" h="198">
                  <a:moveTo>
                    <a:pt x="0" y="0"/>
                  </a:moveTo>
                  <a:lnTo>
                    <a:pt x="12" y="42"/>
                  </a:lnTo>
                  <a:lnTo>
                    <a:pt x="18" y="60"/>
                  </a:lnTo>
                  <a:lnTo>
                    <a:pt x="24" y="78"/>
                  </a:lnTo>
                  <a:lnTo>
                    <a:pt x="30" y="90"/>
                  </a:lnTo>
                  <a:lnTo>
                    <a:pt x="36" y="108"/>
                  </a:lnTo>
                  <a:lnTo>
                    <a:pt x="42" y="120"/>
                  </a:lnTo>
                  <a:lnTo>
                    <a:pt x="48" y="132"/>
                  </a:lnTo>
                  <a:lnTo>
                    <a:pt x="54" y="144"/>
                  </a:lnTo>
                  <a:lnTo>
                    <a:pt x="60" y="156"/>
                  </a:lnTo>
                  <a:lnTo>
                    <a:pt x="66" y="168"/>
                  </a:lnTo>
                  <a:lnTo>
                    <a:pt x="78" y="174"/>
                  </a:lnTo>
                  <a:lnTo>
                    <a:pt x="84" y="180"/>
                  </a:lnTo>
                  <a:lnTo>
                    <a:pt x="90" y="192"/>
                  </a:lnTo>
                  <a:lnTo>
                    <a:pt x="96" y="192"/>
                  </a:lnTo>
                  <a:lnTo>
                    <a:pt x="102" y="198"/>
                  </a:lnTo>
                  <a:lnTo>
                    <a:pt x="108" y="198"/>
                  </a:lnTo>
                </a:path>
              </a:pathLst>
            </a:custGeom>
            <a:noFill/>
            <a:ln w="9525" cap="rnd">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AU"/>
            </a:p>
          </p:txBody>
        </p:sp>
        <p:sp>
          <p:nvSpPr>
            <p:cNvPr id="8257" name="Line 92">
              <a:extLst>
                <a:ext uri="{FF2B5EF4-FFF2-40B4-BE49-F238E27FC236}">
                  <a16:creationId xmlns:a16="http://schemas.microsoft.com/office/drawing/2014/main" id="{92F986BB-6A7C-42CE-9662-074B488D1077}"/>
                </a:ext>
              </a:extLst>
            </p:cNvPr>
            <p:cNvSpPr>
              <a:spLocks noChangeShapeType="1"/>
            </p:cNvSpPr>
            <p:nvPr/>
          </p:nvSpPr>
          <p:spPr bwMode="auto">
            <a:xfrm>
              <a:off x="1490" y="2266"/>
              <a:ext cx="1294"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8258" name="Rectangle 93">
              <a:extLst>
                <a:ext uri="{FF2B5EF4-FFF2-40B4-BE49-F238E27FC236}">
                  <a16:creationId xmlns:a16="http://schemas.microsoft.com/office/drawing/2014/main" id="{D1BBE4E5-27E5-4EDB-8C76-B836FE3FA26A}"/>
                </a:ext>
              </a:extLst>
            </p:cNvPr>
            <p:cNvSpPr>
              <a:spLocks noChangeArrowheads="1"/>
            </p:cNvSpPr>
            <p:nvPr/>
          </p:nvSpPr>
          <p:spPr bwMode="auto">
            <a:xfrm>
              <a:off x="1287" y="2214"/>
              <a:ext cx="142" cy="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0"/>
                </a:spcBef>
              </a:pPr>
              <a:r>
                <a:rPr lang="en-US" altLang="en-US" sz="1000" b="0">
                  <a:solidFill>
                    <a:srgbClr val="000000"/>
                  </a:solidFill>
                </a:rPr>
                <a:t>Low</a:t>
              </a:r>
              <a:endParaRPr lang="en-US" altLang="en-US" sz="1200" b="0"/>
            </a:p>
          </p:txBody>
        </p:sp>
      </p:grpSp>
      <p:sp>
        <p:nvSpPr>
          <p:cNvPr id="8200" name="Text Box 2">
            <a:extLst>
              <a:ext uri="{FF2B5EF4-FFF2-40B4-BE49-F238E27FC236}">
                <a16:creationId xmlns:a16="http://schemas.microsoft.com/office/drawing/2014/main" id="{5FDA7088-E5C2-414E-9090-6EC2FCF1BAD6}"/>
              </a:ext>
            </a:extLst>
          </p:cNvPr>
          <p:cNvSpPr txBox="1">
            <a:spLocks noChangeArrowheads="1"/>
          </p:cNvSpPr>
          <p:nvPr/>
        </p:nvSpPr>
        <p:spPr bwMode="auto">
          <a:xfrm>
            <a:off x="44028" y="775684"/>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50000"/>
              </a:spcBef>
              <a:defRPr sz="2400" b="1">
                <a:solidFill>
                  <a:schemeClr val="tx1"/>
                </a:solidFill>
                <a:latin typeface="Times New Roman" panose="02020603050405020304" pitchFamily="18" charset="0"/>
              </a:defRPr>
            </a:lvl1pPr>
            <a:lvl2pPr marL="742950" indent="-285750">
              <a:spcBef>
                <a:spcPct val="50000"/>
              </a:spcBef>
              <a:defRPr sz="2400" b="1">
                <a:solidFill>
                  <a:schemeClr val="tx1"/>
                </a:solidFill>
                <a:latin typeface="Times New Roman" panose="02020603050405020304" pitchFamily="18" charset="0"/>
              </a:defRPr>
            </a:lvl2pPr>
            <a:lvl3pPr marL="1143000" indent="-228600">
              <a:spcBef>
                <a:spcPct val="50000"/>
              </a:spcBef>
              <a:defRPr sz="2400" b="1">
                <a:solidFill>
                  <a:schemeClr val="tx1"/>
                </a:solidFill>
                <a:latin typeface="Times New Roman" panose="02020603050405020304" pitchFamily="18" charset="0"/>
              </a:defRPr>
            </a:lvl3pPr>
            <a:lvl4pPr marL="1600200" indent="-228600">
              <a:spcBef>
                <a:spcPct val="50000"/>
              </a:spcBef>
              <a:defRPr sz="2400" b="1">
                <a:solidFill>
                  <a:schemeClr val="tx1"/>
                </a:solidFill>
                <a:latin typeface="Times New Roman" panose="02020603050405020304" pitchFamily="18" charset="0"/>
              </a:defRPr>
            </a:lvl4pPr>
            <a:lvl5pPr marL="2057400" indent="-228600">
              <a:spcBef>
                <a:spcPct val="50000"/>
              </a:spcBef>
              <a:defRPr sz="2400" b="1">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400" b="1">
                <a:solidFill>
                  <a:schemeClr val="tx1"/>
                </a:solidFill>
                <a:latin typeface="Times New Roman" panose="02020603050405020304" pitchFamily="18" charset="0"/>
              </a:defRPr>
            </a:lvl9pPr>
          </a:lstStyle>
          <a:p>
            <a:pPr algn="ctr" eaLnBrk="1" hangingPunct="1">
              <a:spcBef>
                <a:spcPct val="5000"/>
              </a:spcBef>
            </a:pPr>
            <a:r>
              <a:rPr lang="en-US" altLang="en-US" sz="2000" dirty="0">
                <a:solidFill>
                  <a:srgbClr val="000099"/>
                </a:solidFill>
                <a:latin typeface="Bookman Old Style" panose="02050604050505020204" pitchFamily="18" charset="0"/>
              </a:rPr>
              <a:t>COMPARING CAPACITY AND DEMAND FOR A FOODSERVICE FACILITY</a:t>
            </a:r>
          </a:p>
        </p:txBody>
      </p:sp>
    </p:spTree>
    <p:extLst>
      <p:ext uri="{BB962C8B-B14F-4D97-AF65-F5344CB8AC3E}">
        <p14:creationId xmlns:p14="http://schemas.microsoft.com/office/powerpoint/2010/main" val="4252483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64DA4EC-4EBA-484F-A55F-F508314EF9AD}"/>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AU" altLang="en-US" sz="2400">
              <a:latin typeface="Times New Roman" panose="02020603050405020304" pitchFamily="18" charset="0"/>
            </a:endParaRPr>
          </a:p>
        </p:txBody>
      </p:sp>
      <p:sp>
        <p:nvSpPr>
          <p:cNvPr id="33795" name="Rectangle 3">
            <a:extLst>
              <a:ext uri="{FF2B5EF4-FFF2-40B4-BE49-F238E27FC236}">
                <a16:creationId xmlns:a16="http://schemas.microsoft.com/office/drawing/2014/main" id="{1901F97C-03A3-4900-AD8F-95C36ED33525}"/>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AU" altLang="en-US" sz="2400">
              <a:latin typeface="Times New Roman" panose="02020603050405020304" pitchFamily="18" charset="0"/>
            </a:endParaRPr>
          </a:p>
        </p:txBody>
      </p:sp>
      <p:sp>
        <p:nvSpPr>
          <p:cNvPr id="132102" name="Rectangle 6">
            <a:extLst>
              <a:ext uri="{FF2B5EF4-FFF2-40B4-BE49-F238E27FC236}">
                <a16:creationId xmlns:a16="http://schemas.microsoft.com/office/drawing/2014/main" id="{3CCEB22C-4834-4635-838D-9E620D645E9D}"/>
              </a:ext>
            </a:extLst>
          </p:cNvPr>
          <p:cNvSpPr>
            <a:spLocks noGrp="1" noChangeArrowheads="1"/>
          </p:cNvSpPr>
          <p:nvPr>
            <p:ph type="title"/>
          </p:nvPr>
        </p:nvSpPr>
        <p:spPr>
          <a:xfrm>
            <a:off x="827584" y="244151"/>
            <a:ext cx="8148637" cy="1136650"/>
          </a:xfrm>
          <a:effectLst>
            <a:outerShdw dist="53882"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0000"/>
          </a:bodyPr>
          <a:lstStyle/>
          <a:p>
            <a:pPr eaLnBrk="1" fontAlgn="auto" hangingPunct="1">
              <a:spcAft>
                <a:spcPts val="0"/>
              </a:spcAft>
              <a:defRPr/>
            </a:pPr>
            <a:br>
              <a:rPr lang="en-US" altLang="en-US" sz="5400" b="1" dirty="0"/>
            </a:br>
            <a:r>
              <a:rPr lang="en-US" altLang="en-US" sz="3600" b="1" dirty="0"/>
              <a:t>[Example I]</a:t>
            </a:r>
            <a:endParaRPr lang="en-US" altLang="en-US" dirty="0"/>
          </a:p>
        </p:txBody>
      </p:sp>
      <p:sp>
        <p:nvSpPr>
          <p:cNvPr id="39940" name="Rectangle 4">
            <a:extLst>
              <a:ext uri="{FF2B5EF4-FFF2-40B4-BE49-F238E27FC236}">
                <a16:creationId xmlns:a16="http://schemas.microsoft.com/office/drawing/2014/main" id="{B6FE52FA-4F19-4858-811C-FF88C4100CBD}"/>
              </a:ext>
            </a:extLst>
          </p:cNvPr>
          <p:cNvSpPr>
            <a:spLocks noGrp="1" noChangeArrowheads="1"/>
          </p:cNvSpPr>
          <p:nvPr>
            <p:ph type="body" sz="half" idx="1"/>
          </p:nvPr>
        </p:nvSpPr>
        <p:spPr>
          <a:xfrm>
            <a:off x="428625" y="1609725"/>
            <a:ext cx="8686800" cy="439420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rtlCol="0">
            <a:normAutofit lnSpcReduction="10000"/>
          </a:bodyPr>
          <a:lstStyle/>
          <a:p>
            <a:pPr marL="0" indent="0" eaLnBrk="1" fontAlgn="auto" hangingPunct="1">
              <a:lnSpc>
                <a:spcPct val="110000"/>
              </a:lnSpc>
              <a:spcAft>
                <a:spcPts val="0"/>
              </a:spcAft>
              <a:buFontTx/>
              <a:buNone/>
              <a:tabLst>
                <a:tab pos="620713" algn="l"/>
                <a:tab pos="2105025" algn="ctr"/>
              </a:tabLst>
              <a:defRPr/>
            </a:pPr>
            <a:r>
              <a:rPr lang="en-US" altLang="en-US" sz="2800" dirty="0"/>
              <a:t>You have been asked to predict sales for the year 2017, using exponential smoothing (</a:t>
            </a:r>
            <a:r>
              <a:rPr lang="en-US" altLang="en-US" sz="2800" dirty="0">
                <a:solidFill>
                  <a:schemeClr val="tx2"/>
                </a:solidFill>
                <a:latin typeface="Symbol" panose="05050102010706020507" pitchFamily="18" charset="2"/>
              </a:rPr>
              <a:t></a:t>
            </a:r>
            <a:r>
              <a:rPr lang="en-US" altLang="en-US" sz="2800" dirty="0">
                <a:solidFill>
                  <a:schemeClr val="tx2"/>
                </a:solidFill>
              </a:rPr>
              <a:t> = .20</a:t>
            </a:r>
            <a:r>
              <a:rPr lang="en-US" altLang="en-US" sz="2800" dirty="0"/>
              <a:t>). </a:t>
            </a:r>
          </a:p>
          <a:p>
            <a:pPr marL="0" indent="0" eaLnBrk="1" fontAlgn="auto" hangingPunct="1">
              <a:lnSpc>
                <a:spcPct val="110000"/>
              </a:lnSpc>
              <a:spcAft>
                <a:spcPts val="0"/>
              </a:spcAft>
              <a:buFontTx/>
              <a:buNone/>
              <a:tabLst>
                <a:tab pos="620713" algn="l"/>
                <a:tab pos="2105025" algn="ctr"/>
              </a:tabLst>
              <a:defRPr/>
            </a:pPr>
            <a:r>
              <a:rPr lang="en-US" altLang="en-US" sz="2800" dirty="0"/>
              <a:t> Past demand information (000)  is:</a:t>
            </a:r>
          </a:p>
          <a:p>
            <a:pPr marL="0" indent="0" eaLnBrk="1" fontAlgn="auto" hangingPunct="1">
              <a:lnSpc>
                <a:spcPct val="110000"/>
              </a:lnSpc>
              <a:spcAft>
                <a:spcPts val="0"/>
              </a:spcAft>
              <a:buFontTx/>
              <a:buNone/>
              <a:tabLst>
                <a:tab pos="620713" algn="l"/>
                <a:tab pos="2105025" algn="ctr"/>
              </a:tabLst>
              <a:defRPr/>
            </a:pPr>
            <a:br>
              <a:rPr lang="en-US" altLang="en-US" sz="2800" dirty="0"/>
            </a:br>
            <a:r>
              <a:rPr lang="en-US" altLang="en-US" sz="2800" dirty="0"/>
              <a:t>	</a:t>
            </a:r>
            <a:r>
              <a:rPr lang="en-US" altLang="en-US" sz="2800" dirty="0">
                <a:solidFill>
                  <a:schemeClr val="tx2"/>
                </a:solidFill>
              </a:rPr>
              <a:t>2012	4</a:t>
            </a:r>
            <a:br>
              <a:rPr lang="en-US" altLang="en-US" sz="2800" dirty="0">
                <a:solidFill>
                  <a:schemeClr val="tx2"/>
                </a:solidFill>
              </a:rPr>
            </a:br>
            <a:r>
              <a:rPr lang="en-US" altLang="en-US" sz="2800" dirty="0">
                <a:solidFill>
                  <a:schemeClr val="tx2"/>
                </a:solidFill>
              </a:rPr>
              <a:t>	2013 	6</a:t>
            </a:r>
            <a:br>
              <a:rPr lang="en-US" altLang="en-US" sz="2800" dirty="0">
                <a:solidFill>
                  <a:schemeClr val="tx2"/>
                </a:solidFill>
              </a:rPr>
            </a:br>
            <a:r>
              <a:rPr lang="en-US" altLang="en-US" sz="2800" dirty="0">
                <a:solidFill>
                  <a:schemeClr val="tx2"/>
                </a:solidFill>
              </a:rPr>
              <a:t>	2014	5</a:t>
            </a:r>
            <a:br>
              <a:rPr lang="en-US" altLang="en-US" sz="2800" dirty="0">
                <a:solidFill>
                  <a:schemeClr val="tx2"/>
                </a:solidFill>
              </a:rPr>
            </a:br>
            <a:r>
              <a:rPr lang="en-US" altLang="en-US" sz="2800" dirty="0">
                <a:solidFill>
                  <a:schemeClr val="tx2"/>
                </a:solidFill>
              </a:rPr>
              <a:t>	2015	3</a:t>
            </a:r>
            <a:br>
              <a:rPr lang="en-US" altLang="en-US" sz="2800" dirty="0">
                <a:solidFill>
                  <a:schemeClr val="tx2"/>
                </a:solidFill>
              </a:rPr>
            </a:br>
            <a:r>
              <a:rPr lang="en-US" altLang="en-US" sz="2800" dirty="0">
                <a:solidFill>
                  <a:schemeClr val="tx2"/>
                </a:solidFill>
              </a:rPr>
              <a:t>	2016	7</a:t>
            </a:r>
          </a:p>
        </p:txBody>
      </p:sp>
    </p:spTree>
    <p:extLst>
      <p:ext uri="{BB962C8B-B14F-4D97-AF65-F5344CB8AC3E}">
        <p14:creationId xmlns:p14="http://schemas.microsoft.com/office/powerpoint/2010/main" val="931800799"/>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F009A31-D0D1-4E59-8A30-1FC2DBFFE1A6}"/>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AU" altLang="en-US" sz="2400">
              <a:latin typeface="Times New Roman" panose="02020603050405020304" pitchFamily="18" charset="0"/>
            </a:endParaRPr>
          </a:p>
        </p:txBody>
      </p:sp>
      <p:sp>
        <p:nvSpPr>
          <p:cNvPr id="35843" name="Rectangle 3">
            <a:extLst>
              <a:ext uri="{FF2B5EF4-FFF2-40B4-BE49-F238E27FC236}">
                <a16:creationId xmlns:a16="http://schemas.microsoft.com/office/drawing/2014/main" id="{44FB9FBF-F838-4BD7-9743-4A2759DAFDB3}"/>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lnSpc>
                <a:spcPct val="100000"/>
              </a:lnSpc>
              <a:spcBef>
                <a:spcPct val="0"/>
              </a:spcBef>
              <a:buClrTx/>
              <a:buSzTx/>
              <a:buFontTx/>
              <a:buNone/>
            </a:pPr>
            <a:endParaRPr lang="en-AU" altLang="en-US" sz="2400">
              <a:latin typeface="Times New Roman" panose="02020603050405020304" pitchFamily="18" charset="0"/>
            </a:endParaRPr>
          </a:p>
        </p:txBody>
      </p:sp>
      <p:graphicFrame>
        <p:nvGraphicFramePr>
          <p:cNvPr id="35844" name="Object 5">
            <a:hlinkClick r:id="" action="ppaction://ole?verb=0"/>
            <a:extLst>
              <a:ext uri="{FF2B5EF4-FFF2-40B4-BE49-F238E27FC236}">
                <a16:creationId xmlns:a16="http://schemas.microsoft.com/office/drawing/2014/main" id="{06A5247F-5951-454F-8077-BA052986ECF6}"/>
              </a:ext>
            </a:extLst>
          </p:cNvPr>
          <p:cNvGraphicFramePr>
            <a:graphicFrameLocks noGrp="1"/>
          </p:cNvGraphicFramePr>
          <p:nvPr>
            <p:ph type="tbl" idx="1"/>
            <p:extLst/>
          </p:nvPr>
        </p:nvGraphicFramePr>
        <p:xfrm>
          <a:off x="919162" y="1800225"/>
          <a:ext cx="7325245" cy="4092575"/>
        </p:xfrm>
        <a:graphic>
          <a:graphicData uri="http://schemas.openxmlformats.org/presentationml/2006/ole">
            <mc:AlternateContent xmlns:mc="http://schemas.openxmlformats.org/markup-compatibility/2006">
              <mc:Choice xmlns:v="urn:schemas-microsoft-com:vml" Requires="v">
                <p:oleObj spid="_x0000_s6155" name="Document" r:id="rId4" imgW="7854082" imgH="4812169" progId="Word.Document.8">
                  <p:embed/>
                </p:oleObj>
              </mc:Choice>
              <mc:Fallback>
                <p:oleObj name="Document" r:id="rId4" imgW="7854082" imgH="4812169" progId="Word.Document.8">
                  <p:embed/>
                  <p:pic>
                    <p:nvPicPr>
                      <p:cNvPr id="35844" name="Object 5">
                        <a:hlinkClick r:id="" action="ppaction://ole?verb=0"/>
                        <a:extLst>
                          <a:ext uri="{FF2B5EF4-FFF2-40B4-BE49-F238E27FC236}">
                            <a16:creationId xmlns:a16="http://schemas.microsoft.com/office/drawing/2014/main" id="{06A5247F-5951-454F-8077-BA052986ECF6}"/>
                          </a:ext>
                        </a:extLst>
                      </p:cNvPr>
                      <p:cNvPicPr>
                        <a:picLocks noGrp="1" noChangeArrowheads="1"/>
                      </p:cNvPicPr>
                      <p:nvPr/>
                    </p:nvPicPr>
                    <p:blipFill>
                      <a:blip r:embed="rId5"/>
                      <a:srcRect/>
                      <a:stretch>
                        <a:fillRect/>
                      </a:stretch>
                    </p:blipFill>
                    <p:spPr bwMode="auto">
                      <a:xfrm>
                        <a:off x="919162" y="1800225"/>
                        <a:ext cx="7325245" cy="4092575"/>
                      </a:xfrm>
                      <a:prstGeom prst="rect">
                        <a:avLst/>
                      </a:prstGeom>
                      <a:noFill/>
                      <a:ln>
                        <a:noFill/>
                      </a:ln>
                      <a:effectLst>
                        <a:outerShdw dist="35921" dir="2700000" algn="ctr" rotWithShape="0">
                          <a:schemeClr val="bg2"/>
                        </a:outerShdw>
                      </a:effectLst>
                      <a:extLst/>
                    </p:spPr>
                  </p:pic>
                </p:oleObj>
              </mc:Fallback>
            </mc:AlternateContent>
          </a:graphicData>
        </a:graphic>
      </p:graphicFrame>
      <p:sp>
        <p:nvSpPr>
          <p:cNvPr id="35845" name="Rectangle 6">
            <a:extLst>
              <a:ext uri="{FF2B5EF4-FFF2-40B4-BE49-F238E27FC236}">
                <a16:creationId xmlns:a16="http://schemas.microsoft.com/office/drawing/2014/main" id="{8A19F864-471E-4FF6-BE99-7404D2AE5EB5}"/>
              </a:ext>
            </a:extLst>
          </p:cNvPr>
          <p:cNvSpPr>
            <a:spLocks noChangeArrowheads="1"/>
          </p:cNvSpPr>
          <p:nvPr/>
        </p:nvSpPr>
        <p:spPr bwMode="auto">
          <a:xfrm>
            <a:off x="2590800" y="838200"/>
            <a:ext cx="4645025" cy="6731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eaLnBrk="1" hangingPunct="1">
              <a:spcBef>
                <a:spcPct val="20000"/>
              </a:spcBef>
              <a:buClrTx/>
              <a:buSzTx/>
              <a:buFontTx/>
              <a:buNone/>
            </a:pPr>
            <a:r>
              <a:rPr lang="en-US" altLang="en-US" sz="3200" i="1">
                <a:latin typeface="Arial" panose="020B0604020202020204" pitchFamily="34" charset="0"/>
              </a:rPr>
              <a:t>E</a:t>
            </a:r>
            <a:r>
              <a:rPr lang="en-US" altLang="en-US" sz="3200" i="1" baseline="-25000">
                <a:latin typeface="Arial" panose="020B0604020202020204" pitchFamily="34" charset="0"/>
              </a:rPr>
              <a:t>i</a:t>
            </a:r>
            <a:r>
              <a:rPr lang="en-US" altLang="en-US" sz="3200">
                <a:latin typeface="Arial" panose="020B0604020202020204" pitchFamily="34" charset="0"/>
              </a:rPr>
              <a:t> = </a:t>
            </a:r>
            <a:r>
              <a:rPr lang="en-US" altLang="en-US" sz="3200" i="1">
                <a:latin typeface="Arial" panose="020B0604020202020204" pitchFamily="34" charset="0"/>
              </a:rPr>
              <a:t>W·Y</a:t>
            </a:r>
            <a:r>
              <a:rPr lang="en-US" altLang="en-US" sz="3200" i="1" baseline="-25000">
                <a:latin typeface="Arial" panose="020B0604020202020204" pitchFamily="34" charset="0"/>
              </a:rPr>
              <a:t>i</a:t>
            </a:r>
            <a:r>
              <a:rPr lang="en-US" altLang="en-US" sz="3200">
                <a:latin typeface="Arial" panose="020B0604020202020204" pitchFamily="34" charset="0"/>
              </a:rPr>
              <a:t>	+ (1 - </a:t>
            </a:r>
            <a:r>
              <a:rPr lang="en-US" altLang="en-US" sz="3200" i="1">
                <a:latin typeface="Arial" panose="020B0604020202020204" pitchFamily="34" charset="0"/>
              </a:rPr>
              <a:t>W</a:t>
            </a:r>
            <a:r>
              <a:rPr lang="en-US" altLang="en-US" sz="3200">
                <a:latin typeface="Arial" panose="020B0604020202020204" pitchFamily="34" charset="0"/>
              </a:rPr>
              <a:t>)</a:t>
            </a:r>
            <a:r>
              <a:rPr lang="en-US" altLang="en-US" sz="3200" i="1">
                <a:latin typeface="Arial" panose="020B0604020202020204" pitchFamily="34" charset="0"/>
              </a:rPr>
              <a:t>·E</a:t>
            </a:r>
            <a:r>
              <a:rPr lang="en-US" altLang="en-US" sz="3200" i="1" baseline="-25000">
                <a:latin typeface="Arial" panose="020B0604020202020204" pitchFamily="34" charset="0"/>
              </a:rPr>
              <a:t>i</a:t>
            </a:r>
            <a:r>
              <a:rPr lang="en-US" altLang="en-US" sz="3200" baseline="-25000">
                <a:latin typeface="Arial" panose="020B0604020202020204" pitchFamily="34" charset="0"/>
              </a:rPr>
              <a:t>-1</a:t>
            </a:r>
          </a:p>
        </p:txBody>
      </p:sp>
    </p:spTree>
    <p:extLst>
      <p:ext uri="{BB962C8B-B14F-4D97-AF65-F5344CB8AC3E}">
        <p14:creationId xmlns:p14="http://schemas.microsoft.com/office/powerpoint/2010/main" val="2197960762"/>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2997-3992-4569-B5B2-FAD7D7EF1246}"/>
              </a:ext>
            </a:extLst>
          </p:cNvPr>
          <p:cNvSpPr>
            <a:spLocks noGrp="1"/>
          </p:cNvSpPr>
          <p:nvPr>
            <p:ph type="title"/>
          </p:nvPr>
        </p:nvSpPr>
        <p:spPr>
          <a:xfrm>
            <a:off x="962025" y="609600"/>
            <a:ext cx="7772400" cy="1143000"/>
          </a:xfrm>
        </p:spPr>
        <p:txBody>
          <a:bodyPr/>
          <a:lstStyle/>
          <a:p>
            <a:pPr eaLnBrk="1" fontAlgn="auto" hangingPunct="1">
              <a:spcAft>
                <a:spcPts val="0"/>
              </a:spcAft>
              <a:defRPr/>
            </a:pPr>
            <a:r>
              <a:rPr lang="en-AU" b="1" dirty="0"/>
              <a:t>Example II</a:t>
            </a:r>
          </a:p>
        </p:txBody>
      </p:sp>
      <p:sp>
        <p:nvSpPr>
          <p:cNvPr id="37891" name="Rectangle 4">
            <a:extLst>
              <a:ext uri="{FF2B5EF4-FFF2-40B4-BE49-F238E27FC236}">
                <a16:creationId xmlns:a16="http://schemas.microsoft.com/office/drawing/2014/main" id="{55526E40-6357-4F3C-8A3E-06C973F350FC}"/>
              </a:ext>
            </a:extLst>
          </p:cNvPr>
          <p:cNvSpPr>
            <a:spLocks noChangeArrowheads="1"/>
          </p:cNvSpPr>
          <p:nvPr/>
        </p:nvSpPr>
        <p:spPr bwMode="auto">
          <a:xfrm>
            <a:off x="200025" y="1524000"/>
            <a:ext cx="85344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lang="en-AU" altLang="en-US" sz="2600">
                <a:latin typeface="Syntax, Times, Times-Roman"/>
              </a:rPr>
              <a:t>PM Computer Services assembles customized personal computers from generic parts. Formed and operated by part-time University students, the company has had steady growth since it started. </a:t>
            </a:r>
          </a:p>
          <a:p>
            <a:pPr algn="just" eaLnBrk="1" hangingPunct="1">
              <a:lnSpc>
                <a:spcPct val="100000"/>
              </a:lnSpc>
              <a:spcBef>
                <a:spcPct val="0"/>
              </a:spcBef>
              <a:buClrTx/>
              <a:buSzTx/>
              <a:buFontTx/>
              <a:buNone/>
            </a:pPr>
            <a:endParaRPr lang="en-AU" altLang="en-US" sz="2600">
              <a:latin typeface="Syntax, Times, Times-Roman"/>
            </a:endParaRPr>
          </a:p>
          <a:p>
            <a:pPr algn="just" eaLnBrk="1" hangingPunct="1">
              <a:lnSpc>
                <a:spcPct val="100000"/>
              </a:lnSpc>
              <a:spcBef>
                <a:spcPct val="0"/>
              </a:spcBef>
              <a:buClrTx/>
              <a:buSzTx/>
              <a:buFontTx/>
              <a:buNone/>
            </a:pPr>
            <a:r>
              <a:rPr lang="en-AU" altLang="en-US" sz="2600">
                <a:latin typeface="Syntax, Times, Times-Roman"/>
              </a:rPr>
              <a:t>The company assembles computers mostly at night, using part-time students. They purchase generic computer parts in volume at a discount from a variety of sources whenever they see a good deal. Thus, they need a good forecast of demand for their computers so that they will know how many computer component parts to purchase and stock.</a:t>
            </a:r>
            <a:endParaRPr lang="en-AU" altLang="en-US" sz="2600"/>
          </a:p>
        </p:txBody>
      </p:sp>
    </p:spTree>
    <p:extLst>
      <p:ext uri="{BB962C8B-B14F-4D97-AF65-F5344CB8AC3E}">
        <p14:creationId xmlns:p14="http://schemas.microsoft.com/office/powerpoint/2010/main" val="4127587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21D41F2E-612F-4B07-A1D5-38053B0CB46C}"/>
              </a:ext>
            </a:extLst>
          </p:cNvPr>
          <p:cNvSpPr>
            <a:spLocks noChangeArrowheads="1"/>
          </p:cNvSpPr>
          <p:nvPr/>
        </p:nvSpPr>
        <p:spPr bwMode="auto">
          <a:xfrm>
            <a:off x="398463" y="914400"/>
            <a:ext cx="40386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gn="just" eaLnBrk="1" hangingPunct="1">
              <a:lnSpc>
                <a:spcPct val="100000"/>
              </a:lnSpc>
              <a:spcBef>
                <a:spcPct val="0"/>
              </a:spcBef>
              <a:buClrTx/>
              <a:buSzTx/>
              <a:buFontTx/>
              <a:buNone/>
            </a:pPr>
            <a:r>
              <a:rPr lang="en-AU" altLang="en-US" sz="2800">
                <a:latin typeface="Syntax, Times, Times-Roman"/>
              </a:rPr>
              <a:t>The company has accumulated the demand data shown in the accompanying table for its computers for the past twelve months, from which it wants to consider exponential smoothing forecasts using smoothing constants </a:t>
            </a:r>
            <a:r>
              <a:rPr lang="en-AU" altLang="en-US" sz="2800" i="1">
                <a:latin typeface="Symbol" panose="05050102010706020507" pitchFamily="18" charset="2"/>
              </a:rPr>
              <a:t>(a)</a:t>
            </a:r>
            <a:r>
              <a:rPr lang="en-AU" altLang="en-US" sz="2800">
                <a:latin typeface="Syntax, Times, Times-Roman"/>
              </a:rPr>
              <a:t> equal to 0.30 and 0.50.</a:t>
            </a:r>
            <a:endParaRPr lang="en-AU" altLang="en-US" sz="2800"/>
          </a:p>
        </p:txBody>
      </p:sp>
      <p:pic>
        <p:nvPicPr>
          <p:cNvPr id="38915" name="Picture 5">
            <a:extLst>
              <a:ext uri="{FF2B5EF4-FFF2-40B4-BE49-F238E27FC236}">
                <a16:creationId xmlns:a16="http://schemas.microsoft.com/office/drawing/2014/main" id="{BC9E2BC7-99DB-41B8-BFB3-EC6E6B7503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7063" y="1981200"/>
            <a:ext cx="4495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0409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2651-7F8B-4062-AE54-D5FA841860B1}"/>
              </a:ext>
            </a:extLst>
          </p:cNvPr>
          <p:cNvSpPr>
            <a:spLocks noGrp="1"/>
          </p:cNvSpPr>
          <p:nvPr>
            <p:ph type="title"/>
          </p:nvPr>
        </p:nvSpPr>
        <p:spPr/>
        <p:txBody>
          <a:bodyPr/>
          <a:lstStyle/>
          <a:p>
            <a:pPr eaLnBrk="1" fontAlgn="auto" hangingPunct="1">
              <a:spcAft>
                <a:spcPts val="0"/>
              </a:spcAft>
              <a:defRPr/>
            </a:pPr>
            <a:r>
              <a:rPr lang="en-AU" dirty="0" err="1"/>
              <a:t>calcu</a:t>
            </a:r>
            <a:endParaRPr lang="en-AU" dirty="0"/>
          </a:p>
        </p:txBody>
      </p:sp>
      <p:pic>
        <p:nvPicPr>
          <p:cNvPr id="39939" name="Picture 6">
            <a:extLst>
              <a:ext uri="{FF2B5EF4-FFF2-40B4-BE49-F238E27FC236}">
                <a16:creationId xmlns:a16="http://schemas.microsoft.com/office/drawing/2014/main" id="{B5206E54-854D-4E4E-84F8-14740AEED3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2009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148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Further Reading:</a:t>
            </a:r>
          </a:p>
        </p:txBody>
      </p:sp>
      <p:sp>
        <p:nvSpPr>
          <p:cNvPr id="3" name="Text Placeholder 2"/>
          <p:cNvSpPr>
            <a:spLocks noGrp="1"/>
          </p:cNvSpPr>
          <p:nvPr>
            <p:ph type="body" sz="quarter" idx="10"/>
          </p:nvPr>
        </p:nvSpPr>
        <p:spPr/>
        <p:txBody>
          <a:bodyPr/>
          <a:lstStyle/>
          <a:p>
            <a:pPr algn="just"/>
            <a:r>
              <a:rPr lang="en-AU" dirty="0"/>
              <a:t>Cheng, Y., Tao, F., Zhao, D., &amp; Zhang, L. (2017). </a:t>
            </a:r>
            <a:r>
              <a:rPr lang="en-AU" dirty="0" err="1"/>
              <a:t>Modeling</a:t>
            </a:r>
            <a:r>
              <a:rPr lang="en-AU" dirty="0"/>
              <a:t> of manufacturing service supply–demand matching hypernetwork in service-oriented manufacturing systems. </a:t>
            </a:r>
            <a:r>
              <a:rPr lang="en-AU" i="1" dirty="0"/>
              <a:t>Robotics and Computer-Integrated Manufacturing</a:t>
            </a:r>
            <a:r>
              <a:rPr lang="en-AU" dirty="0"/>
              <a:t>, </a:t>
            </a:r>
            <a:r>
              <a:rPr lang="en-AU" i="1" dirty="0"/>
              <a:t>45</a:t>
            </a:r>
            <a:r>
              <a:rPr lang="en-AU" dirty="0"/>
              <a:t>, 59-72.</a:t>
            </a:r>
          </a:p>
          <a:p>
            <a:pPr algn="just"/>
            <a:r>
              <a:rPr lang="en-AU" dirty="0"/>
              <a:t>Jiang, B., Tian, L., Xu, Y., &amp; Zhang, F. (2016). To share or not to share: Demand forecast sharing in a distribution channel. </a:t>
            </a:r>
            <a:r>
              <a:rPr lang="en-AU" i="1" dirty="0"/>
              <a:t>Marketing Science</a:t>
            </a:r>
            <a:r>
              <a:rPr lang="en-AU" dirty="0"/>
              <a:t>, </a:t>
            </a:r>
            <a:r>
              <a:rPr lang="en-AU" i="1" dirty="0"/>
              <a:t>35</a:t>
            </a:r>
            <a:r>
              <a:rPr lang="en-AU" dirty="0"/>
              <a:t>(5), 800-809.</a:t>
            </a:r>
          </a:p>
          <a:p>
            <a:pPr algn="just"/>
            <a:r>
              <a:rPr lang="en-AU" dirty="0"/>
              <a:t>Evers, J. M., </a:t>
            </a:r>
            <a:r>
              <a:rPr lang="en-AU" dirty="0" err="1"/>
              <a:t>Tavasszy</a:t>
            </a:r>
            <a:r>
              <a:rPr lang="en-AU" dirty="0"/>
              <a:t>, L., van </a:t>
            </a:r>
            <a:r>
              <a:rPr lang="en-AU" dirty="0" err="1"/>
              <a:t>Duin</a:t>
            </a:r>
            <a:r>
              <a:rPr lang="en-AU" dirty="0"/>
              <a:t>, R., Schott, D. L., &amp; </a:t>
            </a:r>
            <a:r>
              <a:rPr lang="en-AU" dirty="0" err="1"/>
              <a:t>Gorte</a:t>
            </a:r>
            <a:r>
              <a:rPr lang="en-AU" dirty="0"/>
              <a:t>, F. (2018). Demand forecast models for online supermarkets.</a:t>
            </a:r>
          </a:p>
          <a:p>
            <a:pPr algn="just"/>
            <a:r>
              <a:rPr lang="en-AU" dirty="0"/>
              <a:t>Chou, Y. C., Hsu, Y. S., &amp; Lu, S. Y. (2016). A DEMAND FORECAST METHOD FOR THE FINAL ORDERING PROBLEM OF SERVICE PARTS. </a:t>
            </a:r>
            <a:r>
              <a:rPr lang="en-AU" i="1" dirty="0"/>
              <a:t>International Journal of Industrial Engineering</a:t>
            </a:r>
            <a:r>
              <a:rPr lang="en-AU" dirty="0"/>
              <a:t>, </a:t>
            </a:r>
            <a:r>
              <a:rPr lang="en-AU" i="1" dirty="0"/>
              <a:t>23</a:t>
            </a:r>
            <a:r>
              <a:rPr lang="en-AU" dirty="0"/>
              <a:t>(2).</a:t>
            </a:r>
            <a:endParaRPr lang="en-US" dirty="0"/>
          </a:p>
        </p:txBody>
      </p:sp>
    </p:spTree>
    <p:extLst>
      <p:ext uri="{BB962C8B-B14F-4D97-AF65-F5344CB8AC3E}">
        <p14:creationId xmlns:p14="http://schemas.microsoft.com/office/powerpoint/2010/main" val="155184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normAutofit lnSpcReduction="10000"/>
          </a:bodyPr>
          <a:lstStyle/>
          <a:p>
            <a:pPr algn="just"/>
            <a:r>
              <a:rPr lang="en-AU" sz="2400" dirty="0"/>
              <a:t>Azevedo, E. M., &amp; </a:t>
            </a:r>
            <a:r>
              <a:rPr lang="en-AU" sz="2400" dirty="0" err="1"/>
              <a:t>Leshno</a:t>
            </a:r>
            <a:r>
              <a:rPr lang="en-AU" sz="2400" dirty="0"/>
              <a:t>, J. D. (2016). A supply and demand framework for two-sided matching markets. </a:t>
            </a:r>
            <a:r>
              <a:rPr lang="en-AU" sz="2400" i="1" dirty="0"/>
              <a:t>Journal of Political Economy</a:t>
            </a:r>
            <a:r>
              <a:rPr lang="en-AU" sz="2400" dirty="0"/>
              <a:t>, </a:t>
            </a:r>
            <a:r>
              <a:rPr lang="en-AU" sz="2400" i="1" dirty="0"/>
              <a:t>124</a:t>
            </a:r>
            <a:r>
              <a:rPr lang="en-AU" sz="2400" dirty="0"/>
              <a:t>(5), 1235-1268.</a:t>
            </a:r>
          </a:p>
          <a:p>
            <a:pPr algn="just"/>
            <a:r>
              <a:rPr lang="en-AU" sz="2400" dirty="0" err="1"/>
              <a:t>Hertwich</a:t>
            </a:r>
            <a:r>
              <a:rPr lang="en-AU" sz="2400" dirty="0"/>
              <a:t>, E. G., </a:t>
            </a:r>
            <a:r>
              <a:rPr lang="en-AU" sz="2400" dirty="0" err="1"/>
              <a:t>Weinzettel</a:t>
            </a:r>
            <a:r>
              <a:rPr lang="en-AU" sz="2400" dirty="0"/>
              <a:t>, J., </a:t>
            </a:r>
            <a:r>
              <a:rPr lang="en-AU" sz="2400" dirty="0" err="1"/>
              <a:t>Bouman</a:t>
            </a:r>
            <a:r>
              <a:rPr lang="en-AU" sz="2400" dirty="0"/>
              <a:t>, E., </a:t>
            </a:r>
            <a:r>
              <a:rPr lang="en-AU" sz="2400" dirty="0" err="1"/>
              <a:t>Gibon</a:t>
            </a:r>
            <a:r>
              <a:rPr lang="en-AU" sz="2400" dirty="0"/>
              <a:t>, T., </a:t>
            </a:r>
            <a:r>
              <a:rPr lang="en-AU" sz="2400" dirty="0" err="1"/>
              <a:t>Arvesen</a:t>
            </a:r>
            <a:r>
              <a:rPr lang="en-AU" sz="2400" dirty="0"/>
              <a:t>, A., &amp; </a:t>
            </a:r>
            <a:r>
              <a:rPr lang="en-AU" sz="2400" dirty="0" err="1"/>
              <a:t>Knápek</a:t>
            </a:r>
            <a:r>
              <a:rPr lang="en-AU" sz="2400" dirty="0"/>
              <a:t>, J. (2016). Matching supply and demand: grid and storage. </a:t>
            </a:r>
            <a:r>
              <a:rPr lang="en-AU" sz="2400" i="1" dirty="0"/>
              <a:t>Green Energy Choices</a:t>
            </a:r>
            <a:r>
              <a:rPr lang="en-AU" sz="2400" dirty="0"/>
              <a:t>, 396-423.</a:t>
            </a:r>
          </a:p>
          <a:p>
            <a:pPr algn="just"/>
            <a:r>
              <a:rPr lang="en-AU" sz="2400" dirty="0"/>
              <a:t>Swinney, R. (2011). Selling to strategic consumers when product value is uncertain: The value of matching supply and demand. </a:t>
            </a:r>
            <a:r>
              <a:rPr lang="en-AU" sz="2400" i="1" dirty="0"/>
              <a:t>Management Science</a:t>
            </a:r>
            <a:r>
              <a:rPr lang="en-AU" sz="2400" dirty="0"/>
              <a:t>, </a:t>
            </a:r>
            <a:r>
              <a:rPr lang="en-AU" sz="2400" i="1" dirty="0"/>
              <a:t>57</a:t>
            </a:r>
            <a:r>
              <a:rPr lang="en-AU" sz="2400" dirty="0"/>
              <a:t>(10), 1737-1751.</a:t>
            </a:r>
          </a:p>
          <a:p>
            <a:pPr algn="just"/>
            <a:r>
              <a:rPr lang="en-AU" sz="2400" dirty="0"/>
              <a:t>Gupta, D., &amp; </a:t>
            </a:r>
            <a:r>
              <a:rPr lang="en-AU" sz="2400" dirty="0" err="1"/>
              <a:t>Potthoff</a:t>
            </a:r>
            <a:r>
              <a:rPr lang="en-AU" sz="2400" dirty="0"/>
              <a:t>, S. J. (2016). Matching supply and demand for hospital services. </a:t>
            </a:r>
            <a:r>
              <a:rPr lang="en-AU" sz="2400" i="1" dirty="0"/>
              <a:t>Foundations and Trends® in Technology, Information and Operations Management</a:t>
            </a:r>
            <a:r>
              <a:rPr lang="en-AU" sz="2400" dirty="0"/>
              <a:t>, </a:t>
            </a:r>
            <a:r>
              <a:rPr lang="en-AU" sz="2400" i="1" dirty="0"/>
              <a:t>8</a:t>
            </a:r>
            <a:r>
              <a:rPr lang="en-AU" sz="2400" dirty="0"/>
              <a:t>(3–4), 131-274.</a:t>
            </a:r>
            <a:endParaRPr lang="en-US" sz="2400" dirty="0"/>
          </a:p>
        </p:txBody>
      </p:sp>
    </p:spTree>
    <p:extLst>
      <p:ext uri="{BB962C8B-B14F-4D97-AF65-F5344CB8AC3E}">
        <p14:creationId xmlns:p14="http://schemas.microsoft.com/office/powerpoint/2010/main" val="1302254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921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6">
            <a:extLst>
              <a:ext uri="{FF2B5EF4-FFF2-40B4-BE49-F238E27FC236}">
                <a16:creationId xmlns:a16="http://schemas.microsoft.com/office/drawing/2014/main" id="{D4D9002A-F538-4256-9CBA-7B568E78C858}"/>
              </a:ext>
            </a:extLst>
          </p:cNvPr>
          <p:cNvSpPr txBox="1">
            <a:spLocks noChangeArrowheads="1"/>
          </p:cNvSpPr>
          <p:nvPr/>
        </p:nvSpPr>
        <p:spPr>
          <a:xfrm>
            <a:off x="395536" y="404664"/>
            <a:ext cx="8272463" cy="4495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sz="3000" b="1" dirty="0">
                <a:solidFill>
                  <a:schemeClr val="accent1"/>
                </a:solidFill>
                <a:effectLst>
                  <a:outerShdw blurRad="38100" dist="38100" dir="2700000" algn="tl">
                    <a:srgbClr val="C0C0C0"/>
                  </a:outerShdw>
                </a:effectLst>
                <a:latin typeface="+mj-lt"/>
              </a:rPr>
              <a:t>Excess demand:</a:t>
            </a:r>
          </a:p>
          <a:p>
            <a:pPr marL="0" indent="0">
              <a:buNone/>
              <a:defRPr/>
            </a:pPr>
            <a:endParaRPr lang="en-US" altLang="en-US" sz="3000" b="1" dirty="0">
              <a:solidFill>
                <a:schemeClr val="accent1"/>
              </a:solidFill>
              <a:effectLst>
                <a:outerShdw blurRad="38100" dist="38100" dir="2700000" algn="tl">
                  <a:srgbClr val="C0C0C0"/>
                </a:outerShdw>
              </a:effectLst>
              <a:latin typeface="+mj-lt"/>
            </a:endParaRPr>
          </a:p>
          <a:p>
            <a:pPr marL="457200" lvl="1" indent="0">
              <a:buNone/>
              <a:defRPr/>
            </a:pPr>
            <a:r>
              <a:rPr lang="en-US" altLang="en-US" sz="2600" b="1" dirty="0">
                <a:latin typeface="+mj-lt"/>
              </a:rPr>
              <a:t>Greater than maximum supply.</a:t>
            </a:r>
          </a:p>
          <a:p>
            <a:pPr marL="457200" lvl="1" indent="0">
              <a:buNone/>
              <a:defRPr/>
            </a:pPr>
            <a:r>
              <a:rPr lang="en-US" altLang="en-US" sz="2600" b="1" dirty="0">
                <a:latin typeface="+mj-lt"/>
              </a:rPr>
              <a:t>		1. Customers turned away</a:t>
            </a:r>
          </a:p>
          <a:p>
            <a:pPr lvl="1">
              <a:buFont typeface="Wingdings" panose="05000000000000000000" pitchFamily="2" charset="2"/>
              <a:buNone/>
              <a:defRPr/>
            </a:pPr>
            <a:r>
              <a:rPr lang="en-US" altLang="en-US" sz="2600" b="1" dirty="0">
                <a:latin typeface="+mj-lt"/>
              </a:rPr>
              <a:t>			2. Lost business opportunities.</a:t>
            </a:r>
          </a:p>
          <a:p>
            <a:pPr lvl="1">
              <a:buFont typeface="Wingdings" panose="05000000000000000000" pitchFamily="2" charset="2"/>
              <a:buNone/>
              <a:defRPr/>
            </a:pPr>
            <a:r>
              <a:rPr lang="en-US" altLang="en-US" sz="2600" b="1" dirty="0">
                <a:latin typeface="+mj-lt"/>
              </a:rPr>
              <a:t>			3. Resources under greater pressure.</a:t>
            </a:r>
          </a:p>
          <a:p>
            <a:pPr lvl="1">
              <a:buFont typeface="Wingdings" panose="05000000000000000000" pitchFamily="2" charset="2"/>
              <a:buNone/>
              <a:defRPr/>
            </a:pPr>
            <a:r>
              <a:rPr lang="en-US" altLang="en-US" sz="2600" b="1" dirty="0">
                <a:latin typeface="+mj-lt"/>
              </a:rPr>
              <a:t>			4. Service Quality suffers.</a:t>
            </a:r>
          </a:p>
          <a:p>
            <a:pPr lvl="1">
              <a:buFont typeface="Wingdings" panose="05000000000000000000" pitchFamily="2" charset="2"/>
              <a:buNone/>
              <a:defRPr/>
            </a:pPr>
            <a:r>
              <a:rPr lang="en-US" altLang="en-US" sz="2600" b="1" dirty="0">
                <a:latin typeface="+mj-lt"/>
              </a:rPr>
              <a:t>			5. Crowding.</a:t>
            </a:r>
          </a:p>
          <a:p>
            <a:pPr lvl="1">
              <a:buFont typeface="Wingdings" panose="05000000000000000000" pitchFamily="2" charset="2"/>
              <a:buNone/>
              <a:defRPr/>
            </a:pPr>
            <a:r>
              <a:rPr lang="en-US" altLang="en-US" sz="2600" b="1" dirty="0">
                <a:latin typeface="+mj-lt"/>
              </a:rPr>
              <a:t>			6. Staff and facilities overtaxed.</a:t>
            </a:r>
          </a:p>
          <a:p>
            <a:pPr lvl="1">
              <a:buFont typeface="Wingdings" panose="05000000000000000000" pitchFamily="2" charset="2"/>
              <a:buNone/>
              <a:defRPr/>
            </a:pPr>
            <a:r>
              <a:rPr lang="en-US" altLang="en-US" sz="2600" b="1" dirty="0">
                <a:latin typeface="+mj-lt"/>
              </a:rPr>
              <a:t>			7.Customers seek competitor's offerings</a:t>
            </a:r>
          </a:p>
          <a:p>
            <a:pPr lvl="1">
              <a:buFont typeface="Wingdings" panose="05000000000000000000" pitchFamily="2" charset="2"/>
              <a:buNone/>
              <a:defRPr/>
            </a:pPr>
            <a:r>
              <a:rPr lang="en-US" altLang="en-US" sz="2600" b="1" dirty="0">
                <a:latin typeface="+mj-lt"/>
              </a:rPr>
              <a:t>			</a:t>
            </a:r>
          </a:p>
        </p:txBody>
      </p:sp>
    </p:spTree>
    <p:extLst>
      <p:ext uri="{BB962C8B-B14F-4D97-AF65-F5344CB8AC3E}">
        <p14:creationId xmlns:p14="http://schemas.microsoft.com/office/powerpoint/2010/main" val="56473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1A6D8DB9-9C18-402B-9DB3-C21A6355CBAD}"/>
              </a:ext>
            </a:extLst>
          </p:cNvPr>
          <p:cNvSpPr txBox="1">
            <a:spLocks noChangeArrowheads="1"/>
          </p:cNvSpPr>
          <p:nvPr/>
        </p:nvSpPr>
        <p:spPr>
          <a:xfrm>
            <a:off x="179512" y="1196752"/>
            <a:ext cx="8856984" cy="4267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b="1" dirty="0">
                <a:solidFill>
                  <a:schemeClr val="accent1"/>
                </a:solidFill>
                <a:effectLst>
                  <a:outerShdw blurRad="38100" dist="38100" dir="2700000" algn="tl">
                    <a:srgbClr val="C0C0C0"/>
                  </a:outerShdw>
                </a:effectLst>
                <a:latin typeface="+mj-lt"/>
              </a:rPr>
              <a:t>Demand Exceeds Optimum Capacity:</a:t>
            </a:r>
          </a:p>
          <a:p>
            <a:pPr marL="457200" lvl="1" indent="0">
              <a:buNone/>
              <a:defRPr/>
            </a:pPr>
            <a:r>
              <a:rPr lang="en-US" altLang="en-US" b="1" dirty="0">
                <a:solidFill>
                  <a:schemeClr val="accent1"/>
                </a:solidFill>
                <a:latin typeface="+mj-lt"/>
              </a:rPr>
              <a:t>		</a:t>
            </a:r>
            <a:r>
              <a:rPr lang="en-US" altLang="en-US" b="1" dirty="0">
                <a:latin typeface="+mj-lt"/>
              </a:rPr>
              <a:t>1. All customers serviced.</a:t>
            </a:r>
          </a:p>
          <a:p>
            <a:pPr lvl="1">
              <a:buFont typeface="Wingdings" panose="05000000000000000000" pitchFamily="2" charset="2"/>
              <a:buNone/>
              <a:defRPr/>
            </a:pPr>
            <a:r>
              <a:rPr lang="en-US" altLang="en-US" b="1" dirty="0">
                <a:solidFill>
                  <a:schemeClr val="accent2"/>
                </a:solidFill>
                <a:effectLst>
                  <a:outerShdw blurRad="38100" dist="38100" dir="2700000" algn="tl">
                    <a:srgbClr val="C0C0C0"/>
                  </a:outerShdw>
                </a:effectLst>
                <a:latin typeface="+mj-lt"/>
              </a:rPr>
              <a:t>			</a:t>
            </a:r>
            <a:r>
              <a:rPr lang="en-US" altLang="en-US" b="1" dirty="0">
                <a:latin typeface="+mj-lt"/>
              </a:rPr>
              <a:t>2.Excess pressure on all resources- 				facilities and staff.</a:t>
            </a:r>
          </a:p>
          <a:p>
            <a:pPr lvl="1">
              <a:buFont typeface="Wingdings" panose="05000000000000000000" pitchFamily="2" charset="2"/>
              <a:buNone/>
              <a:defRPr/>
            </a:pPr>
            <a:r>
              <a:rPr lang="en-US" altLang="en-US" b="1" dirty="0">
                <a:latin typeface="+mj-lt"/>
              </a:rPr>
              <a:t>			3. Queuing and long waits.</a:t>
            </a:r>
          </a:p>
          <a:p>
            <a:pPr lvl="1">
              <a:buFont typeface="Wingdings" panose="05000000000000000000" pitchFamily="2" charset="2"/>
              <a:buNone/>
              <a:defRPr/>
            </a:pPr>
            <a:r>
              <a:rPr lang="en-US" altLang="en-US" b="1" dirty="0">
                <a:latin typeface="+mj-lt"/>
              </a:rPr>
              <a:t>			4. Crowding.</a:t>
            </a:r>
          </a:p>
          <a:p>
            <a:pPr lvl="1">
              <a:buFont typeface="Wingdings" panose="05000000000000000000" pitchFamily="2" charset="2"/>
              <a:buNone/>
              <a:defRPr/>
            </a:pPr>
            <a:r>
              <a:rPr lang="en-US" altLang="en-US" b="1" dirty="0">
                <a:latin typeface="+mj-lt"/>
              </a:rPr>
              <a:t>			5. Service quality suffers.</a:t>
            </a:r>
          </a:p>
        </p:txBody>
      </p:sp>
    </p:spTree>
    <p:extLst>
      <p:ext uri="{BB962C8B-B14F-4D97-AF65-F5344CB8AC3E}">
        <p14:creationId xmlns:p14="http://schemas.microsoft.com/office/powerpoint/2010/main" val="273752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48424F05-92EF-4C72-90A8-475872B5864F}"/>
              </a:ext>
            </a:extLst>
          </p:cNvPr>
          <p:cNvSpPr txBox="1">
            <a:spLocks noChangeArrowheads="1"/>
          </p:cNvSpPr>
          <p:nvPr/>
        </p:nvSpPr>
        <p:spPr>
          <a:xfrm>
            <a:off x="0" y="1412776"/>
            <a:ext cx="8964488" cy="4267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ltLang="en-US" sz="2800" b="1" dirty="0">
                <a:solidFill>
                  <a:schemeClr val="accent1"/>
                </a:solidFill>
                <a:effectLst>
                  <a:outerShdw blurRad="38100" dist="38100" dir="2700000" algn="tl">
                    <a:srgbClr val="C0C0C0"/>
                  </a:outerShdw>
                </a:effectLst>
                <a:latin typeface="+mj-lt"/>
              </a:rPr>
              <a:t>Demand and Supply are Well Balanced:</a:t>
            </a:r>
          </a:p>
          <a:p>
            <a:pPr>
              <a:defRPr/>
            </a:pPr>
            <a:endParaRPr lang="en-US" altLang="en-US" sz="2800" b="1" dirty="0">
              <a:solidFill>
                <a:schemeClr val="accent1"/>
              </a:solidFill>
              <a:effectLst>
                <a:outerShdw blurRad="38100" dist="38100" dir="2700000" algn="tl">
                  <a:srgbClr val="C0C0C0"/>
                </a:outerShdw>
              </a:effectLst>
              <a:latin typeface="+mj-lt"/>
            </a:endParaRPr>
          </a:p>
          <a:p>
            <a:pPr marL="457200" lvl="1" indent="0">
              <a:buNone/>
              <a:defRPr/>
            </a:pPr>
            <a:r>
              <a:rPr lang="en-US" altLang="en-US" sz="2000" b="1" dirty="0">
                <a:latin typeface="+mj-lt"/>
              </a:rPr>
              <a:t>		</a:t>
            </a:r>
            <a:r>
              <a:rPr lang="en-US" altLang="en-US" sz="2400" b="1" dirty="0">
                <a:latin typeface="+mj-lt"/>
              </a:rPr>
              <a:t>1. Resources utilized  at an ideal rate.</a:t>
            </a:r>
          </a:p>
          <a:p>
            <a:pPr lvl="1">
              <a:buFont typeface="Wingdings" panose="05000000000000000000" pitchFamily="2" charset="2"/>
              <a:buNone/>
              <a:defRPr/>
            </a:pPr>
            <a:r>
              <a:rPr lang="en-US" altLang="en-US" sz="2400" b="1" dirty="0">
                <a:latin typeface="+mj-lt"/>
              </a:rPr>
              <a:t>			2. Productivity ideal</a:t>
            </a:r>
          </a:p>
          <a:p>
            <a:pPr lvl="1">
              <a:buFont typeface="Wingdings" panose="05000000000000000000" pitchFamily="2" charset="2"/>
              <a:buNone/>
              <a:defRPr/>
            </a:pPr>
            <a:r>
              <a:rPr lang="en-US" altLang="en-US" sz="2400" b="1" dirty="0">
                <a:latin typeface="+mj-lt"/>
              </a:rPr>
              <a:t>			3. Service quality delivered.</a:t>
            </a:r>
          </a:p>
          <a:p>
            <a:pPr lvl="1">
              <a:buFont typeface="Wingdings" panose="05000000000000000000" pitchFamily="2" charset="2"/>
              <a:buNone/>
              <a:defRPr/>
            </a:pPr>
            <a:r>
              <a:rPr lang="en-US" altLang="en-US" sz="2400" b="1" dirty="0">
                <a:latin typeface="+mj-lt"/>
              </a:rPr>
              <a:t>			4. No delays.</a:t>
            </a:r>
          </a:p>
          <a:p>
            <a:pPr lvl="1">
              <a:buFont typeface="Wingdings" panose="05000000000000000000" pitchFamily="2" charset="2"/>
              <a:buNone/>
              <a:defRPr/>
            </a:pPr>
            <a:r>
              <a:rPr lang="en-US" altLang="en-US" sz="2400" b="1" dirty="0">
                <a:latin typeface="+mj-lt"/>
              </a:rPr>
              <a:t>			5. Pleasant amount of crowding.</a:t>
            </a:r>
          </a:p>
        </p:txBody>
      </p:sp>
    </p:spTree>
    <p:extLst>
      <p:ext uri="{BB962C8B-B14F-4D97-AF65-F5344CB8AC3E}">
        <p14:creationId xmlns:p14="http://schemas.microsoft.com/office/powerpoint/2010/main" val="101725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D6F6FBA6-E131-48F7-9636-B4EDEEADFE31}"/>
              </a:ext>
            </a:extLst>
          </p:cNvPr>
          <p:cNvSpPr txBox="1">
            <a:spLocks noChangeArrowheads="1"/>
          </p:cNvSpPr>
          <p:nvPr/>
        </p:nvSpPr>
        <p:spPr>
          <a:xfrm>
            <a:off x="8348" y="1124744"/>
            <a:ext cx="8839522" cy="470344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defRPr/>
            </a:pPr>
            <a:r>
              <a:rPr lang="en-US" altLang="en-US" sz="3000" b="1" dirty="0">
                <a:solidFill>
                  <a:schemeClr val="accent1"/>
                </a:solidFill>
                <a:effectLst>
                  <a:outerShdw blurRad="38100" dist="38100" dir="2700000" algn="tl">
                    <a:srgbClr val="C0C0C0"/>
                  </a:outerShdw>
                </a:effectLst>
                <a:latin typeface="+mj-lt"/>
              </a:rPr>
              <a:t>Demand Less Than Optimum Supply:</a:t>
            </a:r>
          </a:p>
          <a:p>
            <a:pPr>
              <a:lnSpc>
                <a:spcPct val="80000"/>
              </a:lnSpc>
              <a:defRPr/>
            </a:pPr>
            <a:endParaRPr lang="en-US" altLang="en-US" sz="3000" b="1" dirty="0">
              <a:solidFill>
                <a:schemeClr val="accent1"/>
              </a:solidFill>
              <a:effectLst>
                <a:outerShdw blurRad="38100" dist="38100" dir="2700000" algn="tl">
                  <a:srgbClr val="C0C0C0"/>
                </a:outerShdw>
              </a:effectLst>
              <a:latin typeface="+mj-lt"/>
            </a:endParaRPr>
          </a:p>
          <a:p>
            <a:pPr marL="457200" lvl="1" indent="0">
              <a:lnSpc>
                <a:spcPct val="80000"/>
              </a:lnSpc>
              <a:buNone/>
              <a:defRPr/>
            </a:pPr>
            <a:r>
              <a:rPr lang="en-US" altLang="en-US" b="1" dirty="0">
                <a:latin typeface="+mj-lt"/>
              </a:rPr>
              <a:t>		1.Resources </a:t>
            </a:r>
            <a:r>
              <a:rPr lang="en-US" altLang="en-US" b="1" dirty="0" err="1">
                <a:latin typeface="+mj-lt"/>
              </a:rPr>
              <a:t>under-utilised</a:t>
            </a:r>
            <a:r>
              <a:rPr lang="en-US" altLang="en-US" b="1" dirty="0">
                <a:latin typeface="+mj-lt"/>
              </a:rPr>
              <a:t>.</a:t>
            </a:r>
          </a:p>
          <a:p>
            <a:pPr lvl="1">
              <a:lnSpc>
                <a:spcPct val="80000"/>
              </a:lnSpc>
              <a:buFont typeface="Wingdings" panose="05000000000000000000" pitchFamily="2" charset="2"/>
              <a:buNone/>
              <a:defRPr/>
            </a:pPr>
            <a:r>
              <a:rPr lang="en-US" altLang="en-US" b="1" dirty="0">
                <a:latin typeface="+mj-lt"/>
              </a:rPr>
              <a:t>			2. Productivity decreases.</a:t>
            </a:r>
          </a:p>
          <a:p>
            <a:pPr lvl="1">
              <a:lnSpc>
                <a:spcPct val="80000"/>
              </a:lnSpc>
              <a:buFont typeface="Wingdings" panose="05000000000000000000" pitchFamily="2" charset="2"/>
              <a:buNone/>
              <a:defRPr/>
            </a:pPr>
            <a:r>
              <a:rPr lang="en-US" altLang="en-US" b="1" dirty="0">
                <a:latin typeface="+mj-lt"/>
              </a:rPr>
              <a:t>			3. Customers receive excellent individual service.</a:t>
            </a:r>
          </a:p>
          <a:p>
            <a:pPr lvl="1">
              <a:lnSpc>
                <a:spcPct val="80000"/>
              </a:lnSpc>
              <a:buFont typeface="Wingdings" panose="05000000000000000000" pitchFamily="2" charset="2"/>
              <a:buNone/>
              <a:defRPr/>
            </a:pPr>
            <a:r>
              <a:rPr lang="en-US" altLang="en-US" b="1" dirty="0">
                <a:latin typeface="+mj-lt"/>
              </a:rPr>
              <a:t>			4. Customers have full use of facilities.</a:t>
            </a:r>
          </a:p>
          <a:p>
            <a:pPr lvl="1">
              <a:lnSpc>
                <a:spcPct val="80000"/>
              </a:lnSpc>
              <a:buFont typeface="Wingdings" panose="05000000000000000000" pitchFamily="2" charset="2"/>
              <a:buNone/>
              <a:defRPr/>
            </a:pPr>
            <a:r>
              <a:rPr lang="en-US" altLang="en-US" b="1" dirty="0">
                <a:latin typeface="+mj-lt"/>
              </a:rPr>
              <a:t>			5. No waiting.</a:t>
            </a:r>
          </a:p>
          <a:p>
            <a:pPr lvl="1">
              <a:lnSpc>
                <a:spcPct val="80000"/>
              </a:lnSpc>
              <a:buFont typeface="Wingdings" panose="05000000000000000000" pitchFamily="2" charset="2"/>
              <a:buNone/>
              <a:defRPr/>
            </a:pPr>
            <a:r>
              <a:rPr lang="en-US" altLang="en-US" b="1" dirty="0">
                <a:latin typeface="+mj-lt"/>
              </a:rPr>
              <a:t>			6. Lack of customers could create negative image or atmosphere.</a:t>
            </a:r>
          </a:p>
          <a:p>
            <a:pPr lvl="1">
              <a:lnSpc>
                <a:spcPct val="80000"/>
              </a:lnSpc>
              <a:buFont typeface="Wingdings" panose="05000000000000000000" pitchFamily="2" charset="2"/>
              <a:buNone/>
              <a:defRPr/>
            </a:pPr>
            <a:r>
              <a:rPr lang="en-US" altLang="en-US" sz="2200" dirty="0">
                <a:latin typeface="+mj-lt"/>
              </a:rPr>
              <a:t>			</a:t>
            </a:r>
          </a:p>
          <a:p>
            <a:pPr lvl="1">
              <a:lnSpc>
                <a:spcPct val="80000"/>
              </a:lnSpc>
              <a:buFont typeface="Wingdings" panose="05000000000000000000" pitchFamily="2" charset="2"/>
              <a:buNone/>
              <a:defRPr/>
            </a:pPr>
            <a:r>
              <a:rPr lang="en-US" altLang="en-US" sz="2200" dirty="0">
                <a:latin typeface="+mj-lt"/>
              </a:rPr>
              <a:t>				</a:t>
            </a:r>
          </a:p>
        </p:txBody>
      </p:sp>
    </p:spTree>
    <p:extLst>
      <p:ext uri="{BB962C8B-B14F-4D97-AF65-F5344CB8AC3E}">
        <p14:creationId xmlns:p14="http://schemas.microsoft.com/office/powerpoint/2010/main" val="428320809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09477310369438C3E543C94179E2D" ma:contentTypeVersion="8" ma:contentTypeDescription="Create a new document." ma:contentTypeScope="" ma:versionID="40639e0939d655a4dc87506b01892c9e">
  <xsd:schema xmlns:xsd="http://www.w3.org/2001/XMLSchema" xmlns:xs="http://www.w3.org/2001/XMLSchema" xmlns:p="http://schemas.microsoft.com/office/2006/metadata/properties" xmlns:ns2="13c02fde-b48f-4d00-bac1-911d8ee6ee98" xmlns:ns3="6fd5926b-e52e-44d8-81d1-5e6608a23368" targetNamespace="http://schemas.microsoft.com/office/2006/metadata/properties" ma:root="true" ma:fieldsID="337014aa22b9b0ec50b4022cfab8c551" ns2:_="" ns3:_="">
    <xsd:import namespace="13c02fde-b48f-4d00-bac1-911d8ee6ee98"/>
    <xsd:import namespace="6fd5926b-e52e-44d8-81d1-5e6608a23368"/>
    <xsd:element name="properties">
      <xsd:complexType>
        <xsd:sequence>
          <xsd:element name="documentManagement">
            <xsd:complexType>
              <xsd:all>
                <xsd:element ref="ns2:Category"/>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02fde-b48f-4d00-bac1-911d8ee6ee98" elementFormDefault="qualified">
    <xsd:import namespace="http://schemas.microsoft.com/office/2006/documentManagement/types"/>
    <xsd:import namespace="http://schemas.microsoft.com/office/infopath/2007/PartnerControls"/>
    <xsd:element name="Category" ma:index="8" ma:displayName="Category" ma:description="Select from the pull down menu the correct category for this file type" ma:format="Dropdown" ma:internalName="Category">
      <xsd:simpleType>
        <xsd:restriction base="dms:Choice">
          <xsd:enumeration value="Meetings"/>
          <xsd:enumeration value="Purchase Order"/>
          <xsd:enumeration value="Invoice"/>
          <xsd:enumeration value="Policy"/>
          <xsd:enumeration value="Procedure"/>
          <xsd:enumeration value="Template"/>
        </xsd:restriction>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d5926b-e52e-44d8-81d1-5e6608a23368"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13c02fde-b48f-4d00-bac1-911d8ee6ee98">Template</Category>
  </documentManagement>
</p:properties>
</file>

<file path=customXml/itemProps1.xml><?xml version="1.0" encoding="utf-8"?>
<ds:datastoreItem xmlns:ds="http://schemas.openxmlformats.org/officeDocument/2006/customXml" ds:itemID="{F3D502E4-D18D-4EA6-BFF6-F7B2176D1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02fde-b48f-4d00-bac1-911d8ee6ee98"/>
    <ds:schemaRef ds:uri="6fd5926b-e52e-44d8-81d1-5e6608a23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E02B31-F34B-4E18-8C84-0623F31763EB}">
  <ds:schemaRefs>
    <ds:schemaRef ds:uri="http://schemas.microsoft.com/sharepoint/v3/contenttype/forms"/>
  </ds:schemaRefs>
</ds:datastoreItem>
</file>

<file path=customXml/itemProps3.xml><?xml version="1.0" encoding="utf-8"?>
<ds:datastoreItem xmlns:ds="http://schemas.openxmlformats.org/officeDocument/2006/customXml" ds:itemID="{28324C9D-A4D4-4EA5-B76C-8491F2658EB9}">
  <ds:schemaRefs>
    <ds:schemaRef ds:uri="http://purl.org/dc/elements/1.1/"/>
    <ds:schemaRef ds:uri="http://schemas.microsoft.com/office/2006/metadata/properties"/>
    <ds:schemaRef ds:uri="6fd5926b-e52e-44d8-81d1-5e6608a23368"/>
    <ds:schemaRef ds:uri="http://purl.org/dc/terms/"/>
    <ds:schemaRef ds:uri="http://schemas.openxmlformats.org/package/2006/metadata/core-properties"/>
    <ds:schemaRef ds:uri="http://schemas.microsoft.com/office/2006/documentManagement/types"/>
    <ds:schemaRef ds:uri="13c02fde-b48f-4d00-bac1-911d8ee6ee98"/>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13927</TotalTime>
  <Words>2673</Words>
  <Application>Microsoft Office PowerPoint</Application>
  <PresentationFormat>On-screen Show (4:3)</PresentationFormat>
  <Paragraphs>352</Paragraphs>
  <Slides>57</Slides>
  <Notes>4</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3</vt:i4>
      </vt:variant>
      <vt:variant>
        <vt:lpstr>Slide Titles</vt:lpstr>
      </vt:variant>
      <vt:variant>
        <vt:i4>57</vt:i4>
      </vt:variant>
    </vt:vector>
  </HeadingPairs>
  <TitlesOfParts>
    <vt:vector size="77" baseType="lpstr">
      <vt:lpstr>Arial</vt:lpstr>
      <vt:lpstr>Bookman Old Style</vt:lpstr>
      <vt:lpstr>Calibri</vt:lpstr>
      <vt:lpstr>Calibri Light</vt:lpstr>
      <vt:lpstr>Gill Sans MT</vt:lpstr>
      <vt:lpstr>Monotype Sorts</vt:lpstr>
      <vt:lpstr>Symbol</vt:lpstr>
      <vt:lpstr>Syntax, Times, Times-Roman</vt:lpstr>
      <vt:lpstr>Tahoma</vt:lpstr>
      <vt:lpstr>Times</vt:lpstr>
      <vt:lpstr>Times New Roman</vt:lpstr>
      <vt:lpstr>Webdings</vt:lpstr>
      <vt:lpstr>Wingdings</vt:lpstr>
      <vt:lpstr>1_Custom Design</vt:lpstr>
      <vt:lpstr>2_Custom Design</vt:lpstr>
      <vt:lpstr>3_Custom Design</vt:lpstr>
      <vt:lpstr>5_Custom Design</vt:lpstr>
      <vt:lpstr>Document</vt:lpstr>
      <vt:lpstr>Worksheet</vt:lpstr>
      <vt:lpstr>Equation</vt:lpstr>
      <vt:lpstr>PowerPoint Presentation</vt:lpstr>
      <vt:lpstr>PowerPoint Presentation</vt:lpstr>
      <vt:lpstr>Demand Characteristics</vt:lpstr>
      <vt:lpstr>PowerPoint Presentation</vt:lpstr>
      <vt:lpstr>PowerPoint Presentation</vt:lpstr>
      <vt:lpstr>PowerPoint Presentation</vt:lpstr>
      <vt:lpstr>PowerPoint Presentation</vt:lpstr>
      <vt:lpstr>PowerPoint Presentation</vt:lpstr>
      <vt:lpstr>PowerPoint Presentation</vt:lpstr>
      <vt:lpstr>  Understanding Capacity Constraints and Demand Patterns</vt:lpstr>
      <vt:lpstr>PowerPoint Presentation</vt:lpstr>
      <vt:lpstr>PowerPoint Presentation</vt:lpstr>
      <vt:lpstr>PowerPoint Presentation</vt:lpstr>
      <vt:lpstr>  Strategies for Flexing Capacity  to Match Demand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Strategies for Shifting Demand  to Match Capacity</vt:lpstr>
      <vt:lpstr>PowerPoint Presentation</vt:lpstr>
      <vt:lpstr> What is the Nature of Demand Relative  to Supply?</vt:lpstr>
      <vt:lpstr>What is the Constraint on Capacity?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 Series</vt:lpstr>
      <vt:lpstr>1. Moving Average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Weekly Department Store Sales</vt:lpstr>
      <vt:lpstr>Example: Weekly Department Store Sales</vt:lpstr>
      <vt:lpstr>Example: Weekly Department Store Sales</vt:lpstr>
      <vt:lpstr>2. Exponential Smoothing Methods</vt:lpstr>
      <vt:lpstr>PowerPoint Presentation</vt:lpstr>
      <vt:lpstr>The exponential smoothing calculation is as follows:</vt:lpstr>
      <vt:lpstr>Simple Exponential Smoothing Method</vt:lpstr>
      <vt:lpstr> [Example I]</vt:lpstr>
      <vt:lpstr>PowerPoint Presentation</vt:lpstr>
      <vt:lpstr>Example II</vt:lpstr>
      <vt:lpstr>PowerPoint Presentation</vt:lpstr>
      <vt:lpstr>calcu</vt:lpstr>
      <vt:lpstr>Further Reading: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Toniel Leung</dc:creator>
  <cp:lastModifiedBy>Eias</cp:lastModifiedBy>
  <cp:revision>56</cp:revision>
  <dcterms:created xsi:type="dcterms:W3CDTF">2017-08-16T23:55:16Z</dcterms:created>
  <dcterms:modified xsi:type="dcterms:W3CDTF">2018-12-02T08:45:37Z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0x010100E1709477310369438C3E543C94179E2D</vt:lpwstr>
  </property>
</Properties>
</file>