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83" r:id="rId5"/>
    <p:sldMasterId id="2147483685" r:id="rId6"/>
    <p:sldMasterId id="2147483706" r:id="rId7"/>
  </p:sldMasterIdLst>
  <p:notesMasterIdLst>
    <p:notesMasterId r:id="rId44"/>
  </p:notesMasterIdLst>
  <p:sldIdLst>
    <p:sldId id="280" r:id="rId8"/>
    <p:sldId id="281" r:id="rId9"/>
    <p:sldId id="348" r:id="rId10"/>
    <p:sldId id="322" r:id="rId11"/>
    <p:sldId id="323" r:id="rId12"/>
    <p:sldId id="349" r:id="rId13"/>
    <p:sldId id="324" r:id="rId14"/>
    <p:sldId id="325" r:id="rId15"/>
    <p:sldId id="282" r:id="rId16"/>
    <p:sldId id="283" r:id="rId17"/>
    <p:sldId id="352" r:id="rId18"/>
    <p:sldId id="353" r:id="rId19"/>
    <p:sldId id="286" r:id="rId20"/>
    <p:sldId id="354" r:id="rId21"/>
    <p:sldId id="355" r:id="rId22"/>
    <p:sldId id="356" r:id="rId23"/>
    <p:sldId id="357" r:id="rId24"/>
    <p:sldId id="351" r:id="rId25"/>
    <p:sldId id="334" r:id="rId26"/>
    <p:sldId id="329" r:id="rId27"/>
    <p:sldId id="335" r:id="rId28"/>
    <p:sldId id="302" r:id="rId29"/>
    <p:sldId id="328" r:id="rId30"/>
    <p:sldId id="284" r:id="rId31"/>
    <p:sldId id="285" r:id="rId32"/>
    <p:sldId id="330" r:id="rId33"/>
    <p:sldId id="288" r:id="rId34"/>
    <p:sldId id="289" r:id="rId35"/>
    <p:sldId id="287" r:id="rId36"/>
    <p:sldId id="290" r:id="rId37"/>
    <p:sldId id="268" r:id="rId38"/>
    <p:sldId id="263" r:id="rId39"/>
    <p:sldId id="262" r:id="rId40"/>
    <p:sldId id="347" r:id="rId41"/>
    <p:sldId id="292" r:id="rId42"/>
    <p:sldId id="35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CA309BC-425A-DD42-98C2-75A72F7C624A}">
          <p14:sldIdLst>
            <p14:sldId id="280"/>
            <p14:sldId id="281"/>
            <p14:sldId id="348"/>
            <p14:sldId id="322"/>
            <p14:sldId id="323"/>
            <p14:sldId id="349"/>
            <p14:sldId id="324"/>
            <p14:sldId id="325"/>
            <p14:sldId id="282"/>
            <p14:sldId id="283"/>
            <p14:sldId id="352"/>
            <p14:sldId id="353"/>
            <p14:sldId id="286"/>
            <p14:sldId id="354"/>
            <p14:sldId id="355"/>
            <p14:sldId id="356"/>
            <p14:sldId id="357"/>
            <p14:sldId id="351"/>
            <p14:sldId id="334"/>
            <p14:sldId id="329"/>
            <p14:sldId id="335"/>
            <p14:sldId id="302"/>
            <p14:sldId id="328"/>
            <p14:sldId id="284"/>
            <p14:sldId id="285"/>
            <p14:sldId id="330"/>
            <p14:sldId id="288"/>
            <p14:sldId id="289"/>
            <p14:sldId id="287"/>
            <p14:sldId id="290"/>
            <p14:sldId id="268"/>
            <p14:sldId id="263"/>
            <p14:sldId id="262"/>
            <p14:sldId id="347"/>
            <p14:sldId id="292"/>
            <p14:sldId id="350"/>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73"/>
  </p:normalViewPr>
  <p:slideViewPr>
    <p:cSldViewPr snapToGrid="0" snapToObjects="1">
      <p:cViewPr varScale="1">
        <p:scale>
          <a:sx n="67" d="100"/>
          <a:sy n="67" d="100"/>
        </p:scale>
        <p:origin x="1092" y="4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3" d="100"/>
          <a:sy n="83" d="100"/>
        </p:scale>
        <p:origin x="307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ona Vass" userId="S::ivass@icms.edu.au::70e7b51f-c080-489e-85cc-d4c6c9e8e3df" providerId="AD" clId="Web-{6E088ECA-BFE0-4273-8F6D-D4B445EC130A}"/>
    <pc:docChg chg="modSld">
      <pc:chgData name="Ilona Vass" userId="S::ivass@icms.edu.au::70e7b51f-c080-489e-85cc-d4c6c9e8e3df" providerId="AD" clId="Web-{6E088ECA-BFE0-4273-8F6D-D4B445EC130A}" dt="2018-06-05T01:57:46.972" v="1"/>
      <pc:docMkLst>
        <pc:docMk/>
      </pc:docMkLst>
      <pc:sldChg chg="delSp">
        <pc:chgData name="Ilona Vass" userId="S::ivass@icms.edu.au::70e7b51f-c080-489e-85cc-d4c6c9e8e3df" providerId="AD" clId="Web-{6E088ECA-BFE0-4273-8F6D-D4B445EC130A}" dt="2018-06-05T01:57:46.972" v="1"/>
        <pc:sldMkLst>
          <pc:docMk/>
          <pc:sldMk cId="698098642" sldId="281"/>
        </pc:sldMkLst>
        <pc:spChg chg="del">
          <ac:chgData name="Ilona Vass" userId="S::ivass@icms.edu.au::70e7b51f-c080-489e-85cc-d4c6c9e8e3df" providerId="AD" clId="Web-{6E088ECA-BFE0-4273-8F6D-D4B445EC130A}" dt="2018-06-05T01:57:46.972" v="1"/>
          <ac:spMkLst>
            <pc:docMk/>
            <pc:sldMk cId="698098642" sldId="281"/>
            <ac:spMk id="2" creationId="{00000000-0000-0000-0000-000000000000}"/>
          </ac:spMkLst>
        </pc:spChg>
        <pc:spChg chg="del">
          <ac:chgData name="Ilona Vass" userId="S::ivass@icms.edu.au::70e7b51f-c080-489e-85cc-d4c6c9e8e3df" providerId="AD" clId="Web-{6E088ECA-BFE0-4273-8F6D-D4B445EC130A}" dt="2018-06-05T01:57:44.957" v="0"/>
          <ac:spMkLst>
            <pc:docMk/>
            <pc:sldMk cId="698098642" sldId="28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A2218-DD8C-4944-883E-4F222486B95A}" type="datetimeFigureOut">
              <a:rPr lang="en-US" smtClean="0"/>
              <a:t>9/12/2019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B446-6C3A-434A-9EAF-115FF2B52C71}" type="slidenum">
              <a:rPr lang="en-US" smtClean="0"/>
              <a:t>‹#›</a:t>
            </a:fld>
            <a:endParaRPr lang="en-US"/>
          </a:p>
        </p:txBody>
      </p:sp>
    </p:spTree>
    <p:extLst>
      <p:ext uri="{BB962C8B-B14F-4D97-AF65-F5344CB8AC3E}">
        <p14:creationId xmlns:p14="http://schemas.microsoft.com/office/powerpoint/2010/main" val="16379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909324F-C555-4DC3-84AA-E2D65D53C3CD}"/>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21CA02E1-EB3A-45FA-A192-1D6C8EE1386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New Roman" panose="02020603050405020304" pitchFamily="18" charset="0"/>
            </a:endParaRPr>
          </a:p>
        </p:txBody>
      </p:sp>
      <p:sp>
        <p:nvSpPr>
          <p:cNvPr id="23556" name="Slide Number Placeholder 3">
            <a:extLst>
              <a:ext uri="{FF2B5EF4-FFF2-40B4-BE49-F238E27FC236}">
                <a16:creationId xmlns:a16="http://schemas.microsoft.com/office/drawing/2014/main" id="{D647F433-730A-40A5-B9F7-FD7198B1FFE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B2BE45E-728C-4225-8A6F-F354D61E497F}" type="slidenum">
              <a:rPr lang="en-GB" altLang="en-US" sz="1200"/>
              <a:pPr/>
              <a:t>12</a:t>
            </a:fld>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30A6F5C-1FAB-4FCF-B1F8-4CE797DD5947}"/>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80301E2A-B1C7-4D3A-97FA-0AD4ED40032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New Roman" panose="02020603050405020304" pitchFamily="18" charset="0"/>
            </a:endParaRPr>
          </a:p>
        </p:txBody>
      </p:sp>
      <p:sp>
        <p:nvSpPr>
          <p:cNvPr id="24580" name="Slide Number Placeholder 3">
            <a:extLst>
              <a:ext uri="{FF2B5EF4-FFF2-40B4-BE49-F238E27FC236}">
                <a16:creationId xmlns:a16="http://schemas.microsoft.com/office/drawing/2014/main" id="{E802E0E9-3B3A-452D-8294-33275A44C13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841850C-2F5F-4193-9286-6804D80DDEE3}" type="slidenum">
              <a:rPr lang="en-GB" altLang="en-US" sz="1200"/>
              <a:pPr/>
              <a:t>13</a:t>
            </a:fld>
            <a:endParaRPr lang="en-GB"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16BD1C1-6637-4D87-9D84-CBA656469502}"/>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ACBC5A28-6FDE-4EDA-8A4B-928433E62CB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New Roman" panose="02020603050405020304" pitchFamily="18" charset="0"/>
            </a:endParaRPr>
          </a:p>
        </p:txBody>
      </p:sp>
      <p:sp>
        <p:nvSpPr>
          <p:cNvPr id="25604" name="Slide Number Placeholder 3">
            <a:extLst>
              <a:ext uri="{FF2B5EF4-FFF2-40B4-BE49-F238E27FC236}">
                <a16:creationId xmlns:a16="http://schemas.microsoft.com/office/drawing/2014/main" id="{D67DB7B0-EBB4-4E31-A40F-E93ED296E3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F02E218-5D6D-4D93-B0A9-B64ADCC52FF4}" type="slidenum">
              <a:rPr lang="en-GB" altLang="en-US" sz="1200"/>
              <a:pPr/>
              <a:t>14</a:t>
            </a:fld>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471B174-F1B3-45D2-B7F5-9F0DCEA6411A}"/>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90305CE4-5F09-4250-A104-5D4078D6C7A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New Roman" panose="02020603050405020304" pitchFamily="18" charset="0"/>
            </a:endParaRPr>
          </a:p>
        </p:txBody>
      </p:sp>
      <p:sp>
        <p:nvSpPr>
          <p:cNvPr id="26628" name="Slide Number Placeholder 3">
            <a:extLst>
              <a:ext uri="{FF2B5EF4-FFF2-40B4-BE49-F238E27FC236}">
                <a16:creationId xmlns:a16="http://schemas.microsoft.com/office/drawing/2014/main" id="{113E897C-05E2-4A67-B89F-A95F00E415F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C5F3D04-1694-47CF-B294-48E75E861B44}" type="slidenum">
              <a:rPr lang="en-GB" altLang="en-US" sz="1200"/>
              <a:pPr/>
              <a:t>15</a:t>
            </a:fld>
            <a:endParaRPr lang="en-GB"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896A2C4-CAA6-4C15-A51E-F27482B47F84}"/>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8EAA9050-EE85-4A91-8C70-26761A634BD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New Roman" panose="02020603050405020304" pitchFamily="18" charset="0"/>
            </a:endParaRPr>
          </a:p>
        </p:txBody>
      </p:sp>
      <p:sp>
        <p:nvSpPr>
          <p:cNvPr id="27652" name="Slide Number Placeholder 3">
            <a:extLst>
              <a:ext uri="{FF2B5EF4-FFF2-40B4-BE49-F238E27FC236}">
                <a16:creationId xmlns:a16="http://schemas.microsoft.com/office/drawing/2014/main" id="{33B6565B-3BD2-4753-9FB5-D0AC168B2D9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4A8814A-D875-4D77-986F-C2331AC640D3}" type="slidenum">
              <a:rPr lang="en-GB" altLang="en-US" sz="1200"/>
              <a:pPr/>
              <a:t>16</a:t>
            </a:fld>
            <a:endParaRPr lang="en-GB"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F3034D4-73F8-4077-88EF-989B38AB0ACA}"/>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F400055D-D5CE-41AF-AA9E-96B406F3EDC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New Roman" panose="02020603050405020304" pitchFamily="18" charset="0"/>
            </a:endParaRPr>
          </a:p>
        </p:txBody>
      </p:sp>
      <p:sp>
        <p:nvSpPr>
          <p:cNvPr id="28676" name="Slide Number Placeholder 3">
            <a:extLst>
              <a:ext uri="{FF2B5EF4-FFF2-40B4-BE49-F238E27FC236}">
                <a16:creationId xmlns:a16="http://schemas.microsoft.com/office/drawing/2014/main" id="{9E539E88-E465-47DC-927C-859838341C8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66FDBC-1F29-41DA-BFD3-688B63DC5A68}" type="slidenum">
              <a:rPr lang="en-GB" altLang="en-US" sz="1200"/>
              <a:pPr/>
              <a:t>17</a:t>
            </a:fld>
            <a:endParaRPr lang="en-GB"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0A134D6-48D5-41E2-B20B-E24EEFEDEB42}"/>
              </a:ext>
            </a:extLst>
          </p:cNvPr>
          <p:cNvSpPr>
            <a:spLocks noGrp="1" noRot="1" noChangeAspect="1" noChangeArrowheads="1" noTextEdit="1"/>
          </p:cNvSpPr>
          <p:nvPr>
            <p:ph type="sldImg"/>
          </p:nvPr>
        </p:nvSpPr>
        <p:spPr>
          <a:xfrm>
            <a:off x="1346200" y="819150"/>
            <a:ext cx="4310063" cy="3232150"/>
          </a:xfrm>
          <a:ln/>
        </p:spPr>
      </p:sp>
      <p:sp>
        <p:nvSpPr>
          <p:cNvPr id="36867" name="Rectangle 3">
            <a:extLst>
              <a:ext uri="{FF2B5EF4-FFF2-40B4-BE49-F238E27FC236}">
                <a16:creationId xmlns:a16="http://schemas.microsoft.com/office/drawing/2014/main" id="{F48C9E1A-0391-4E11-9600-3C4D34A788BF}"/>
              </a:ext>
            </a:extLst>
          </p:cNvPr>
          <p:cNvSpPr>
            <a:spLocks noGrp="1" noChangeArrowheads="1"/>
          </p:cNvSpPr>
          <p:nvPr>
            <p:ph type="body" idx="1"/>
          </p:nvPr>
        </p:nvSpPr>
        <p:spPr>
          <a:xfrm>
            <a:off x="933450" y="4400550"/>
            <a:ext cx="5130800" cy="4173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100000"/>
              </a:spcBef>
              <a:buClr>
                <a:srgbClr val="8D8479"/>
              </a:buClr>
              <a:buFont typeface="Times" panose="02020603050405020304" pitchFamily="18" charset="0"/>
              <a:buChar char="•"/>
            </a:pPr>
            <a:endParaRPr lang="en-US" altLang="en-US" sz="1600" b="1"/>
          </a:p>
          <a:p>
            <a:pPr>
              <a:spcBef>
                <a:spcPct val="100000"/>
              </a:spcBef>
              <a:buClr>
                <a:srgbClr val="8D8479"/>
              </a:buClr>
              <a:buFont typeface="Times" panose="02020603050405020304" pitchFamily="18" charset="0"/>
              <a:buChar char="•"/>
            </a:pPr>
            <a:r>
              <a:rPr lang="en-US" altLang="en-US" sz="1600" b="1"/>
              <a:t>Currently, there is no tool for performing Green Supply Chain analysis in conjunction with standard supply chain analysis.</a:t>
            </a:r>
          </a:p>
          <a:p>
            <a:pPr>
              <a:spcBef>
                <a:spcPct val="100000"/>
              </a:spcBef>
              <a:buClr>
                <a:srgbClr val="8D8479"/>
              </a:buClr>
              <a:buFont typeface="Times" panose="02020603050405020304" pitchFamily="18" charset="0"/>
              <a:buChar char="•"/>
            </a:pPr>
            <a:endParaRPr lang="en-US" altLang="en-US" sz="1600" b="1"/>
          </a:p>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D207ABB-EFD8-4013-B3BA-B082145D28F7}"/>
              </a:ext>
            </a:extLst>
          </p:cNvPr>
          <p:cNvSpPr>
            <a:spLocks noGrp="1" noRot="1" noChangeAspect="1" noChangeArrowheads="1" noTextEdit="1"/>
          </p:cNvSpPr>
          <p:nvPr>
            <p:ph type="sldImg"/>
          </p:nvPr>
        </p:nvSpPr>
        <p:spPr>
          <a:xfrm>
            <a:off x="1181100" y="695325"/>
            <a:ext cx="4635500" cy="3476625"/>
          </a:xfrm>
          <a:ln/>
        </p:spPr>
      </p:sp>
      <p:sp>
        <p:nvSpPr>
          <p:cNvPr id="37891" name="Rectangle 3">
            <a:extLst>
              <a:ext uri="{FF2B5EF4-FFF2-40B4-BE49-F238E27FC236}">
                <a16:creationId xmlns:a16="http://schemas.microsoft.com/office/drawing/2014/main" id="{60A18214-C86F-401E-A6A3-3477D1F9A3B9}"/>
              </a:ext>
            </a:extLst>
          </p:cNvPr>
          <p:cNvSpPr>
            <a:spLocks noGrp="1" noChangeArrowheads="1"/>
          </p:cNvSpPr>
          <p:nvPr>
            <p:ph type="body" idx="1"/>
          </p:nvPr>
        </p:nvSpPr>
        <p:spPr>
          <a:xfrm>
            <a:off x="933450" y="4403725"/>
            <a:ext cx="5130800" cy="417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t>ES&amp;H Management results in tangible supply chain improvements:</a:t>
            </a:r>
          </a:p>
          <a:p>
            <a:pPr lvl="1">
              <a:buFontTx/>
              <a:buChar char="•"/>
            </a:pPr>
            <a:r>
              <a:rPr lang="en-US" altLang="en-US" sz="1000"/>
              <a:t>Profitability – by reducing the cost of compliance and potentially finding markets for process waste, the organization can improve both revenue and costs, resulting in an increase in profits.</a:t>
            </a:r>
          </a:p>
          <a:p>
            <a:pPr lvl="1">
              <a:buFontTx/>
              <a:buChar char="•"/>
            </a:pPr>
            <a:r>
              <a:rPr lang="en-US" altLang="en-US" sz="1000"/>
              <a:t>Asset utilization – by designing processes with an eye for minimizing waste, assets are used more efficiently.</a:t>
            </a:r>
          </a:p>
          <a:p>
            <a:pPr lvl="1">
              <a:buFontTx/>
              <a:buChar char="•"/>
            </a:pPr>
            <a:r>
              <a:rPr lang="en-US" altLang="en-US" sz="1000"/>
              <a:t>Service levels – Part of ES&amp;H management is the recognition of the impacts on customer operations; by mitigating these impacts, you can improve customer satisfaction and the level of service you provide.</a:t>
            </a:r>
          </a:p>
          <a:p>
            <a:r>
              <a:rPr lang="en-US" altLang="en-US" sz="1000"/>
              <a:t>ES&amp;H also drives intangible improvements</a:t>
            </a:r>
          </a:p>
          <a:p>
            <a:pPr lvl="1">
              <a:buFontTx/>
              <a:buChar char="•"/>
            </a:pPr>
            <a:r>
              <a:rPr lang="en-US" altLang="en-US" sz="1000"/>
              <a:t>Customer and stakeholder relationships – many customers will prefer to source from an environmentally friendly source; in addition, proper ES&amp;H management can lead to reduces costs and better value delivered to the customer.</a:t>
            </a:r>
          </a:p>
          <a:p>
            <a:pPr lvl="1">
              <a:buFontTx/>
              <a:buChar char="•"/>
            </a:pPr>
            <a:r>
              <a:rPr lang="en-US" altLang="en-US" sz="1000"/>
              <a:t>Brand equity and reputation – a reputation for strong environmental management can lead to an improved reputation with both customers and stakeholders.</a:t>
            </a:r>
          </a:p>
          <a:p>
            <a:pPr lvl="1">
              <a:buFontTx/>
              <a:buChar char="•"/>
            </a:pPr>
            <a:r>
              <a:rPr lang="en-US" altLang="en-US" sz="1000"/>
              <a:t>Business continuity – Mitigating environmental and safety risks will improve the continuity of operations by minimizing the risk of disruption due to non-compliance issues.</a:t>
            </a:r>
          </a:p>
          <a:p>
            <a:pPr lvl="1">
              <a:buFontTx/>
              <a:buChar char="•"/>
            </a:pPr>
            <a:r>
              <a:rPr lang="en-US" altLang="en-US" sz="1000"/>
              <a:t>Alliances – ES&amp;H management usually involves forming alliances with outside organizations, which can translate into future business opportunities.</a:t>
            </a:r>
          </a:p>
          <a:p>
            <a:pPr lvl="1">
              <a:buFontTx/>
              <a:buChar char="•"/>
            </a:pPr>
            <a:r>
              <a:rPr lang="en-US" altLang="en-US" sz="1000"/>
              <a:t>Technology – Improving ES&amp;H management can lead to a better understanding of processes and improve the organizations knowledge and use of management technology.</a:t>
            </a:r>
          </a:p>
          <a:p>
            <a:endParaRPr lang="en-US" alt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45A914E-3F4D-476A-8E7A-310362CECD3E}" type="slidenum">
              <a:rPr lang="en-GB" smtClean="0"/>
              <a:pPr>
                <a:defRPr/>
              </a:pPr>
              <a:t>4</a:t>
            </a:fld>
            <a:endParaRPr lang="en-GB"/>
          </a:p>
        </p:txBody>
      </p:sp>
    </p:spTree>
    <p:extLst>
      <p:ext uri="{BB962C8B-B14F-4D97-AF65-F5344CB8AC3E}">
        <p14:creationId xmlns:p14="http://schemas.microsoft.com/office/powerpoint/2010/main" val="1282962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45A914E-3F4D-476A-8E7A-310362CECD3E}" type="slidenum">
              <a:rPr lang="en-GB" smtClean="0"/>
              <a:pPr>
                <a:defRPr/>
              </a:pPr>
              <a:t>5</a:t>
            </a:fld>
            <a:endParaRPr lang="en-GB"/>
          </a:p>
        </p:txBody>
      </p:sp>
    </p:spTree>
    <p:extLst>
      <p:ext uri="{BB962C8B-B14F-4D97-AF65-F5344CB8AC3E}">
        <p14:creationId xmlns:p14="http://schemas.microsoft.com/office/powerpoint/2010/main" val="287887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45A914E-3F4D-476A-8E7A-310362CECD3E}" type="slidenum">
              <a:rPr lang="en-GB" smtClean="0"/>
              <a:pPr>
                <a:defRPr/>
              </a:pPr>
              <a:t>7</a:t>
            </a:fld>
            <a:endParaRPr lang="en-GB"/>
          </a:p>
        </p:txBody>
      </p:sp>
    </p:spTree>
    <p:extLst>
      <p:ext uri="{BB962C8B-B14F-4D97-AF65-F5344CB8AC3E}">
        <p14:creationId xmlns:p14="http://schemas.microsoft.com/office/powerpoint/2010/main" val="2099946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45A914E-3F4D-476A-8E7A-310362CECD3E}" type="slidenum">
              <a:rPr lang="en-GB" smtClean="0"/>
              <a:pPr>
                <a:defRPr/>
              </a:pPr>
              <a:t>8</a:t>
            </a:fld>
            <a:endParaRPr lang="en-GB"/>
          </a:p>
        </p:txBody>
      </p:sp>
    </p:spTree>
    <p:extLst>
      <p:ext uri="{BB962C8B-B14F-4D97-AF65-F5344CB8AC3E}">
        <p14:creationId xmlns:p14="http://schemas.microsoft.com/office/powerpoint/2010/main" val="2805504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90A0BBCE-DB1A-43D6-917A-4E76E01602F3}"/>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1B331538-766A-486F-A559-878423C8ED8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New Roman" panose="02020603050405020304" pitchFamily="18" charset="0"/>
            </a:endParaRPr>
          </a:p>
        </p:txBody>
      </p:sp>
      <p:sp>
        <p:nvSpPr>
          <p:cNvPr id="20484" name="Slide Number Placeholder 3">
            <a:extLst>
              <a:ext uri="{FF2B5EF4-FFF2-40B4-BE49-F238E27FC236}">
                <a16:creationId xmlns:a16="http://schemas.microsoft.com/office/drawing/2014/main" id="{C2E66DCC-0E8B-43F2-9E6F-4DACA56E454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592BAAF-CA18-4C63-B0AE-59015BF6CDD4}" type="slidenum">
              <a:rPr lang="en-GB" altLang="en-US" sz="1200"/>
              <a:pPr/>
              <a:t>9</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49C75C3-8A41-4A1D-A235-A53FC4E19F48}"/>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7AB30BD2-BB6D-41D5-AC73-3E4D3F246A2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New Roman" panose="02020603050405020304" pitchFamily="18" charset="0"/>
            </a:endParaRPr>
          </a:p>
        </p:txBody>
      </p:sp>
      <p:sp>
        <p:nvSpPr>
          <p:cNvPr id="21508" name="Slide Number Placeholder 3">
            <a:extLst>
              <a:ext uri="{FF2B5EF4-FFF2-40B4-BE49-F238E27FC236}">
                <a16:creationId xmlns:a16="http://schemas.microsoft.com/office/drawing/2014/main" id="{AC5F8C7D-9562-46C3-A132-E18B45CED8F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A8D0328-518B-4EE6-831E-DD4374547AA4}" type="slidenum">
              <a:rPr lang="en-GB" altLang="en-US" sz="1200"/>
              <a:pPr/>
              <a:t>10</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4B13DFE-EE57-4302-A483-1D471263C5F6}"/>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2A37F87D-E2FD-4547-A1B2-43C1D990EA4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New Roman" panose="02020603050405020304" pitchFamily="18" charset="0"/>
            </a:endParaRPr>
          </a:p>
        </p:txBody>
      </p:sp>
      <p:sp>
        <p:nvSpPr>
          <p:cNvPr id="22532" name="Slide Number Placeholder 3">
            <a:extLst>
              <a:ext uri="{FF2B5EF4-FFF2-40B4-BE49-F238E27FC236}">
                <a16:creationId xmlns:a16="http://schemas.microsoft.com/office/drawing/2014/main" id="{927E6DD1-BAD3-4CDA-8833-BFEF029EA26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A94213F-BCF0-407B-9902-8AC354D97298}" type="slidenum">
              <a:rPr lang="en-GB" altLang="en-US" sz="1200"/>
              <a:pPr/>
              <a:t>11</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902681" cy="1325563"/>
          </a:xfrm>
          <a:prstGeom prst="rect">
            <a:avLst/>
          </a:prstGeom>
        </p:spPr>
        <p:txBody>
          <a:bodyPr/>
          <a:lstStyle>
            <a:lvl1pPr>
              <a:defRPr b="0">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5" name="Text Placeholder 4"/>
          <p:cNvSpPr>
            <a:spLocks noGrp="1"/>
          </p:cNvSpPr>
          <p:nvPr>
            <p:ph type="body" sz="quarter" idx="10"/>
          </p:nvPr>
        </p:nvSpPr>
        <p:spPr>
          <a:xfrm>
            <a:off x="628650" y="1911351"/>
            <a:ext cx="8124825" cy="462245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6515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3">
            <a:extLst>
              <a:ext uri="{FF2B5EF4-FFF2-40B4-BE49-F238E27FC236}">
                <a16:creationId xmlns:a16="http://schemas.microsoft.com/office/drawing/2014/main" id="{F44F7691-1AC4-401A-AE1F-7F94B2DF7B24}"/>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0395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5298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051624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5" name="Online Image Placeholder 4"/>
          <p:cNvSpPr>
            <a:spLocks noGrp="1"/>
          </p:cNvSpPr>
          <p:nvPr>
            <p:ph type="clipArt" sz="quarter" idx="10"/>
          </p:nvPr>
        </p:nvSpPr>
        <p:spPr>
          <a:xfrm>
            <a:off x="733425" y="2273300"/>
            <a:ext cx="2771775" cy="2641600"/>
          </a:xfrm>
          <a:prstGeom prst="rect">
            <a:avLst/>
          </a:prstGeom>
        </p:spPr>
        <p:txBody>
          <a:bodyPr/>
          <a:lstStyle/>
          <a:p>
            <a:endParaRPr lang="en-AU" dirty="0"/>
          </a:p>
        </p:txBody>
      </p:sp>
      <p:sp>
        <p:nvSpPr>
          <p:cNvPr id="7" name="Picture Placeholder 6"/>
          <p:cNvSpPr>
            <a:spLocks noGrp="1"/>
          </p:cNvSpPr>
          <p:nvPr>
            <p:ph type="pic" sz="quarter" idx="11"/>
          </p:nvPr>
        </p:nvSpPr>
        <p:spPr>
          <a:xfrm>
            <a:off x="5743575" y="2273300"/>
            <a:ext cx="2771775" cy="2641600"/>
          </a:xfrm>
          <a:prstGeom prst="rect">
            <a:avLst/>
          </a:prstGeom>
        </p:spPr>
        <p:txBody>
          <a:bodyPr/>
          <a:lstStyle/>
          <a:p>
            <a:endParaRPr lang="en-AU"/>
          </a:p>
        </p:txBody>
      </p:sp>
    </p:spTree>
    <p:extLst>
      <p:ext uri="{BB962C8B-B14F-4D97-AF65-F5344CB8AC3E}">
        <p14:creationId xmlns:p14="http://schemas.microsoft.com/office/powerpoint/2010/main" val="4053139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4" name="Text Placeholder 3"/>
          <p:cNvSpPr>
            <a:spLocks noGrp="1"/>
          </p:cNvSpPr>
          <p:nvPr>
            <p:ph type="body" sz="quarter" idx="10"/>
          </p:nvPr>
        </p:nvSpPr>
        <p:spPr>
          <a:xfrm>
            <a:off x="819150" y="5092700"/>
            <a:ext cx="7877175" cy="15494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342900" indent="0">
              <a:buNone/>
              <a:defRPr>
                <a:solidFill>
                  <a:schemeClr val="bg1"/>
                </a:solidFill>
                <a:latin typeface="Arial" panose="020B0604020202020204" pitchFamily="34" charset="0"/>
                <a:cs typeface="Arial" panose="020B0604020202020204" pitchFamily="34" charset="0"/>
              </a:defRPr>
            </a:lvl2pPr>
            <a:lvl3pPr marL="685800" indent="0">
              <a:buNone/>
              <a:defRPr>
                <a:solidFill>
                  <a:schemeClr val="bg1"/>
                </a:solidFill>
                <a:latin typeface="Arial" panose="020B0604020202020204" pitchFamily="34" charset="0"/>
                <a:cs typeface="Arial" panose="020B0604020202020204" pitchFamily="34" charset="0"/>
              </a:defRPr>
            </a:lvl3pPr>
            <a:lvl4pPr marL="1028700" indent="0">
              <a:buNone/>
              <a:defRPr>
                <a:solidFill>
                  <a:schemeClr val="bg1"/>
                </a:solidFill>
                <a:latin typeface="Arial" panose="020B0604020202020204" pitchFamily="34" charset="0"/>
                <a:cs typeface="Arial" panose="020B0604020202020204" pitchFamily="34" charset="0"/>
              </a:defRPr>
            </a:lvl4pPr>
            <a:lvl5pPr marL="1371600" indent="0">
              <a:buNone/>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1443219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3523DE92-A298-4BA1-8A12-1C95D33288B5}" type="slidenum">
              <a:rPr lang="en-AU" smtClean="0"/>
              <a:pPr/>
              <a:t>‹#›</a:t>
            </a:fld>
            <a:endParaRPr lang="en-AU" dirty="0"/>
          </a:p>
        </p:txBody>
      </p:sp>
      <p:sp>
        <p:nvSpPr>
          <p:cNvPr id="4" name="Footer Placeholder 3"/>
          <p:cNvSpPr>
            <a:spLocks noGrp="1"/>
          </p:cNvSpPr>
          <p:nvPr>
            <p:ph type="ftr" sz="quarter" idx="11"/>
          </p:nvPr>
        </p:nvSpPr>
        <p:spPr>
          <a:xfrm>
            <a:off x="647700" y="6407151"/>
            <a:ext cx="3086100" cy="365125"/>
          </a:xfrm>
          <a:prstGeom prst="rect">
            <a:avLst/>
          </a:prstGeom>
        </p:spPr>
        <p:txBody>
          <a:bodyPr/>
          <a:lstStyle/>
          <a:p>
            <a:endParaRPr lang="en-US">
              <a:latin typeface="Arial" panose="020B0604020202020204" pitchFamily="34" charset="0"/>
              <a:cs typeface="Arial" panose="020B0604020202020204" pitchFamily="34" charset="0"/>
            </a:endParaRPr>
          </a:p>
          <a:p>
            <a:endParaRPr lang="en-AU" dirty="0"/>
          </a:p>
        </p:txBody>
      </p:sp>
      <p:sp>
        <p:nvSpPr>
          <p:cNvPr id="6" name="Content Placeholder 5"/>
          <p:cNvSpPr>
            <a:spLocks noGrp="1"/>
          </p:cNvSpPr>
          <p:nvPr>
            <p:ph sz="quarter" idx="12"/>
          </p:nvPr>
        </p:nvSpPr>
        <p:spPr>
          <a:xfrm>
            <a:off x="647700" y="1943100"/>
            <a:ext cx="6553200" cy="419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32525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5315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48936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2028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754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6832" y="-64549"/>
            <a:ext cx="12417893" cy="6938683"/>
          </a:xfrm>
          <a:prstGeom prst="rect">
            <a:avLst/>
          </a:prstGeom>
        </p:spPr>
      </p:pic>
      <p:sp>
        <p:nvSpPr>
          <p:cNvPr id="4" name="Title 3"/>
          <p:cNvSpPr>
            <a:spLocks noGrp="1"/>
          </p:cNvSpPr>
          <p:nvPr>
            <p:ph type="title"/>
          </p:nvPr>
        </p:nvSpPr>
        <p:spPr>
          <a:xfrm>
            <a:off x="628650" y="365126"/>
            <a:ext cx="7886700" cy="1325563"/>
          </a:xfrm>
          <a:prstGeom prst="rect">
            <a:avLst/>
          </a:prstGeom>
        </p:spPr>
        <p:txBody>
          <a:bodyPr/>
          <a:lstStyle>
            <a:lvl1pPr>
              <a:defRPr>
                <a:solidFill>
                  <a:schemeClr val="bg1"/>
                </a:solidFill>
              </a:defRPr>
            </a:lvl1pPr>
          </a:lstStyle>
          <a:p>
            <a:r>
              <a:rPr lang="en-US" dirty="0"/>
              <a:t>Click to edit Master title style</a:t>
            </a:r>
            <a:endParaRPr lang="en-AU" dirty="0"/>
          </a:p>
        </p:txBody>
      </p:sp>
      <p:sp>
        <p:nvSpPr>
          <p:cNvPr id="5" name="Date Placeholder 4"/>
          <p:cNvSpPr>
            <a:spLocks noGrp="1"/>
          </p:cNvSpPr>
          <p:nvPr>
            <p:ph type="dt" sz="half" idx="10"/>
          </p:nvPr>
        </p:nvSpPr>
        <p:spPr>
          <a:xfrm>
            <a:off x="6286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543CD403-54AC-49B0-BCE8-20FF98AC2FFD}" type="datetimeFigureOut">
              <a:rPr lang="en-AU" smtClean="0"/>
              <a:pPr/>
              <a:t>12/09/2019</a:t>
            </a:fld>
            <a:endParaRPr lang="en-AU" dirty="0"/>
          </a:p>
        </p:txBody>
      </p:sp>
      <p:sp>
        <p:nvSpPr>
          <p:cNvPr id="6" name="Slide Number Placeholder 5"/>
          <p:cNvSpPr>
            <a:spLocks noGrp="1"/>
          </p:cNvSpPr>
          <p:nvPr>
            <p:ph type="sldNum" sz="quarter" idx="11"/>
          </p:nvPr>
        </p:nvSpPr>
        <p:spPr>
          <a:xfrm>
            <a:off x="64579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7E3E055E-1006-4691-A728-C6D4B59F1965}" type="slidenum">
              <a:rPr lang="en-AU" smtClean="0"/>
              <a:pPr/>
              <a:t>‹#›</a:t>
            </a:fld>
            <a:endParaRPr lang="en-AU" dirty="0"/>
          </a:p>
        </p:txBody>
      </p:sp>
    </p:spTree>
    <p:extLst>
      <p:ext uri="{BB962C8B-B14F-4D97-AF65-F5344CB8AC3E}">
        <p14:creationId xmlns:p14="http://schemas.microsoft.com/office/powerpoint/2010/main" val="4017771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044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0904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74931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0383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9097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35405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13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43CD403-54AC-49B0-BCE8-20FF98AC2FFD}" type="datetimeFigureOut">
              <a:rPr lang="en-AU" smtClean="0"/>
              <a:t>12/09/2019</a:t>
            </a:fld>
            <a:endParaRPr lang="en-AU"/>
          </a:p>
        </p:txBody>
      </p:sp>
      <p:sp>
        <p:nvSpPr>
          <p:cNvPr id="4" name="Slide Number Placeholder 3"/>
          <p:cNvSpPr>
            <a:spLocks noGrp="1"/>
          </p:cNvSpPr>
          <p:nvPr>
            <p:ph type="sldNum" sz="quarter" idx="11"/>
          </p:nvPr>
        </p:nvSpPr>
        <p:spPr/>
        <p:txBody>
          <a:bodyPr/>
          <a:lstStyle/>
          <a:p>
            <a:fld id="{7E3E055E-1006-4691-A728-C6D4B59F1965}" type="slidenum">
              <a:rPr lang="en-AU" smtClean="0"/>
              <a:t>‹#›</a:t>
            </a:fld>
            <a:endParaRPr lang="en-AU"/>
          </a:p>
        </p:txBody>
      </p:sp>
      <p:sp>
        <p:nvSpPr>
          <p:cNvPr id="6" name="Content Placeholder 5"/>
          <p:cNvSpPr>
            <a:spLocks noGrp="1"/>
          </p:cNvSpPr>
          <p:nvPr>
            <p:ph sz="quarter" idx="12"/>
          </p:nvPr>
        </p:nvSpPr>
        <p:spPr>
          <a:xfrm>
            <a:off x="628650" y="1930400"/>
            <a:ext cx="6905625" cy="3937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8095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491201" cy="1325563"/>
          </a:xfrm>
          <a:prstGeom prst="rect">
            <a:avLst/>
          </a:prstGeom>
        </p:spPr>
        <p:txBody>
          <a:bodyPr/>
          <a:lstStyle/>
          <a:p>
            <a:r>
              <a:rPr lang="en-US" dirty="0"/>
              <a:t>Click to edit Master title style</a:t>
            </a:r>
            <a:endParaRPr lang="en-AU" dirty="0"/>
          </a:p>
        </p:txBody>
      </p:sp>
      <p:sp>
        <p:nvSpPr>
          <p:cNvPr id="4" name="Content Placeholder 3"/>
          <p:cNvSpPr>
            <a:spLocks noGrp="1"/>
          </p:cNvSpPr>
          <p:nvPr>
            <p:ph sz="quarter" idx="10"/>
          </p:nvPr>
        </p:nvSpPr>
        <p:spPr>
          <a:xfrm>
            <a:off x="628651" y="1870076"/>
            <a:ext cx="7962900" cy="44545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949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p>
            <a:r>
              <a:rPr lang="en-US"/>
              <a:t>Click to edit Master title style</a:t>
            </a:r>
            <a:endParaRPr lang="en-AU"/>
          </a:p>
        </p:txBody>
      </p:sp>
      <p:sp>
        <p:nvSpPr>
          <p:cNvPr id="4" name="Content Placeholder 3"/>
          <p:cNvSpPr>
            <a:spLocks noGrp="1"/>
          </p:cNvSpPr>
          <p:nvPr>
            <p:ph sz="quarter" idx="10"/>
          </p:nvPr>
        </p:nvSpPr>
        <p:spPr>
          <a:xfrm>
            <a:off x="628650" y="1903414"/>
            <a:ext cx="7886700" cy="462207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4166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lvl1pPr>
              <a:defRPr b="0"/>
            </a:lvl1pPr>
          </a:lstStyle>
          <a:p>
            <a:r>
              <a:rPr lang="en-US" dirty="0"/>
              <a:t>Click to edit Master title style</a:t>
            </a:r>
            <a:endParaRPr lang="en-AU" dirty="0"/>
          </a:p>
        </p:txBody>
      </p:sp>
      <p:sp>
        <p:nvSpPr>
          <p:cNvPr id="4" name="Content Placeholder 3"/>
          <p:cNvSpPr>
            <a:spLocks noGrp="1"/>
          </p:cNvSpPr>
          <p:nvPr>
            <p:ph sz="quarter" idx="10"/>
          </p:nvPr>
        </p:nvSpPr>
        <p:spPr>
          <a:xfrm>
            <a:off x="628650" y="1903414"/>
            <a:ext cx="2952750" cy="462207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4"/>
          <p:cNvSpPr>
            <a:spLocks noGrp="1"/>
          </p:cNvSpPr>
          <p:nvPr>
            <p:ph sz="quarter" idx="11"/>
          </p:nvPr>
        </p:nvSpPr>
        <p:spPr>
          <a:xfrm>
            <a:off x="4102101" y="1903413"/>
            <a:ext cx="3416697" cy="462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1185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1431554-66F8-4E19-95C0-6985AC5F2515}"/>
              </a:ext>
            </a:extLst>
          </p:cNvPr>
          <p:cNvSpPr>
            <a:spLocks noGrp="1"/>
          </p:cNvSpPr>
          <p:nvPr>
            <p:ph type="sldNum" sz="quarter" idx="10"/>
          </p:nvPr>
        </p:nvSpPr>
        <p:spPr/>
        <p:txBody>
          <a:bodyPr/>
          <a:lstStyle>
            <a:lvl1pPr>
              <a:defRPr/>
            </a:lvl1pPr>
          </a:lstStyle>
          <a:p>
            <a:fld id="{59467D5C-AF32-4624-94C2-EC6EAD04110E}" type="slidenum">
              <a:rPr lang="en-US" altLang="en-US"/>
              <a:pPr/>
              <a:t>‹#›</a:t>
            </a:fld>
            <a:endParaRPr lang="en-US" altLang="en-US"/>
          </a:p>
        </p:txBody>
      </p:sp>
    </p:spTree>
    <p:extLst>
      <p:ext uri="{BB962C8B-B14F-4D97-AF65-F5344CB8AC3E}">
        <p14:creationId xmlns:p14="http://schemas.microsoft.com/office/powerpoint/2010/main" val="280740538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DFACC21-4EAB-43CF-8198-AA35D2163DB5}"/>
              </a:ext>
            </a:extLst>
          </p:cNvPr>
          <p:cNvSpPr>
            <a:spLocks noGrp="1"/>
          </p:cNvSpPr>
          <p:nvPr>
            <p:ph type="dt" sz="half" idx="10"/>
          </p:nvPr>
        </p:nvSpPr>
        <p:spPr/>
        <p:txBody>
          <a:bodyPr/>
          <a:lstStyle>
            <a:lvl1pPr>
              <a:defRPr/>
            </a:lvl1pPr>
          </a:lstStyle>
          <a:p>
            <a:pPr>
              <a:defRPr/>
            </a:pPr>
            <a:fld id="{770420B1-D2C9-48EE-B6E6-77662703F431}" type="datetime1">
              <a:rPr lang="en-US"/>
              <a:pPr>
                <a:defRPr/>
              </a:pPr>
              <a:t>9/12/2019</a:t>
            </a:fld>
            <a:endParaRPr lang="en-US" dirty="0"/>
          </a:p>
        </p:txBody>
      </p:sp>
      <p:sp>
        <p:nvSpPr>
          <p:cNvPr id="5" name="Footer Placeholder 4">
            <a:extLst>
              <a:ext uri="{FF2B5EF4-FFF2-40B4-BE49-F238E27FC236}">
                <a16:creationId xmlns:a16="http://schemas.microsoft.com/office/drawing/2014/main" id="{0E00F837-4D80-465E-A13C-7819AF57EA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AA34C8-9756-4DED-9DA8-EF4BEFE70585}"/>
              </a:ext>
            </a:extLst>
          </p:cNvPr>
          <p:cNvSpPr>
            <a:spLocks noGrp="1"/>
          </p:cNvSpPr>
          <p:nvPr>
            <p:ph type="sldNum" sz="quarter" idx="12"/>
          </p:nvPr>
        </p:nvSpPr>
        <p:spPr/>
        <p:txBody>
          <a:bodyPr/>
          <a:lstStyle>
            <a:lvl1pPr>
              <a:defRPr/>
            </a:lvl1pPr>
          </a:lstStyle>
          <a:p>
            <a:fld id="{5E222904-3C9E-4CB6-A447-29F77DC7519E}" type="slidenum">
              <a:rPr lang="en-US" altLang="en-US"/>
              <a:pPr/>
              <a:t>‹#›</a:t>
            </a:fld>
            <a:endParaRPr lang="en-US" altLang="en-US"/>
          </a:p>
        </p:txBody>
      </p:sp>
    </p:spTree>
    <p:extLst>
      <p:ext uri="{BB962C8B-B14F-4D97-AF65-F5344CB8AC3E}">
        <p14:creationId xmlns:p14="http://schemas.microsoft.com/office/powerpoint/2010/main" val="22125471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5AB66-64A1-48D9-8B57-93438A32865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74EFDFE-5319-4E33-90DE-DBF344C80E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2162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p:cNvPicPr>
          <p:nvPr userDrawn="1"/>
        </p:nvPicPr>
        <p:blipFill rotWithShape="1">
          <a:blip r:embed="rId13">
            <a:extLst>
              <a:ext uri="{28A0092B-C50C-407E-A947-70E740481C1C}">
                <a14:useLocalDpi xmlns:a14="http://schemas.microsoft.com/office/drawing/2010/main" val="0"/>
              </a:ext>
            </a:extLst>
          </a:blip>
          <a:srcRect l="25421" t="11" b="83291"/>
          <a:stretch/>
        </p:blipFill>
        <p:spPr>
          <a:xfrm>
            <a:off x="-60960" y="0"/>
            <a:ext cx="9204960" cy="1152000"/>
          </a:xfrm>
          <a:prstGeom prst="rect">
            <a:avLst/>
          </a:prstGeom>
        </p:spPr>
      </p:pic>
      <p:sp>
        <p:nvSpPr>
          <p:cNvPr id="2" name="Title Placeholder 1"/>
          <p:cNvSpPr>
            <a:spLocks noGrp="1"/>
          </p:cNvSpPr>
          <p:nvPr>
            <p:ph type="title"/>
          </p:nvPr>
        </p:nvSpPr>
        <p:spPr>
          <a:xfrm>
            <a:off x="628650" y="365126"/>
            <a:ext cx="6905625"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4" name="Text Placeholder 3"/>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43CD403-54AC-49B0-BCE8-20FF98AC2FFD}" type="datetimeFigureOut">
              <a:rPr lang="en-AU" smtClean="0"/>
              <a:t>12/09/2019</a:t>
            </a:fld>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3E055E-1006-4691-A728-C6D4B59F1965}" type="slidenum">
              <a:rPr lang="en-AU" smtClean="0"/>
              <a:t>‹#›</a:t>
            </a:fld>
            <a:endParaRPr lang="en-AU"/>
          </a:p>
        </p:txBody>
      </p:sp>
    </p:spTree>
    <p:extLst>
      <p:ext uri="{BB962C8B-B14F-4D97-AF65-F5344CB8AC3E}">
        <p14:creationId xmlns:p14="http://schemas.microsoft.com/office/powerpoint/2010/main" val="3634191078"/>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86" r:id="rId3"/>
    <p:sldLayoutId id="2147483680" r:id="rId4"/>
    <p:sldLayoutId id="2147483681" r:id="rId5"/>
    <p:sldLayoutId id="2147483690" r:id="rId6"/>
    <p:sldLayoutId id="2147483718" r:id="rId7"/>
    <p:sldLayoutId id="2147483719" r:id="rId8"/>
    <p:sldLayoutId id="2147483720" r:id="rId9"/>
    <p:sldLayoutId id="2147483721" r:id="rId10"/>
    <p:sldLayoutId id="2147483722" r:id="rId11"/>
  </p:sldLayoutIdLst>
  <p:txStyles>
    <p:titleStyle>
      <a:lvl1pPr algn="l" defTabSz="685800" rtl="0" eaLnBrk="1" latinLnBrk="0" hangingPunct="1">
        <a:lnSpc>
          <a:spcPct val="90000"/>
        </a:lnSpc>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5">
            <a:extLst>
              <a:ext uri="{28A0092B-C50C-407E-A947-70E740481C1C}">
                <a14:useLocalDpi xmlns:a14="http://schemas.microsoft.com/office/drawing/2010/main" val="0"/>
              </a:ext>
            </a:extLst>
          </a:blip>
          <a:srcRect l="13378" r="12145"/>
          <a:stretch/>
        </p:blipFill>
        <p:spPr>
          <a:xfrm>
            <a:off x="-60960" y="-80683"/>
            <a:ext cx="9248503" cy="6938683"/>
          </a:xfrm>
          <a:prstGeom prst="rect">
            <a:avLst/>
          </a:prstGeom>
        </p:spPr>
      </p:pic>
    </p:spTree>
    <p:extLst>
      <p:ext uri="{BB962C8B-B14F-4D97-AF65-F5344CB8AC3E}">
        <p14:creationId xmlns:p14="http://schemas.microsoft.com/office/powerpoint/2010/main" val="3336646731"/>
      </p:ext>
    </p:extLst>
  </p:cSld>
  <p:clrMap bg1="lt1" tx1="dk1" bg2="lt2" tx2="dk2" accent1="accent1" accent2="accent2" accent3="accent3" accent4="accent4" accent5="accent5" accent6="accent6" hlink="hlink" folHlink="folHlink"/>
  <p:sldLayoutIdLst>
    <p:sldLayoutId id="2147483684" r:id="rId1"/>
    <p:sldLayoutId id="2147483688" r:id="rId2"/>
    <p:sldLayoutId id="214748368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25421" t="-1" b="81"/>
          <a:stretch/>
        </p:blipFill>
        <p:spPr>
          <a:xfrm>
            <a:off x="-60960" y="0"/>
            <a:ext cx="9204960" cy="6891251"/>
          </a:xfrm>
          <a:prstGeom prst="rect">
            <a:avLst/>
          </a:prstGeom>
        </p:spPr>
      </p:pic>
      <p:sp>
        <p:nvSpPr>
          <p:cNvPr id="2" name="Title Placeholder 1"/>
          <p:cNvSpPr>
            <a:spLocks noGrp="1"/>
          </p:cNvSpPr>
          <p:nvPr>
            <p:ph type="title"/>
          </p:nvPr>
        </p:nvSpPr>
        <p:spPr>
          <a:xfrm>
            <a:off x="628650" y="365126"/>
            <a:ext cx="6943725"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5" name="Text Placeholder 4"/>
          <p:cNvSpPr>
            <a:spLocks noGrp="1"/>
          </p:cNvSpPr>
          <p:nvPr>
            <p:ph type="body" idx="1"/>
          </p:nvPr>
        </p:nvSpPr>
        <p:spPr>
          <a:xfrm>
            <a:off x="628650" y="1825625"/>
            <a:ext cx="69437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5353050" y="6389775"/>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523DE92-A298-4BA1-8A12-1C95D33288B5}" type="slidenum">
              <a:rPr lang="en-AU" smtClean="0"/>
              <a:pPr/>
              <a:t>‹#›</a:t>
            </a:fld>
            <a:endParaRPr lang="en-AU" dirty="0"/>
          </a:p>
        </p:txBody>
      </p:sp>
      <p:sp>
        <p:nvSpPr>
          <p:cNvPr id="8" name="Date Placeholder 7"/>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812649-D2F1-495C-A6D7-F9BEBEA50CD3}" type="datetimeFigureOut">
              <a:rPr lang="en-AU" smtClean="0"/>
              <a:t>12/09/2019</a:t>
            </a:fld>
            <a:endParaRPr lang="en-AU"/>
          </a:p>
        </p:txBody>
      </p:sp>
    </p:spTree>
    <p:extLst>
      <p:ext uri="{BB962C8B-B14F-4D97-AF65-F5344CB8AC3E}">
        <p14:creationId xmlns:p14="http://schemas.microsoft.com/office/powerpoint/2010/main" val="2996132542"/>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685800" rtl="0" eaLnBrk="1" latinLnBrk="0" hangingPunct="1">
        <a:lnSpc>
          <a:spcPct val="90000"/>
        </a:lnSpc>
        <a:spcBef>
          <a:spcPct val="0"/>
        </a:spcBef>
        <a:buNone/>
        <a:defRPr sz="3300" b="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l="12481" r="13112"/>
          <a:stretch/>
        </p:blipFill>
        <p:spPr>
          <a:xfrm>
            <a:off x="-87086" y="-13357"/>
            <a:ext cx="9239795" cy="6938683"/>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CD403-54AC-49B0-BCE8-20FF98AC2FFD}" type="datetimeFigureOut">
              <a:rPr lang="en-AU" smtClean="0"/>
              <a:t>12/09/2019</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E055E-1006-4691-A728-C6D4B59F1965}" type="slidenum">
              <a:rPr lang="en-AU" smtClean="0"/>
              <a:t>‹#›</a:t>
            </a:fld>
            <a:endParaRPr lang="en-AU"/>
          </a:p>
        </p:txBody>
      </p:sp>
    </p:spTree>
    <p:extLst>
      <p:ext uri="{BB962C8B-B14F-4D97-AF65-F5344CB8AC3E}">
        <p14:creationId xmlns:p14="http://schemas.microsoft.com/office/powerpoint/2010/main" val="243959240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t1P3lXP7iXY"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8.wmf"/><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ustaindane.org/uploads/2011/Walmart%20Supplier%20Assessment(1).pdf"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137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FBAB809-8E40-4FD0-B9EE-3981521BB3CD}"/>
              </a:ext>
            </a:extLst>
          </p:cNvPr>
          <p:cNvSpPr>
            <a:spLocks noGrp="1" noChangeArrowheads="1"/>
          </p:cNvSpPr>
          <p:nvPr>
            <p:ph type="title"/>
          </p:nvPr>
        </p:nvSpPr>
        <p:spPr>
          <a:xfrm>
            <a:off x="685800" y="652463"/>
            <a:ext cx="7772400" cy="579437"/>
          </a:xfrm>
          <a:noFill/>
        </p:spPr>
        <p:txBody>
          <a:bodyPr>
            <a:spAutoFit/>
          </a:bodyPr>
          <a:lstStyle/>
          <a:p>
            <a:r>
              <a:rPr lang="en-GB" altLang="en-US" sz="3200" b="1">
                <a:solidFill>
                  <a:schemeClr val="tx1"/>
                </a:solidFill>
              </a:rPr>
              <a:t>Mini case study – Tesco and CSR</a:t>
            </a:r>
          </a:p>
        </p:txBody>
      </p:sp>
      <p:sp>
        <p:nvSpPr>
          <p:cNvPr id="5123" name="Rectangle 3">
            <a:extLst>
              <a:ext uri="{FF2B5EF4-FFF2-40B4-BE49-F238E27FC236}">
                <a16:creationId xmlns:a16="http://schemas.microsoft.com/office/drawing/2014/main" id="{2DEF8D9E-D8B7-4E7A-9AD7-D72E2BB14B71}"/>
              </a:ext>
            </a:extLst>
          </p:cNvPr>
          <p:cNvSpPr>
            <a:spLocks noChangeArrowheads="1"/>
          </p:cNvSpPr>
          <p:nvPr/>
        </p:nvSpPr>
        <p:spPr bwMode="auto">
          <a:xfrm>
            <a:off x="503238" y="1652588"/>
            <a:ext cx="8139112" cy="4386262"/>
          </a:xfrm>
          <a:prstGeom prst="rect">
            <a:avLst/>
          </a:prstGeom>
          <a:noFill/>
          <a:ln w="9525">
            <a:noFill/>
            <a:miter lim="800000"/>
            <a:headEnd/>
            <a:tailEnd/>
          </a:ln>
        </p:spPr>
        <p:txBody>
          <a:bodyPr>
            <a:spAutoFit/>
          </a:bodyPr>
          <a:lstStyle/>
          <a:p>
            <a:pPr>
              <a:lnSpc>
                <a:spcPct val="95000"/>
              </a:lnSpc>
              <a:spcBef>
                <a:spcPct val="20000"/>
              </a:spcBef>
              <a:tabLst>
                <a:tab pos="306388" algn="l"/>
              </a:tabLst>
              <a:defRPr/>
            </a:pPr>
            <a:r>
              <a:rPr lang="en-US" altLang="en-US" sz="1800" dirty="0">
                <a:solidFill>
                  <a:srgbClr val="000000"/>
                </a:solidFill>
                <a:latin typeface="Arial" charset="0"/>
              </a:rPr>
              <a:t>Tesco monitors and assesses overall company performance towards CSR with the following range of KPIs:</a:t>
            </a:r>
          </a:p>
          <a:p>
            <a:pPr marL="307975" indent="-307975">
              <a:lnSpc>
                <a:spcPct val="95000"/>
              </a:lnSpc>
              <a:spcBef>
                <a:spcPct val="20000"/>
              </a:spcBef>
              <a:buFontTx/>
              <a:buChar char="•"/>
              <a:defRPr/>
            </a:pPr>
            <a:r>
              <a:rPr lang="en-US" altLang="en-US" sz="1800" dirty="0">
                <a:solidFill>
                  <a:srgbClr val="000000"/>
                </a:solidFill>
                <a:latin typeface="Arial" charset="0"/>
              </a:rPr>
              <a:t>Economic – local sourcing: 7,000 local products</a:t>
            </a:r>
          </a:p>
          <a:p>
            <a:pPr marL="307975" indent="-307975">
              <a:lnSpc>
                <a:spcPct val="95000"/>
              </a:lnSpc>
              <a:spcBef>
                <a:spcPct val="20000"/>
              </a:spcBef>
              <a:buFontTx/>
              <a:buChar char="•"/>
              <a:defRPr/>
            </a:pPr>
            <a:r>
              <a:rPr lang="en-US" altLang="en-US" sz="1800" dirty="0">
                <a:solidFill>
                  <a:srgbClr val="000000"/>
                </a:solidFill>
                <a:latin typeface="Arial" charset="0"/>
              </a:rPr>
              <a:t>Environment</a:t>
            </a:r>
          </a:p>
          <a:p>
            <a:pPr marL="307975" indent="-307975">
              <a:lnSpc>
                <a:spcPct val="95000"/>
              </a:lnSpc>
              <a:spcBef>
                <a:spcPct val="20000"/>
              </a:spcBef>
              <a:buFontTx/>
              <a:buChar char="•"/>
              <a:defRPr/>
            </a:pPr>
            <a:r>
              <a:rPr lang="en-US" altLang="en-US" sz="1800" dirty="0">
                <a:solidFill>
                  <a:srgbClr val="000000"/>
                </a:solidFill>
                <a:latin typeface="Arial" charset="0"/>
              </a:rPr>
              <a:t>Energy efficiency – year-on-year percentage reduction of usage</a:t>
            </a:r>
          </a:p>
          <a:p>
            <a:pPr marL="307975" indent="-307975">
              <a:lnSpc>
                <a:spcPct val="95000"/>
              </a:lnSpc>
              <a:spcBef>
                <a:spcPct val="20000"/>
              </a:spcBef>
              <a:buFontTx/>
              <a:buChar char="•"/>
              <a:defRPr/>
            </a:pPr>
            <a:r>
              <a:rPr lang="en-US" altLang="en-US" sz="1800" dirty="0">
                <a:solidFill>
                  <a:srgbClr val="000000"/>
                </a:solidFill>
                <a:latin typeface="Arial" charset="0"/>
              </a:rPr>
              <a:t>Water consumption</a:t>
            </a:r>
          </a:p>
          <a:p>
            <a:pPr marL="307975" indent="-307975">
              <a:lnSpc>
                <a:spcPct val="95000"/>
              </a:lnSpc>
              <a:spcBef>
                <a:spcPct val="20000"/>
              </a:spcBef>
              <a:buFontTx/>
              <a:buChar char="•"/>
              <a:defRPr/>
            </a:pPr>
            <a:r>
              <a:rPr lang="en-US" altLang="en-US" sz="1800" dirty="0">
                <a:solidFill>
                  <a:srgbClr val="000000"/>
                </a:solidFill>
                <a:latin typeface="Arial" charset="0"/>
              </a:rPr>
              <a:t>Vehicle efficiency</a:t>
            </a:r>
          </a:p>
          <a:p>
            <a:pPr marL="307975" indent="-307975">
              <a:lnSpc>
                <a:spcPct val="95000"/>
              </a:lnSpc>
              <a:spcBef>
                <a:spcPct val="20000"/>
              </a:spcBef>
              <a:buFontTx/>
              <a:buChar char="•"/>
              <a:defRPr/>
            </a:pPr>
            <a:r>
              <a:rPr lang="en-US" altLang="en-US" sz="1800" dirty="0">
                <a:solidFill>
                  <a:srgbClr val="000000"/>
                </a:solidFill>
                <a:latin typeface="Arial" charset="0"/>
              </a:rPr>
              <a:t>Recycling</a:t>
            </a:r>
          </a:p>
          <a:p>
            <a:pPr marL="307975" indent="-307975">
              <a:lnSpc>
                <a:spcPct val="95000"/>
              </a:lnSpc>
              <a:spcBef>
                <a:spcPct val="20000"/>
              </a:spcBef>
              <a:buFontTx/>
              <a:buChar char="•"/>
              <a:defRPr/>
            </a:pPr>
            <a:r>
              <a:rPr lang="en-US" altLang="en-US" sz="1800" dirty="0">
                <a:solidFill>
                  <a:srgbClr val="000000"/>
                </a:solidFill>
                <a:latin typeface="Arial" charset="0"/>
              </a:rPr>
              <a:t>Social – ‘computer for schools’: increase value of computers donated</a:t>
            </a:r>
          </a:p>
          <a:p>
            <a:pPr marL="307975" indent="-307975">
              <a:lnSpc>
                <a:spcPct val="95000"/>
              </a:lnSpc>
              <a:spcBef>
                <a:spcPct val="20000"/>
              </a:spcBef>
              <a:buFontTx/>
              <a:buChar char="•"/>
              <a:defRPr/>
            </a:pPr>
            <a:r>
              <a:rPr lang="en-US" altLang="en-US" sz="1800" dirty="0">
                <a:solidFill>
                  <a:srgbClr val="000000"/>
                </a:solidFill>
                <a:latin typeface="Arial" charset="0"/>
              </a:rPr>
              <a:t>Charitable donations – 1%</a:t>
            </a:r>
          </a:p>
          <a:p>
            <a:pPr marL="307975" indent="-307975">
              <a:lnSpc>
                <a:spcPct val="95000"/>
              </a:lnSpc>
              <a:spcBef>
                <a:spcPct val="20000"/>
              </a:spcBef>
              <a:buFontTx/>
              <a:buChar char="•"/>
              <a:defRPr/>
            </a:pPr>
            <a:r>
              <a:rPr lang="en-US" altLang="en-US" sz="1800" dirty="0">
                <a:solidFill>
                  <a:srgbClr val="000000"/>
                </a:solidFill>
                <a:latin typeface="Arial" charset="0"/>
              </a:rPr>
              <a:t>Employee retention and training</a:t>
            </a:r>
          </a:p>
          <a:p>
            <a:pPr marL="307975" indent="-307975">
              <a:lnSpc>
                <a:spcPct val="95000"/>
              </a:lnSpc>
              <a:spcBef>
                <a:spcPct val="20000"/>
              </a:spcBef>
              <a:buFontTx/>
              <a:buChar char="•"/>
              <a:defRPr/>
            </a:pPr>
            <a:r>
              <a:rPr lang="en-US" altLang="en-US" sz="1800" dirty="0">
                <a:solidFill>
                  <a:srgbClr val="000000"/>
                </a:solidFill>
                <a:latin typeface="Arial" charset="0"/>
              </a:rPr>
              <a:t>Supply chain </a:t>
            </a:r>
            <a:r>
              <a:rPr lang="en-US" altLang="en-US" sz="1800" dirty="0" err="1">
                <a:solidFill>
                  <a:srgbClr val="000000"/>
                </a:solidFill>
                <a:latin typeface="Arial" charset="0"/>
              </a:rPr>
              <a:t>labour</a:t>
            </a:r>
            <a:r>
              <a:rPr lang="en-US" altLang="en-US" sz="1800" dirty="0">
                <a:solidFill>
                  <a:srgbClr val="000000"/>
                </a:solidFill>
                <a:latin typeface="Arial" charset="0"/>
              </a:rPr>
              <a:t> standards – training staff and suppliers (including SA8000)</a:t>
            </a:r>
          </a:p>
          <a:p>
            <a:pPr>
              <a:lnSpc>
                <a:spcPct val="95000"/>
              </a:lnSpc>
              <a:spcBef>
                <a:spcPct val="20000"/>
              </a:spcBef>
              <a:tabLst>
                <a:tab pos="306388" algn="l"/>
              </a:tabLst>
              <a:defRPr/>
            </a:pPr>
            <a:r>
              <a:rPr lang="en-US" altLang="en-US" sz="1800" i="1" dirty="0">
                <a:solidFill>
                  <a:srgbClr val="000000"/>
                </a:solidFill>
                <a:latin typeface="Arial" charset="0"/>
              </a:rPr>
              <a:t>Source</a:t>
            </a:r>
            <a:r>
              <a:rPr lang="en-US" altLang="en-US" sz="1800" dirty="0">
                <a:solidFill>
                  <a:srgbClr val="000000"/>
                </a:solidFill>
                <a:latin typeface="Arial" charset="0"/>
              </a:rPr>
              <a:t>: Tesco website (2004)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B8AF5B7-249C-485E-9B2E-73BD3C30AD13}"/>
              </a:ext>
            </a:extLst>
          </p:cNvPr>
          <p:cNvSpPr>
            <a:spLocks noGrp="1" noChangeArrowheads="1"/>
          </p:cNvSpPr>
          <p:nvPr>
            <p:ph type="title"/>
          </p:nvPr>
        </p:nvSpPr>
        <p:spPr>
          <a:xfrm>
            <a:off x="685800" y="652463"/>
            <a:ext cx="7772400" cy="579437"/>
          </a:xfrm>
          <a:noFill/>
        </p:spPr>
        <p:txBody>
          <a:bodyPr>
            <a:spAutoFit/>
          </a:bodyPr>
          <a:lstStyle/>
          <a:p>
            <a:r>
              <a:rPr lang="en-GB" altLang="en-US" sz="3200" b="1">
                <a:solidFill>
                  <a:schemeClr val="tx1"/>
                </a:solidFill>
              </a:rPr>
              <a:t>Mini case study – TR fastenings</a:t>
            </a:r>
          </a:p>
        </p:txBody>
      </p:sp>
      <p:sp>
        <p:nvSpPr>
          <p:cNvPr id="6147" name="Rectangle 3">
            <a:extLst>
              <a:ext uri="{FF2B5EF4-FFF2-40B4-BE49-F238E27FC236}">
                <a16:creationId xmlns:a16="http://schemas.microsoft.com/office/drawing/2014/main" id="{012EC879-AA54-4B78-8A9F-E1F0254F3FDF}"/>
              </a:ext>
            </a:extLst>
          </p:cNvPr>
          <p:cNvSpPr>
            <a:spLocks noChangeArrowheads="1"/>
          </p:cNvSpPr>
          <p:nvPr/>
        </p:nvSpPr>
        <p:spPr bwMode="auto">
          <a:xfrm>
            <a:off x="508000" y="1638300"/>
            <a:ext cx="8139113" cy="4302125"/>
          </a:xfrm>
          <a:prstGeom prst="rect">
            <a:avLst/>
          </a:prstGeom>
          <a:noFill/>
          <a:ln w="9525">
            <a:noFill/>
            <a:miter lim="800000"/>
            <a:headEnd/>
            <a:tailEnd/>
          </a:ln>
        </p:spPr>
        <p:txBody>
          <a:bodyPr>
            <a:spAutoFit/>
          </a:bodyPr>
          <a:lstStyle/>
          <a:p>
            <a:pPr>
              <a:spcBef>
                <a:spcPct val="20000"/>
              </a:spcBef>
              <a:tabLst>
                <a:tab pos="284163" algn="l"/>
              </a:tabLst>
              <a:defRPr/>
            </a:pPr>
            <a:r>
              <a:rPr lang="en-US" altLang="en-US" sz="1800" dirty="0">
                <a:solidFill>
                  <a:srgbClr val="000000"/>
                </a:solidFill>
                <a:latin typeface="Arial" charset="0"/>
              </a:rPr>
              <a:t>TR Fastenings invests a lot of time in investigating and visiting existing and potential suppliers.</a:t>
            </a:r>
          </a:p>
          <a:p>
            <a:pPr>
              <a:spcBef>
                <a:spcPct val="20000"/>
              </a:spcBef>
              <a:tabLst>
                <a:tab pos="284163" algn="l"/>
              </a:tabLst>
              <a:defRPr/>
            </a:pPr>
            <a:r>
              <a:rPr lang="en-US" altLang="en-US" sz="1800" dirty="0">
                <a:solidFill>
                  <a:srgbClr val="000000"/>
                </a:solidFill>
                <a:latin typeface="Arial" charset="0"/>
              </a:rPr>
              <a:t>Whether they are in the UK, Europe or Asia, the same criteria are applied:</a:t>
            </a:r>
          </a:p>
          <a:p>
            <a:pPr marL="307975" indent="-307975">
              <a:spcBef>
                <a:spcPct val="20000"/>
              </a:spcBef>
              <a:buFontTx/>
              <a:buChar char="•"/>
              <a:defRPr/>
            </a:pPr>
            <a:r>
              <a:rPr lang="en-US" altLang="en-US" sz="1800" dirty="0">
                <a:solidFill>
                  <a:srgbClr val="000000"/>
                </a:solidFill>
                <a:latin typeface="Arial" charset="0"/>
              </a:rPr>
              <a:t>Do they provide fair conditions for workers?</a:t>
            </a:r>
          </a:p>
          <a:p>
            <a:pPr marL="307975" indent="-307975">
              <a:spcBef>
                <a:spcPct val="20000"/>
              </a:spcBef>
              <a:buFontTx/>
              <a:buChar char="•"/>
              <a:defRPr/>
            </a:pPr>
            <a:r>
              <a:rPr lang="en-US" altLang="en-US" sz="1800" dirty="0">
                <a:solidFill>
                  <a:srgbClr val="000000"/>
                </a:solidFill>
                <a:latin typeface="Arial" charset="0"/>
              </a:rPr>
              <a:t>Do they protect the environment?</a:t>
            </a:r>
          </a:p>
          <a:p>
            <a:pPr marL="307975" indent="-307975">
              <a:spcBef>
                <a:spcPct val="20000"/>
              </a:spcBef>
              <a:buFontTx/>
              <a:buChar char="•"/>
              <a:defRPr/>
            </a:pPr>
            <a:r>
              <a:rPr lang="en-US" altLang="en-US" sz="1800" dirty="0">
                <a:solidFill>
                  <a:srgbClr val="000000"/>
                </a:solidFill>
                <a:latin typeface="Arial" charset="0"/>
              </a:rPr>
              <a:t>Do they exhibit reasonable, ethical corporate </a:t>
            </a:r>
            <a:r>
              <a:rPr lang="en-US" altLang="en-US" sz="1800" dirty="0" err="1">
                <a:solidFill>
                  <a:srgbClr val="000000"/>
                </a:solidFill>
                <a:latin typeface="Arial" charset="0"/>
              </a:rPr>
              <a:t>behaviour</a:t>
            </a:r>
            <a:r>
              <a:rPr lang="en-US" altLang="en-US" sz="1800" dirty="0">
                <a:solidFill>
                  <a:srgbClr val="000000"/>
                </a:solidFill>
                <a:latin typeface="Arial" charset="0"/>
              </a:rPr>
              <a:t>?</a:t>
            </a:r>
          </a:p>
          <a:p>
            <a:pPr>
              <a:spcBef>
                <a:spcPct val="20000"/>
              </a:spcBef>
              <a:tabLst>
                <a:tab pos="284163" algn="l"/>
              </a:tabLst>
              <a:defRPr/>
            </a:pPr>
            <a:r>
              <a:rPr lang="en-US" altLang="en-US" sz="1800" dirty="0">
                <a:solidFill>
                  <a:srgbClr val="000000"/>
                </a:solidFill>
                <a:latin typeface="Arial" charset="0"/>
              </a:rPr>
              <a:t>TR has a regulatory framework which is easy to understand and which conveys the standards which the company requires.</a:t>
            </a:r>
          </a:p>
          <a:p>
            <a:pPr>
              <a:spcBef>
                <a:spcPct val="20000"/>
              </a:spcBef>
              <a:tabLst>
                <a:tab pos="284163" algn="l"/>
              </a:tabLst>
              <a:defRPr/>
            </a:pPr>
            <a:r>
              <a:rPr lang="en-US" altLang="en-US" sz="1800" dirty="0">
                <a:solidFill>
                  <a:srgbClr val="000000"/>
                </a:solidFill>
                <a:latin typeface="Arial" charset="0"/>
              </a:rPr>
              <a:t>In several instances where the above have not been adequate but the companies are interested in improving, TR has agreed a contract at a </a:t>
            </a:r>
            <a:br>
              <a:rPr lang="en-US" altLang="en-US" sz="1800" dirty="0">
                <a:solidFill>
                  <a:srgbClr val="000000"/>
                </a:solidFill>
                <a:latin typeface="Arial" charset="0"/>
              </a:rPr>
            </a:br>
            <a:r>
              <a:rPr lang="en-US" altLang="en-US" sz="1800" dirty="0">
                <a:solidFill>
                  <a:srgbClr val="000000"/>
                </a:solidFill>
                <a:latin typeface="Arial" charset="0"/>
              </a:rPr>
              <a:t>price slightly higher than the norm in order to allow the companies to fund the necessary improvements. In this way, TR sees that it can meet 	its CSR obligations and remain competitive, and it gets a committed supplier that will work well with TR and look after its employees.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C4B9847-78E6-4D03-A5B3-BDCDB0025260}"/>
              </a:ext>
            </a:extLst>
          </p:cNvPr>
          <p:cNvSpPr>
            <a:spLocks noGrp="1" noChangeArrowheads="1"/>
          </p:cNvSpPr>
          <p:nvPr>
            <p:ph type="title"/>
          </p:nvPr>
        </p:nvSpPr>
        <p:spPr>
          <a:xfrm>
            <a:off x="685800" y="652463"/>
            <a:ext cx="7772400" cy="579437"/>
          </a:xfrm>
          <a:noFill/>
        </p:spPr>
        <p:txBody>
          <a:bodyPr>
            <a:spAutoFit/>
          </a:bodyPr>
          <a:lstStyle/>
          <a:p>
            <a:r>
              <a:rPr lang="en-GB" altLang="en-US" sz="3200" b="1">
                <a:solidFill>
                  <a:schemeClr val="tx1"/>
                </a:solidFill>
              </a:rPr>
              <a:t>Social accountability 8000 (SA8000)</a:t>
            </a:r>
            <a:endParaRPr lang="en-GB" altLang="en-US" sz="3200">
              <a:solidFill>
                <a:schemeClr val="tx1"/>
              </a:solidFill>
            </a:endParaRPr>
          </a:p>
        </p:txBody>
      </p:sp>
      <p:sp>
        <p:nvSpPr>
          <p:cNvPr id="7171" name="Rectangle 3">
            <a:extLst>
              <a:ext uri="{FF2B5EF4-FFF2-40B4-BE49-F238E27FC236}">
                <a16:creationId xmlns:a16="http://schemas.microsoft.com/office/drawing/2014/main" id="{DE67BD30-BF7C-4015-BB6E-35DF0F6CC72A}"/>
              </a:ext>
            </a:extLst>
          </p:cNvPr>
          <p:cNvSpPr>
            <a:spLocks noChangeArrowheads="1"/>
          </p:cNvSpPr>
          <p:nvPr/>
        </p:nvSpPr>
        <p:spPr bwMode="auto">
          <a:xfrm>
            <a:off x="508000" y="1631950"/>
            <a:ext cx="8139113" cy="4524375"/>
          </a:xfrm>
          <a:prstGeom prst="rect">
            <a:avLst/>
          </a:prstGeom>
          <a:noFill/>
          <a:ln w="9525">
            <a:noFill/>
            <a:miter lim="800000"/>
            <a:headEnd/>
            <a:tailEnd/>
          </a:ln>
        </p:spPr>
        <p:txBody>
          <a:bodyPr>
            <a:spAutoFit/>
          </a:bodyPr>
          <a:lstStyle/>
          <a:p>
            <a:pPr marL="322263" indent="-322263">
              <a:spcBef>
                <a:spcPct val="20000"/>
              </a:spcBef>
              <a:defRPr/>
            </a:pPr>
            <a:r>
              <a:rPr lang="en-US" altLang="en-US" sz="2000" b="1" dirty="0">
                <a:latin typeface="Arial" charset="0"/>
              </a:rPr>
              <a:t>Purpose and scope</a:t>
            </a:r>
            <a:endParaRPr lang="en-US" altLang="en-US" sz="2000" dirty="0">
              <a:latin typeface="Arial" charset="0"/>
            </a:endParaRPr>
          </a:p>
          <a:p>
            <a:pPr>
              <a:spcBef>
                <a:spcPct val="20000"/>
              </a:spcBef>
              <a:defRPr/>
            </a:pPr>
            <a:r>
              <a:rPr lang="en-US" altLang="en-US" sz="2000" dirty="0">
                <a:solidFill>
                  <a:srgbClr val="000000"/>
                </a:solidFill>
                <a:latin typeface="Arial" charset="0"/>
              </a:rPr>
              <a:t>This international standard specifies requirements for social accountability to enable a company to:</a:t>
            </a:r>
          </a:p>
          <a:p>
            <a:pPr marL="307975" indent="-307975">
              <a:spcBef>
                <a:spcPct val="20000"/>
              </a:spcBef>
              <a:buFont typeface="+mj-lt"/>
              <a:buAutoNum type="arabicPeriod"/>
              <a:defRPr/>
            </a:pPr>
            <a:r>
              <a:rPr lang="en-US" altLang="en-US" sz="2000" dirty="0">
                <a:solidFill>
                  <a:srgbClr val="000000"/>
                </a:solidFill>
                <a:latin typeface="Arial" charset="0"/>
              </a:rPr>
              <a:t>Develop, maintain and enforce policies and procedures in order to manage those issues which it can control or influence.</a:t>
            </a:r>
          </a:p>
          <a:p>
            <a:pPr marL="307975" indent="-307975">
              <a:spcBef>
                <a:spcPct val="20000"/>
              </a:spcBef>
              <a:buFont typeface="+mj-lt"/>
              <a:buAutoNum type="arabicPeriod"/>
              <a:defRPr/>
            </a:pPr>
            <a:r>
              <a:rPr lang="en-US" altLang="en-US" sz="2000" dirty="0">
                <a:solidFill>
                  <a:srgbClr val="000000"/>
                </a:solidFill>
                <a:latin typeface="Arial" charset="0"/>
              </a:rPr>
              <a:t>Demonstrate to interested parties that policies, procedures and practices are in conformity with the requirements of this standard.</a:t>
            </a:r>
          </a:p>
          <a:p>
            <a:pPr marL="307975" indent="-307975">
              <a:spcBef>
                <a:spcPct val="20000"/>
              </a:spcBef>
              <a:buFont typeface="+mj-lt"/>
              <a:buAutoNum type="arabicPeriod"/>
              <a:defRPr/>
            </a:pPr>
            <a:r>
              <a:rPr lang="en-US" altLang="en-US" sz="2000" dirty="0">
                <a:solidFill>
                  <a:srgbClr val="000000"/>
                </a:solidFill>
                <a:latin typeface="Arial" charset="0"/>
              </a:rPr>
              <a:t>The requirements of this standard shall apply universally with regard to geographic location, industry sector and company size.</a:t>
            </a:r>
          </a:p>
          <a:p>
            <a:pPr>
              <a:spcBef>
                <a:spcPct val="20000"/>
              </a:spcBef>
              <a:defRPr/>
            </a:pPr>
            <a:r>
              <a:rPr lang="en-US" altLang="en-US" sz="2000" dirty="0">
                <a:solidFill>
                  <a:srgbClr val="000000"/>
                </a:solidFill>
                <a:latin typeface="Arial" charset="0"/>
              </a:rPr>
              <a:t>The company shall also respect the principles of the following international instruments such as:</a:t>
            </a:r>
          </a:p>
          <a:p>
            <a:pPr marL="298450" indent="-298450">
              <a:spcBef>
                <a:spcPct val="20000"/>
              </a:spcBef>
              <a:buFontTx/>
              <a:buChar char="•"/>
              <a:defRPr/>
            </a:pPr>
            <a:r>
              <a:rPr lang="en-US" altLang="en-US" sz="2000" dirty="0">
                <a:solidFill>
                  <a:srgbClr val="000000"/>
                </a:solidFill>
                <a:latin typeface="Arial" charset="0"/>
              </a:rPr>
              <a:t>Universal Declaration of Human Rights.</a:t>
            </a:r>
          </a:p>
          <a:p>
            <a:pPr marL="298450" indent="-298450">
              <a:spcBef>
                <a:spcPct val="20000"/>
              </a:spcBef>
              <a:buFontTx/>
              <a:buChar char="•"/>
              <a:defRPr/>
            </a:pPr>
            <a:r>
              <a:rPr lang="en-US" altLang="en-US" sz="2000" dirty="0">
                <a:solidFill>
                  <a:srgbClr val="000000"/>
                </a:solidFill>
                <a:latin typeface="Arial" charset="0"/>
              </a:rPr>
              <a:t>The United Nations Convention on the Rights of the Child.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407ACA4-1932-4F33-B36D-634A68A0428C}"/>
              </a:ext>
            </a:extLst>
          </p:cNvPr>
          <p:cNvSpPr>
            <a:spLocks noGrp="1" noChangeArrowheads="1"/>
          </p:cNvSpPr>
          <p:nvPr>
            <p:ph type="title"/>
          </p:nvPr>
        </p:nvSpPr>
        <p:spPr>
          <a:xfrm>
            <a:off x="685800" y="652463"/>
            <a:ext cx="7772400" cy="579437"/>
          </a:xfrm>
          <a:noFill/>
        </p:spPr>
        <p:txBody>
          <a:bodyPr>
            <a:spAutoFit/>
          </a:bodyPr>
          <a:lstStyle/>
          <a:p>
            <a:r>
              <a:rPr lang="en-GB" altLang="en-US" sz="3200" b="1">
                <a:solidFill>
                  <a:schemeClr val="tx1"/>
                </a:solidFill>
              </a:rPr>
              <a:t>The ethical trading initiative (ETI)</a:t>
            </a:r>
            <a:endParaRPr lang="en-GB" altLang="en-US" sz="3200">
              <a:solidFill>
                <a:schemeClr val="tx1"/>
              </a:solidFill>
            </a:endParaRPr>
          </a:p>
        </p:txBody>
      </p:sp>
      <p:sp>
        <p:nvSpPr>
          <p:cNvPr id="8195" name="Rectangle 3">
            <a:extLst>
              <a:ext uri="{FF2B5EF4-FFF2-40B4-BE49-F238E27FC236}">
                <a16:creationId xmlns:a16="http://schemas.microsoft.com/office/drawing/2014/main" id="{0EC98805-9278-4A5E-A2A5-AA0B1AE311B8}"/>
              </a:ext>
            </a:extLst>
          </p:cNvPr>
          <p:cNvSpPr>
            <a:spLocks noChangeArrowheads="1"/>
          </p:cNvSpPr>
          <p:nvPr/>
        </p:nvSpPr>
        <p:spPr bwMode="auto">
          <a:xfrm>
            <a:off x="508000" y="1625600"/>
            <a:ext cx="8139113" cy="4764088"/>
          </a:xfrm>
          <a:prstGeom prst="rect">
            <a:avLst/>
          </a:prstGeom>
          <a:noFill/>
          <a:ln w="9525">
            <a:noFill/>
            <a:miter lim="800000"/>
            <a:headEnd/>
            <a:tailEnd/>
          </a:ln>
        </p:spPr>
        <p:txBody>
          <a:bodyPr>
            <a:spAutoFit/>
          </a:bodyPr>
          <a:lstStyle/>
          <a:p>
            <a:pPr>
              <a:spcBef>
                <a:spcPct val="20000"/>
              </a:spcBef>
              <a:defRPr/>
            </a:pPr>
            <a:r>
              <a:rPr lang="en-US" altLang="en-US" sz="2200" dirty="0">
                <a:solidFill>
                  <a:srgbClr val="000000"/>
                </a:solidFill>
                <a:latin typeface="Arial" charset="0"/>
              </a:rPr>
              <a:t>The Ethical Trading Initiative (ETI) is an alliance of companies, trade unions, development and campaigning groups that works to improve the lives of workers in global supply chains.</a:t>
            </a:r>
          </a:p>
          <a:p>
            <a:pPr marL="309563" indent="-309563">
              <a:spcBef>
                <a:spcPct val="20000"/>
              </a:spcBef>
              <a:defRPr/>
            </a:pPr>
            <a:r>
              <a:rPr lang="en-US" altLang="en-US" sz="2200" dirty="0">
                <a:solidFill>
                  <a:srgbClr val="000000"/>
                </a:solidFill>
                <a:latin typeface="Arial" charset="0"/>
              </a:rPr>
              <a:t>The ETI base code includes:</a:t>
            </a:r>
          </a:p>
          <a:p>
            <a:pPr marL="298450" indent="-298450">
              <a:spcBef>
                <a:spcPct val="20000"/>
              </a:spcBef>
              <a:buFontTx/>
              <a:buChar char="•"/>
              <a:defRPr/>
            </a:pPr>
            <a:r>
              <a:rPr lang="en-US" altLang="en-US" sz="2200" dirty="0">
                <a:solidFill>
                  <a:srgbClr val="000000"/>
                </a:solidFill>
                <a:latin typeface="Arial" charset="0"/>
              </a:rPr>
              <a:t>Employment is freely chosen</a:t>
            </a:r>
          </a:p>
          <a:p>
            <a:pPr marL="298450" indent="-298450">
              <a:spcBef>
                <a:spcPct val="20000"/>
              </a:spcBef>
              <a:buFontTx/>
              <a:buChar char="•"/>
              <a:defRPr/>
            </a:pPr>
            <a:r>
              <a:rPr lang="en-US" altLang="en-US" sz="2200" dirty="0">
                <a:solidFill>
                  <a:srgbClr val="000000"/>
                </a:solidFill>
                <a:latin typeface="Arial" charset="0"/>
              </a:rPr>
              <a:t>Freedom to join unions</a:t>
            </a:r>
          </a:p>
          <a:p>
            <a:pPr marL="298450" indent="-298450">
              <a:spcBef>
                <a:spcPct val="20000"/>
              </a:spcBef>
              <a:buFontTx/>
              <a:buChar char="•"/>
              <a:defRPr/>
            </a:pPr>
            <a:r>
              <a:rPr lang="en-US" altLang="en-US" sz="2200" dirty="0">
                <a:solidFill>
                  <a:srgbClr val="000000"/>
                </a:solidFill>
                <a:latin typeface="Arial" charset="0"/>
              </a:rPr>
              <a:t>Safe clear conditions</a:t>
            </a:r>
          </a:p>
          <a:p>
            <a:pPr marL="298450" indent="-298450">
              <a:spcBef>
                <a:spcPct val="20000"/>
              </a:spcBef>
              <a:buFontTx/>
              <a:buChar char="•"/>
              <a:defRPr/>
            </a:pPr>
            <a:r>
              <a:rPr lang="en-US" altLang="en-US" sz="2200" dirty="0">
                <a:solidFill>
                  <a:srgbClr val="000000"/>
                </a:solidFill>
                <a:latin typeface="Arial" charset="0"/>
              </a:rPr>
              <a:t>No child </a:t>
            </a:r>
            <a:r>
              <a:rPr lang="en-US" altLang="en-US" sz="2200" dirty="0" err="1">
                <a:solidFill>
                  <a:srgbClr val="000000"/>
                </a:solidFill>
                <a:latin typeface="Arial" charset="0"/>
              </a:rPr>
              <a:t>labour</a:t>
            </a:r>
            <a:endParaRPr lang="en-US" altLang="en-US" sz="2200" dirty="0">
              <a:solidFill>
                <a:srgbClr val="000000"/>
              </a:solidFill>
              <a:latin typeface="Arial" charset="0"/>
            </a:endParaRPr>
          </a:p>
          <a:p>
            <a:pPr marL="298450" indent="-298450">
              <a:spcBef>
                <a:spcPct val="20000"/>
              </a:spcBef>
              <a:buFontTx/>
              <a:buChar char="•"/>
              <a:defRPr/>
            </a:pPr>
            <a:r>
              <a:rPr lang="en-US" altLang="en-US" sz="2200" dirty="0">
                <a:solidFill>
                  <a:srgbClr val="000000"/>
                </a:solidFill>
                <a:latin typeface="Arial" charset="0"/>
              </a:rPr>
              <a:t>Living wages to be paid</a:t>
            </a:r>
          </a:p>
          <a:p>
            <a:pPr marL="298450" indent="-298450">
              <a:spcBef>
                <a:spcPct val="20000"/>
              </a:spcBef>
              <a:buFontTx/>
              <a:buChar char="•"/>
              <a:defRPr/>
            </a:pPr>
            <a:r>
              <a:rPr lang="en-US" altLang="en-US" sz="2200" dirty="0">
                <a:solidFill>
                  <a:srgbClr val="000000"/>
                </a:solidFill>
                <a:latin typeface="Arial" charset="0"/>
              </a:rPr>
              <a:t>Fair working hours</a:t>
            </a:r>
          </a:p>
          <a:p>
            <a:pPr marL="298450" indent="-298450">
              <a:spcBef>
                <a:spcPct val="20000"/>
              </a:spcBef>
              <a:buFontTx/>
              <a:buChar char="•"/>
              <a:defRPr/>
            </a:pPr>
            <a:r>
              <a:rPr lang="en-US" altLang="en-US" sz="2200" dirty="0">
                <a:solidFill>
                  <a:srgbClr val="000000"/>
                </a:solidFill>
                <a:latin typeface="Arial" charset="0"/>
              </a:rPr>
              <a:t>No discrimination</a:t>
            </a:r>
          </a:p>
          <a:p>
            <a:pPr marL="298450" indent="-298450">
              <a:spcBef>
                <a:spcPct val="20000"/>
              </a:spcBef>
              <a:buFontTx/>
              <a:buChar char="•"/>
              <a:defRPr/>
            </a:pPr>
            <a:r>
              <a:rPr lang="en-US" altLang="en-US" sz="2200" dirty="0">
                <a:solidFill>
                  <a:srgbClr val="000000"/>
                </a:solidFill>
                <a:latin typeface="Arial" charset="0"/>
              </a:rPr>
              <a:t>No harsh or inhumane treatment.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60CD439-C04F-43CE-96D7-C98CD8123095}"/>
              </a:ext>
            </a:extLst>
          </p:cNvPr>
          <p:cNvSpPr>
            <a:spLocks noGrp="1" noChangeArrowheads="1"/>
          </p:cNvSpPr>
          <p:nvPr>
            <p:ph type="title"/>
          </p:nvPr>
        </p:nvSpPr>
        <p:spPr>
          <a:xfrm>
            <a:off x="395288" y="673100"/>
            <a:ext cx="8353425" cy="549275"/>
          </a:xfrm>
          <a:noFill/>
        </p:spPr>
        <p:txBody>
          <a:bodyPr>
            <a:spAutoFit/>
          </a:bodyPr>
          <a:lstStyle/>
          <a:p>
            <a:r>
              <a:rPr lang="en-GB" altLang="en-US" sz="3000" b="1">
                <a:solidFill>
                  <a:schemeClr val="tx1"/>
                </a:solidFill>
              </a:rPr>
              <a:t>The International Labour Organization (ILO)</a:t>
            </a:r>
            <a:endParaRPr lang="en-GB" altLang="en-US" sz="3000">
              <a:solidFill>
                <a:schemeClr val="tx1"/>
              </a:solidFill>
            </a:endParaRPr>
          </a:p>
        </p:txBody>
      </p:sp>
      <p:sp>
        <p:nvSpPr>
          <p:cNvPr id="11267" name="Rectangle 3">
            <a:extLst>
              <a:ext uri="{FF2B5EF4-FFF2-40B4-BE49-F238E27FC236}">
                <a16:creationId xmlns:a16="http://schemas.microsoft.com/office/drawing/2014/main" id="{75AC4693-5965-4AFB-8649-4D7133CFC79C}"/>
              </a:ext>
            </a:extLst>
          </p:cNvPr>
          <p:cNvSpPr>
            <a:spLocks noChangeArrowheads="1"/>
          </p:cNvSpPr>
          <p:nvPr/>
        </p:nvSpPr>
        <p:spPr bwMode="auto">
          <a:xfrm>
            <a:off x="504825" y="1628775"/>
            <a:ext cx="8139113"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2200">
                <a:solidFill>
                  <a:srgbClr val="000000"/>
                </a:solidFill>
                <a:latin typeface="Arial" panose="020B0604020202020204" pitchFamily="34" charset="0"/>
              </a:rPr>
              <a:t>The International Labour Organisation (ILO) has three major tasks, the first of which is the adoption of international labour standards, called Conventions and Recommendations, for implementation by member states. The Conventions and Recommendations contain guidelines on child labour, protection of women workers, hours of work, rest and holidays with pay, labour inspection, vocational guidance and training, social security protection, workers’ housing, occupational health and safety, conditions of work at sea and protection of migrant workers.</a:t>
            </a:r>
          </a:p>
          <a:p>
            <a:pPr>
              <a:spcBef>
                <a:spcPct val="20000"/>
              </a:spcBef>
            </a:pPr>
            <a:r>
              <a:rPr lang="en-US" altLang="en-US" sz="2200">
                <a:solidFill>
                  <a:srgbClr val="000000"/>
                </a:solidFill>
                <a:latin typeface="Arial" panose="020B0604020202020204" pitchFamily="34" charset="0"/>
              </a:rPr>
              <a:t>They also cover questions of basic human rights; among them are freedom of association, collective bargaining, the abolition of forced labour, the elimination of discrimination in employment and the promotion of full employment.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B203EF1-C1D3-49BD-857F-BC10E8E286BE}"/>
              </a:ext>
            </a:extLst>
          </p:cNvPr>
          <p:cNvSpPr>
            <a:spLocks noGrp="1" noChangeArrowheads="1"/>
          </p:cNvSpPr>
          <p:nvPr>
            <p:ph type="title"/>
          </p:nvPr>
        </p:nvSpPr>
        <p:spPr>
          <a:xfrm>
            <a:off x="685800" y="652463"/>
            <a:ext cx="7772400" cy="579437"/>
          </a:xfrm>
          <a:noFill/>
        </p:spPr>
        <p:txBody>
          <a:bodyPr>
            <a:spAutoFit/>
          </a:bodyPr>
          <a:lstStyle/>
          <a:p>
            <a:r>
              <a:rPr lang="en-GB" altLang="en-US" sz="3200" b="1">
                <a:solidFill>
                  <a:schemeClr val="tx1"/>
                </a:solidFill>
              </a:rPr>
              <a:t>Fairtrade</a:t>
            </a:r>
            <a:endParaRPr lang="en-GB" altLang="en-US" sz="3200">
              <a:solidFill>
                <a:schemeClr val="tx1"/>
              </a:solidFill>
            </a:endParaRPr>
          </a:p>
        </p:txBody>
      </p:sp>
      <p:sp>
        <p:nvSpPr>
          <p:cNvPr id="10243" name="Rectangle 3">
            <a:extLst>
              <a:ext uri="{FF2B5EF4-FFF2-40B4-BE49-F238E27FC236}">
                <a16:creationId xmlns:a16="http://schemas.microsoft.com/office/drawing/2014/main" id="{6012AC4C-8012-47BE-9049-1CFE452AAC07}"/>
              </a:ext>
            </a:extLst>
          </p:cNvPr>
          <p:cNvSpPr>
            <a:spLocks noChangeArrowheads="1"/>
          </p:cNvSpPr>
          <p:nvPr/>
        </p:nvSpPr>
        <p:spPr bwMode="auto">
          <a:xfrm>
            <a:off x="495300" y="1631950"/>
            <a:ext cx="8139113" cy="4524375"/>
          </a:xfrm>
          <a:prstGeom prst="rect">
            <a:avLst/>
          </a:prstGeom>
          <a:noFill/>
          <a:ln w="9525">
            <a:noFill/>
            <a:miter lim="800000"/>
            <a:headEnd/>
            <a:tailEnd/>
          </a:ln>
        </p:spPr>
        <p:txBody>
          <a:bodyPr>
            <a:spAutoFit/>
          </a:bodyPr>
          <a:lstStyle/>
          <a:p>
            <a:pPr>
              <a:spcBef>
                <a:spcPct val="20000"/>
              </a:spcBef>
              <a:tabLst>
                <a:tab pos="333375" algn="l"/>
              </a:tabLst>
              <a:defRPr/>
            </a:pPr>
            <a:r>
              <a:rPr lang="en-US" altLang="en-US" sz="2000" dirty="0" err="1">
                <a:solidFill>
                  <a:srgbClr val="000000"/>
                </a:solidFill>
                <a:latin typeface="Arial" charset="0"/>
              </a:rPr>
              <a:t>Fairtrade</a:t>
            </a:r>
            <a:r>
              <a:rPr lang="en-US" altLang="en-US" sz="2000" dirty="0">
                <a:solidFill>
                  <a:srgbClr val="000000"/>
                </a:solidFill>
                <a:latin typeface="Arial" charset="0"/>
              </a:rPr>
              <a:t> is a system monitored and operated by the </a:t>
            </a:r>
            <a:r>
              <a:rPr lang="en-US" altLang="en-US" sz="2000" dirty="0" err="1">
                <a:solidFill>
                  <a:srgbClr val="000000"/>
                </a:solidFill>
                <a:latin typeface="Arial" charset="0"/>
              </a:rPr>
              <a:t>Fairtrade</a:t>
            </a:r>
            <a:r>
              <a:rPr lang="en-US" altLang="en-US" sz="2000" dirty="0">
                <a:solidFill>
                  <a:srgbClr val="000000"/>
                </a:solidFill>
                <a:latin typeface="Arial" charset="0"/>
              </a:rPr>
              <a:t> </a:t>
            </a:r>
            <a:r>
              <a:rPr lang="en-US" altLang="en-US" sz="2000" dirty="0" err="1">
                <a:solidFill>
                  <a:srgbClr val="000000"/>
                </a:solidFill>
                <a:latin typeface="Arial" charset="0"/>
              </a:rPr>
              <a:t>Labelling</a:t>
            </a:r>
            <a:r>
              <a:rPr lang="en-US" altLang="en-US" sz="2000" dirty="0">
                <a:solidFill>
                  <a:srgbClr val="000000"/>
                </a:solidFill>
                <a:latin typeface="Arial" charset="0"/>
              </a:rPr>
              <a:t> </a:t>
            </a:r>
            <a:r>
              <a:rPr lang="en-US" altLang="en-US" sz="2000" dirty="0" err="1">
                <a:solidFill>
                  <a:srgbClr val="000000"/>
                </a:solidFill>
                <a:latin typeface="Arial" charset="0"/>
              </a:rPr>
              <a:t>Organisation</a:t>
            </a:r>
            <a:r>
              <a:rPr lang="en-US" altLang="en-US" sz="2000" dirty="0">
                <a:solidFill>
                  <a:srgbClr val="000000"/>
                </a:solidFill>
                <a:latin typeface="Arial" charset="0"/>
              </a:rPr>
              <a:t>, which sets working and social standards that must be complied with before companies are awarded a </a:t>
            </a:r>
            <a:r>
              <a:rPr lang="en-US" altLang="en-US" sz="2000" dirty="0" err="1">
                <a:solidFill>
                  <a:srgbClr val="000000"/>
                </a:solidFill>
                <a:latin typeface="Arial" charset="0"/>
              </a:rPr>
              <a:t>Fairtrade</a:t>
            </a:r>
            <a:r>
              <a:rPr lang="en-US" altLang="en-US" sz="2000" dirty="0">
                <a:solidFill>
                  <a:srgbClr val="000000"/>
                </a:solidFill>
                <a:latin typeface="Arial" charset="0"/>
              </a:rPr>
              <a:t> mark. It aims to change the way we trade, creating fairer working conditions, greater opportunities in the marketplace and social development for producer partners.</a:t>
            </a:r>
          </a:p>
          <a:p>
            <a:pPr>
              <a:spcBef>
                <a:spcPct val="20000"/>
              </a:spcBef>
              <a:tabLst>
                <a:tab pos="333375" algn="l"/>
              </a:tabLst>
              <a:defRPr/>
            </a:pPr>
            <a:r>
              <a:rPr lang="en-US" altLang="en-US" sz="2000" dirty="0">
                <a:solidFill>
                  <a:srgbClr val="000000"/>
                </a:solidFill>
                <a:latin typeface="Arial" charset="0"/>
              </a:rPr>
              <a:t>Sourcing principles from Fair Trade are:</a:t>
            </a:r>
          </a:p>
          <a:p>
            <a:pPr marL="315913" indent="-315913">
              <a:spcBef>
                <a:spcPct val="20000"/>
              </a:spcBef>
              <a:buFontTx/>
              <a:buChar char="•"/>
              <a:defRPr/>
            </a:pPr>
            <a:r>
              <a:rPr lang="en-US" altLang="en-US" sz="2000" dirty="0">
                <a:solidFill>
                  <a:srgbClr val="000000"/>
                </a:solidFill>
                <a:latin typeface="Arial" charset="0"/>
              </a:rPr>
              <a:t>Engage with stakeholders</a:t>
            </a:r>
          </a:p>
          <a:p>
            <a:pPr marL="315913" indent="-315913">
              <a:spcBef>
                <a:spcPct val="20000"/>
              </a:spcBef>
              <a:buFontTx/>
              <a:buChar char="•"/>
              <a:defRPr/>
            </a:pPr>
            <a:r>
              <a:rPr lang="en-US" altLang="en-US" sz="2000" dirty="0">
                <a:solidFill>
                  <a:srgbClr val="000000"/>
                </a:solidFill>
                <a:latin typeface="Arial" charset="0"/>
              </a:rPr>
              <a:t>Understand the supplier country context</a:t>
            </a:r>
          </a:p>
          <a:p>
            <a:pPr marL="315913" indent="-315913">
              <a:spcBef>
                <a:spcPct val="20000"/>
              </a:spcBef>
              <a:buFontTx/>
              <a:buChar char="•"/>
              <a:defRPr/>
            </a:pPr>
            <a:r>
              <a:rPr lang="en-US" altLang="en-US" sz="2000" dirty="0">
                <a:solidFill>
                  <a:srgbClr val="000000"/>
                </a:solidFill>
                <a:latin typeface="Arial" charset="0"/>
              </a:rPr>
              <a:t>Transparent communication</a:t>
            </a:r>
          </a:p>
          <a:p>
            <a:pPr marL="315913" indent="-315913">
              <a:spcBef>
                <a:spcPct val="20000"/>
              </a:spcBef>
              <a:buFontTx/>
              <a:buChar char="•"/>
              <a:defRPr/>
            </a:pPr>
            <a:r>
              <a:rPr lang="en-US" altLang="en-US" sz="2000" dirty="0">
                <a:solidFill>
                  <a:srgbClr val="000000"/>
                </a:solidFill>
                <a:latin typeface="Arial" charset="0"/>
              </a:rPr>
              <a:t>Price to cover cost of </a:t>
            </a:r>
            <a:r>
              <a:rPr lang="en-US" altLang="en-US" sz="2000" dirty="0" err="1">
                <a:solidFill>
                  <a:srgbClr val="000000"/>
                </a:solidFill>
                <a:latin typeface="Arial" charset="0"/>
              </a:rPr>
              <a:t>labour</a:t>
            </a:r>
            <a:r>
              <a:rPr lang="en-US" altLang="en-US" sz="2000" dirty="0">
                <a:solidFill>
                  <a:srgbClr val="000000"/>
                </a:solidFill>
                <a:latin typeface="Arial" charset="0"/>
              </a:rPr>
              <a:t> and capital employed</a:t>
            </a:r>
          </a:p>
          <a:p>
            <a:pPr marL="315913" indent="-315913">
              <a:spcBef>
                <a:spcPct val="20000"/>
              </a:spcBef>
              <a:buFontTx/>
              <a:buChar char="•"/>
              <a:defRPr/>
            </a:pPr>
            <a:r>
              <a:rPr lang="en-US" altLang="en-US" sz="2000" dirty="0">
                <a:solidFill>
                  <a:srgbClr val="000000"/>
                </a:solidFill>
                <a:latin typeface="Arial" charset="0"/>
              </a:rPr>
              <a:t>Develop partnering relationships</a:t>
            </a:r>
          </a:p>
          <a:p>
            <a:pPr marL="315913" indent="-315913">
              <a:spcBef>
                <a:spcPct val="20000"/>
              </a:spcBef>
              <a:buFontTx/>
              <a:buChar char="•"/>
              <a:defRPr/>
            </a:pPr>
            <a:r>
              <a:rPr lang="en-US" altLang="en-US" sz="2000" dirty="0">
                <a:solidFill>
                  <a:srgbClr val="000000"/>
                </a:solidFill>
                <a:latin typeface="Arial" charset="0"/>
              </a:rPr>
              <a:t>Integrate social objectives with other buying functions.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00129394-B1B8-47D5-84C7-0C5B0D06121D}"/>
              </a:ext>
            </a:extLst>
          </p:cNvPr>
          <p:cNvSpPr>
            <a:spLocks noGrp="1" noChangeArrowheads="1"/>
          </p:cNvSpPr>
          <p:nvPr>
            <p:ph type="title"/>
          </p:nvPr>
        </p:nvSpPr>
        <p:spPr>
          <a:xfrm>
            <a:off x="685800" y="160338"/>
            <a:ext cx="7772400" cy="1077912"/>
          </a:xfrm>
          <a:noFill/>
        </p:spPr>
        <p:txBody>
          <a:bodyPr>
            <a:spAutoFit/>
          </a:bodyPr>
          <a:lstStyle/>
          <a:p>
            <a:r>
              <a:rPr lang="en-GB" altLang="en-US" sz="3200" b="1">
                <a:solidFill>
                  <a:schemeClr val="tx1"/>
                </a:solidFill>
              </a:rPr>
              <a:t>Best practice: what buyers can do to improve labour conditions</a:t>
            </a:r>
            <a:endParaRPr lang="en-GB" altLang="en-US" sz="3200">
              <a:solidFill>
                <a:schemeClr val="tx1"/>
              </a:solidFill>
            </a:endParaRPr>
          </a:p>
        </p:txBody>
      </p:sp>
      <p:sp>
        <p:nvSpPr>
          <p:cNvPr id="2051" name="Rectangle 4">
            <a:extLst>
              <a:ext uri="{FF2B5EF4-FFF2-40B4-BE49-F238E27FC236}">
                <a16:creationId xmlns:a16="http://schemas.microsoft.com/office/drawing/2014/main" id="{78167DF9-FD6C-4942-84F8-C04D81A95914}"/>
              </a:ext>
            </a:extLst>
          </p:cNvPr>
          <p:cNvSpPr>
            <a:spLocks noChangeArrowheads="1"/>
          </p:cNvSpPr>
          <p:nvPr/>
        </p:nvSpPr>
        <p:spPr bwMode="auto">
          <a:xfrm>
            <a:off x="498475" y="1612900"/>
            <a:ext cx="8139113" cy="3859213"/>
          </a:xfrm>
          <a:prstGeom prst="rect">
            <a:avLst/>
          </a:prstGeom>
          <a:noFill/>
          <a:ln w="9525">
            <a:noFill/>
            <a:miter lim="800000"/>
            <a:headEnd/>
            <a:tailEnd/>
          </a:ln>
          <a:effectLst/>
        </p:spPr>
        <p:txBody>
          <a:bodyPr>
            <a:spAutoFit/>
          </a:bodyPr>
          <a:lstStyle/>
          <a:p>
            <a:pPr>
              <a:defRPr/>
            </a:pPr>
            <a:r>
              <a:rPr lang="en-GB" dirty="0">
                <a:latin typeface="+mn-lt"/>
              </a:rPr>
              <a:t>Avoid putting undue pressure on suppliers that might impact on workers. </a:t>
            </a:r>
          </a:p>
          <a:p>
            <a:pPr>
              <a:defRPr/>
            </a:pPr>
            <a:endParaRPr lang="en-GB" dirty="0">
              <a:latin typeface="+mn-lt"/>
            </a:endParaRPr>
          </a:p>
          <a:p>
            <a:pPr>
              <a:defRPr/>
            </a:pPr>
            <a:r>
              <a:rPr lang="en-GB" dirty="0">
                <a:latin typeface="+mn-lt"/>
              </a:rPr>
              <a:t>For example, changing an order at the last minute or shortening lead times could mean that workers are forced to do overtime.</a:t>
            </a:r>
          </a:p>
          <a:p>
            <a:pPr>
              <a:defRPr/>
            </a:pPr>
            <a:endParaRPr lang="en-GB" dirty="0">
              <a:latin typeface="+mn-lt"/>
            </a:endParaRPr>
          </a:p>
          <a:p>
            <a:pPr>
              <a:defRPr/>
            </a:pPr>
            <a:r>
              <a:rPr lang="en-GB" dirty="0">
                <a:latin typeface="+mn-lt"/>
              </a:rPr>
              <a:t>Think about the effect of the prices you set – insist that suppliers comply with the ETI base code.</a:t>
            </a:r>
          </a:p>
          <a:p>
            <a:pPr marL="309563" indent="-309563">
              <a:spcBef>
                <a:spcPct val="20000"/>
              </a:spcBef>
              <a:defRPr/>
            </a:pPr>
            <a:endParaRPr lang="en-US" altLang="en-US" dirty="0">
              <a:solidFill>
                <a:srgbClr val="000000"/>
              </a:solidFill>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1AAF13D1-16A3-4F6C-BF7B-BCC5BF2E2D6F}"/>
              </a:ext>
            </a:extLst>
          </p:cNvPr>
          <p:cNvSpPr>
            <a:spLocks noGrp="1" noChangeArrowheads="1"/>
          </p:cNvSpPr>
          <p:nvPr>
            <p:ph type="title"/>
          </p:nvPr>
        </p:nvSpPr>
        <p:spPr>
          <a:xfrm>
            <a:off x="685800" y="155575"/>
            <a:ext cx="7772400" cy="1077913"/>
          </a:xfrm>
          <a:noFill/>
        </p:spPr>
        <p:txBody>
          <a:bodyPr>
            <a:spAutoFit/>
          </a:bodyPr>
          <a:lstStyle/>
          <a:p>
            <a:r>
              <a:rPr lang="en-GB" altLang="en-US" sz="3200" b="1">
                <a:solidFill>
                  <a:schemeClr val="tx1"/>
                </a:solidFill>
              </a:rPr>
              <a:t>Best practice: what buyers can do to improve labour conditions (Continued)</a:t>
            </a:r>
            <a:endParaRPr lang="en-GB" altLang="en-US" sz="3200">
              <a:solidFill>
                <a:schemeClr val="tx1"/>
              </a:solidFill>
            </a:endParaRPr>
          </a:p>
        </p:txBody>
      </p:sp>
      <p:sp>
        <p:nvSpPr>
          <p:cNvPr id="2051" name="Rectangle 4">
            <a:extLst>
              <a:ext uri="{FF2B5EF4-FFF2-40B4-BE49-F238E27FC236}">
                <a16:creationId xmlns:a16="http://schemas.microsoft.com/office/drawing/2014/main" id="{A9117882-6F98-4652-ADC2-682C9623EBD1}"/>
              </a:ext>
            </a:extLst>
          </p:cNvPr>
          <p:cNvSpPr>
            <a:spLocks noChangeArrowheads="1"/>
          </p:cNvSpPr>
          <p:nvPr/>
        </p:nvSpPr>
        <p:spPr bwMode="auto">
          <a:xfrm>
            <a:off x="508000" y="1619250"/>
            <a:ext cx="8139113" cy="3859213"/>
          </a:xfrm>
          <a:prstGeom prst="rect">
            <a:avLst/>
          </a:prstGeom>
          <a:noFill/>
          <a:ln w="9525">
            <a:noFill/>
            <a:miter lim="800000"/>
            <a:headEnd/>
            <a:tailEnd/>
          </a:ln>
          <a:effectLst/>
        </p:spPr>
        <p:txBody>
          <a:bodyPr>
            <a:spAutoFit/>
          </a:bodyPr>
          <a:lstStyle/>
          <a:p>
            <a:pPr>
              <a:defRPr/>
            </a:pPr>
            <a:r>
              <a:rPr lang="en-GB" dirty="0">
                <a:latin typeface="+mn-lt"/>
              </a:rPr>
              <a:t>Give reasonable time scales for suppliers to address areas of non-compliance and provide support to help them improve, such as education and training.</a:t>
            </a:r>
          </a:p>
          <a:p>
            <a:pPr>
              <a:defRPr/>
            </a:pPr>
            <a:endParaRPr lang="en-GB" dirty="0">
              <a:latin typeface="+mn-lt"/>
            </a:endParaRPr>
          </a:p>
          <a:p>
            <a:pPr>
              <a:defRPr/>
            </a:pPr>
            <a:r>
              <a:rPr lang="en-GB" dirty="0">
                <a:latin typeface="+mn-lt"/>
              </a:rPr>
              <a:t>Help your major suppliers to share good practice by developing benchmarking groups where they can get together to exchange ideas about how to overcome </a:t>
            </a:r>
            <a:r>
              <a:rPr lang="en-GB" dirty="0" err="1">
                <a:latin typeface="+mn-lt"/>
              </a:rPr>
              <a:t>speciﬁc</a:t>
            </a:r>
            <a:r>
              <a:rPr lang="en-GB" dirty="0">
                <a:latin typeface="+mn-lt"/>
              </a:rPr>
              <a:t> issues in their region or industry.</a:t>
            </a:r>
          </a:p>
          <a:p>
            <a:pPr>
              <a:defRPr/>
            </a:pPr>
            <a:r>
              <a:rPr lang="en-GB" dirty="0">
                <a:latin typeface="+mn-lt"/>
              </a:rPr>
              <a:t> </a:t>
            </a:r>
          </a:p>
          <a:p>
            <a:pPr marL="309563" indent="-309563">
              <a:spcBef>
                <a:spcPct val="20000"/>
              </a:spcBef>
              <a:defRPr/>
            </a:pPr>
            <a:endParaRPr lang="en-US" altLang="en-US" dirty="0">
              <a:solidFill>
                <a:srgbClr val="000000"/>
              </a:solidFill>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E5F26-C398-4D42-AEAE-9DA69B1D133B}"/>
              </a:ext>
            </a:extLst>
          </p:cNvPr>
          <p:cNvSpPr>
            <a:spLocks noGrp="1"/>
          </p:cNvSpPr>
          <p:nvPr>
            <p:ph type="title"/>
          </p:nvPr>
        </p:nvSpPr>
        <p:spPr/>
        <p:txBody>
          <a:bodyPr/>
          <a:lstStyle/>
          <a:p>
            <a:r>
              <a:rPr lang="en-US" dirty="0"/>
              <a:t>Video</a:t>
            </a:r>
            <a:endParaRPr lang="en-AU" dirty="0"/>
          </a:p>
        </p:txBody>
      </p:sp>
      <p:sp>
        <p:nvSpPr>
          <p:cNvPr id="3" name="Rectangle 2">
            <a:extLst>
              <a:ext uri="{FF2B5EF4-FFF2-40B4-BE49-F238E27FC236}">
                <a16:creationId xmlns:a16="http://schemas.microsoft.com/office/drawing/2014/main" id="{95809F3B-2276-40F3-A280-9A2B32C0296A}"/>
              </a:ext>
            </a:extLst>
          </p:cNvPr>
          <p:cNvSpPr/>
          <p:nvPr/>
        </p:nvSpPr>
        <p:spPr>
          <a:xfrm>
            <a:off x="1514475" y="3059668"/>
            <a:ext cx="6353175" cy="369332"/>
          </a:xfrm>
          <a:prstGeom prst="rect">
            <a:avLst/>
          </a:prstGeom>
        </p:spPr>
        <p:txBody>
          <a:bodyPr wrap="square">
            <a:spAutoFit/>
          </a:bodyPr>
          <a:lstStyle/>
          <a:p>
            <a:r>
              <a:rPr lang="en-AU" dirty="0">
                <a:latin typeface="Roboto" panose="02000000000000000000" pitchFamily="2" charset="0"/>
                <a:hlinkClick r:id="rId2"/>
              </a:rPr>
              <a:t>Sustainable Procurement Education - Training</a:t>
            </a:r>
            <a:endParaRPr lang="en-AU" b="0" i="0" dirty="0">
              <a:effectLst/>
              <a:latin typeface="Roboto" panose="02000000000000000000" pitchFamily="2" charset="0"/>
            </a:endParaRPr>
          </a:p>
        </p:txBody>
      </p:sp>
    </p:spTree>
    <p:extLst>
      <p:ext uri="{BB962C8B-B14F-4D97-AF65-F5344CB8AC3E}">
        <p14:creationId xmlns:p14="http://schemas.microsoft.com/office/powerpoint/2010/main" val="3156022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1EFAAD0-7228-45BA-9022-577D26CED095}"/>
              </a:ext>
            </a:extLst>
          </p:cNvPr>
          <p:cNvSpPr>
            <a:spLocks noGrp="1" noChangeArrowheads="1"/>
          </p:cNvSpPr>
          <p:nvPr>
            <p:ph type="title"/>
          </p:nvPr>
        </p:nvSpPr>
        <p:spPr/>
        <p:txBody>
          <a:bodyPr>
            <a:normAutofit fontScale="90000"/>
          </a:bodyPr>
          <a:lstStyle/>
          <a:p>
            <a:r>
              <a:rPr lang="en-US" altLang="en-US"/>
              <a:t>Green SCM integrates </a:t>
            </a:r>
            <a:r>
              <a:rPr lang="en-US" altLang="en-US" i="1"/>
              <a:t>environmental</a:t>
            </a:r>
            <a:r>
              <a:rPr lang="en-US" altLang="en-US"/>
              <a:t> and </a:t>
            </a:r>
            <a:r>
              <a:rPr lang="en-US" altLang="en-US" i="1"/>
              <a:t>supply chain</a:t>
            </a:r>
            <a:r>
              <a:rPr lang="en-US" altLang="en-US"/>
              <a:t> management.</a:t>
            </a:r>
          </a:p>
        </p:txBody>
      </p:sp>
      <p:sp>
        <p:nvSpPr>
          <p:cNvPr id="2286614" name="Rectangle 22">
            <a:extLst>
              <a:ext uri="{FF2B5EF4-FFF2-40B4-BE49-F238E27FC236}">
                <a16:creationId xmlns:a16="http://schemas.microsoft.com/office/drawing/2014/main" id="{EFBDF0C2-F8A4-4A84-9567-33DF771658E2}"/>
              </a:ext>
            </a:extLst>
          </p:cNvPr>
          <p:cNvSpPr>
            <a:spLocks noGrp="1" noChangeArrowheads="1"/>
          </p:cNvSpPr>
          <p:nvPr>
            <p:ph type="body" idx="1"/>
          </p:nvPr>
        </p:nvSpPr>
        <p:spPr>
          <a:xfrm>
            <a:off x="2295525" y="4410075"/>
            <a:ext cx="4552950" cy="1219200"/>
          </a:xfrm>
          <a:solidFill>
            <a:schemeClr val="bg1"/>
          </a:solidFill>
          <a:ln>
            <a:solidFill>
              <a:schemeClr val="tx1"/>
            </a:solidFill>
          </a:ln>
          <a:effectLst>
            <a:outerShdw dist="81320" dir="2319588" algn="ctr" rotWithShape="0">
              <a:schemeClr val="bg2"/>
            </a:outerShdw>
          </a:effectLst>
        </p:spPr>
        <p:txBody>
          <a:bodyPr>
            <a:spAutoFit/>
          </a:bodyPr>
          <a:lstStyle/>
          <a:p>
            <a:pPr marL="0" indent="0">
              <a:buFont typeface="Times" panose="02020603050405020304" pitchFamily="18" charset="0"/>
              <a:buNone/>
              <a:defRPr/>
            </a:pPr>
            <a:r>
              <a:rPr lang="en-US" b="1"/>
              <a:t>Green SCM recognizes the disproportionate environmental impact of supply chain processes in an organization.</a:t>
            </a:r>
          </a:p>
        </p:txBody>
      </p:sp>
      <p:sp>
        <p:nvSpPr>
          <p:cNvPr id="6148" name="Text Box 5">
            <a:extLst>
              <a:ext uri="{FF2B5EF4-FFF2-40B4-BE49-F238E27FC236}">
                <a16:creationId xmlns:a16="http://schemas.microsoft.com/office/drawing/2014/main" id="{624E6D04-898A-4493-8AA5-CAD1B1109AA1}"/>
              </a:ext>
            </a:extLst>
          </p:cNvPr>
          <p:cNvSpPr txBox="1">
            <a:spLocks noChangeArrowheads="1"/>
          </p:cNvSpPr>
          <p:nvPr/>
        </p:nvSpPr>
        <p:spPr bwMode="auto">
          <a:xfrm>
            <a:off x="3079750" y="3579813"/>
            <a:ext cx="3009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pPr>
            <a:r>
              <a:rPr lang="en-US" altLang="en-US" sz="1400" b="1"/>
              <a:t>Green Supply Chain Management</a:t>
            </a:r>
          </a:p>
        </p:txBody>
      </p:sp>
      <p:pic>
        <p:nvPicPr>
          <p:cNvPr id="6149" name="Picture 6" descr="BD07815_">
            <a:extLst>
              <a:ext uri="{FF2B5EF4-FFF2-40B4-BE49-F238E27FC236}">
                <a16:creationId xmlns:a16="http://schemas.microsoft.com/office/drawing/2014/main" id="{9DFB1280-F42E-4DE6-AD68-6B0A1A568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350" y="2005013"/>
            <a:ext cx="1246188"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7">
            <a:extLst>
              <a:ext uri="{FF2B5EF4-FFF2-40B4-BE49-F238E27FC236}">
                <a16:creationId xmlns:a16="http://schemas.microsoft.com/office/drawing/2014/main" id="{EEAEEFA3-E274-4833-A38C-7E7BF0AC3329}"/>
              </a:ext>
            </a:extLst>
          </p:cNvPr>
          <p:cNvSpPr txBox="1">
            <a:spLocks noChangeArrowheads="1"/>
          </p:cNvSpPr>
          <p:nvPr/>
        </p:nvSpPr>
        <p:spPr bwMode="auto">
          <a:xfrm>
            <a:off x="1065213" y="3346450"/>
            <a:ext cx="14160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pPr>
            <a:r>
              <a:rPr lang="en-US" altLang="en-US" sz="1400" b="1"/>
              <a:t>Environmental</a:t>
            </a:r>
            <a:br>
              <a:rPr lang="en-US" altLang="en-US" sz="1400" b="1"/>
            </a:br>
            <a:r>
              <a:rPr lang="en-US" altLang="en-US" sz="1400" b="1"/>
              <a:t>Management</a:t>
            </a:r>
          </a:p>
        </p:txBody>
      </p:sp>
      <p:pic>
        <p:nvPicPr>
          <p:cNvPr id="6151" name="Picture 8" descr="BD06497_">
            <a:extLst>
              <a:ext uri="{FF2B5EF4-FFF2-40B4-BE49-F238E27FC236}">
                <a16:creationId xmlns:a16="http://schemas.microsoft.com/office/drawing/2014/main" id="{ECD5A27A-D2B1-4A2B-8ACE-9F937D17F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8600" y="2230438"/>
            <a:ext cx="17875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9">
            <a:extLst>
              <a:ext uri="{FF2B5EF4-FFF2-40B4-BE49-F238E27FC236}">
                <a16:creationId xmlns:a16="http://schemas.microsoft.com/office/drawing/2014/main" id="{F31B461A-1C62-447E-A7DD-4DB986885C8C}"/>
              </a:ext>
            </a:extLst>
          </p:cNvPr>
          <p:cNvSpPr txBox="1">
            <a:spLocks noChangeArrowheads="1"/>
          </p:cNvSpPr>
          <p:nvPr/>
        </p:nvSpPr>
        <p:spPr bwMode="auto">
          <a:xfrm>
            <a:off x="6815138" y="3121025"/>
            <a:ext cx="13160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pPr>
            <a:r>
              <a:rPr lang="en-US" altLang="en-US" sz="1400" b="1"/>
              <a:t>Supply Chain</a:t>
            </a:r>
            <a:br>
              <a:rPr lang="en-US" altLang="en-US" sz="1400" b="1"/>
            </a:br>
            <a:r>
              <a:rPr lang="en-US" altLang="en-US" sz="1400" b="1"/>
              <a:t>Management</a:t>
            </a:r>
          </a:p>
        </p:txBody>
      </p:sp>
      <p:sp>
        <p:nvSpPr>
          <p:cNvPr id="6153" name="Text Box 10">
            <a:extLst>
              <a:ext uri="{FF2B5EF4-FFF2-40B4-BE49-F238E27FC236}">
                <a16:creationId xmlns:a16="http://schemas.microsoft.com/office/drawing/2014/main" id="{43F909B1-2EEB-4BF4-9EB8-A2A27808E32C}"/>
              </a:ext>
            </a:extLst>
          </p:cNvPr>
          <p:cNvSpPr txBox="1">
            <a:spLocks noChangeArrowheads="1"/>
          </p:cNvSpPr>
          <p:nvPr/>
        </p:nvSpPr>
        <p:spPr bwMode="auto">
          <a:xfrm>
            <a:off x="2395538" y="1651473"/>
            <a:ext cx="432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pPr>
            <a:r>
              <a:rPr lang="en-US" altLang="en-US" sz="1800" dirty="0">
                <a:latin typeface="Arial Black" panose="020B0A04020102020204" pitchFamily="34" charset="0"/>
              </a:rPr>
              <a:t>Green Supply Chain Management</a:t>
            </a:r>
          </a:p>
        </p:txBody>
      </p:sp>
      <p:sp>
        <p:nvSpPr>
          <p:cNvPr id="6154" name="AutoShape 11">
            <a:extLst>
              <a:ext uri="{FF2B5EF4-FFF2-40B4-BE49-F238E27FC236}">
                <a16:creationId xmlns:a16="http://schemas.microsoft.com/office/drawing/2014/main" id="{C12872A1-01B2-4DDC-A743-8494CC2BC277}"/>
              </a:ext>
            </a:extLst>
          </p:cNvPr>
          <p:cNvSpPr>
            <a:spLocks noChangeArrowheads="1"/>
          </p:cNvSpPr>
          <p:nvPr/>
        </p:nvSpPr>
        <p:spPr bwMode="auto">
          <a:xfrm>
            <a:off x="2601913" y="2386013"/>
            <a:ext cx="609600" cy="914400"/>
          </a:xfrm>
          <a:prstGeom prst="rightArrow">
            <a:avLst>
              <a:gd name="adj1" fmla="val 50000"/>
              <a:gd name="adj2" fmla="val 25000"/>
            </a:avLst>
          </a:prstGeom>
          <a:solidFill>
            <a:srgbClr val="CC3300">
              <a:alpha val="50195"/>
            </a:srgbClr>
          </a:solidFill>
          <a:ln w="28575">
            <a:solidFill>
              <a:srgbClr val="CC3300"/>
            </a:solidFill>
            <a:miter lim="800000"/>
            <a:headEnd type="none" w="sm" len="sm"/>
            <a:tailEnd type="none" w="sm" len="sm"/>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endParaRPr lang="en-US" altLang="en-US"/>
          </a:p>
        </p:txBody>
      </p:sp>
      <p:sp>
        <p:nvSpPr>
          <p:cNvPr id="6155" name="AutoShape 12">
            <a:extLst>
              <a:ext uri="{FF2B5EF4-FFF2-40B4-BE49-F238E27FC236}">
                <a16:creationId xmlns:a16="http://schemas.microsoft.com/office/drawing/2014/main" id="{F4139E9F-680E-4E3F-8FF9-B6D2E1EDE483}"/>
              </a:ext>
            </a:extLst>
          </p:cNvPr>
          <p:cNvSpPr>
            <a:spLocks noChangeArrowheads="1"/>
          </p:cNvSpPr>
          <p:nvPr/>
        </p:nvSpPr>
        <p:spPr bwMode="auto">
          <a:xfrm flipH="1">
            <a:off x="5878513" y="2386013"/>
            <a:ext cx="609600" cy="914400"/>
          </a:xfrm>
          <a:prstGeom prst="rightArrow">
            <a:avLst>
              <a:gd name="adj1" fmla="val 50000"/>
              <a:gd name="adj2" fmla="val 25000"/>
            </a:avLst>
          </a:prstGeom>
          <a:solidFill>
            <a:srgbClr val="CC3300">
              <a:alpha val="50195"/>
            </a:srgbClr>
          </a:solidFill>
          <a:ln w="28575">
            <a:solidFill>
              <a:srgbClr val="CC3300"/>
            </a:solidFill>
            <a:miter lim="800000"/>
            <a:headEnd type="none" w="sm" len="sm"/>
            <a:tailEnd type="none" w="sm" len="sm"/>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endParaRPr lang="en-US" altLang="en-US"/>
          </a:p>
        </p:txBody>
      </p:sp>
      <p:pic>
        <p:nvPicPr>
          <p:cNvPr id="6156" name="Picture 13">
            <a:extLst>
              <a:ext uri="{FF2B5EF4-FFF2-40B4-BE49-F238E27FC236}">
                <a16:creationId xmlns:a16="http://schemas.microsoft.com/office/drawing/2014/main" id="{AD3C1B53-E9AB-4294-AADC-89EE8305E7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0113" y="2200275"/>
            <a:ext cx="22860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6157" name="Group 14">
            <a:extLst>
              <a:ext uri="{FF2B5EF4-FFF2-40B4-BE49-F238E27FC236}">
                <a16:creationId xmlns:a16="http://schemas.microsoft.com/office/drawing/2014/main" id="{5D6058BF-C697-475E-9E0F-815F4A394DB1}"/>
              </a:ext>
            </a:extLst>
          </p:cNvPr>
          <p:cNvGrpSpPr>
            <a:grpSpLocks noChangeAspect="1"/>
          </p:cNvGrpSpPr>
          <p:nvPr/>
        </p:nvGrpSpPr>
        <p:grpSpPr bwMode="auto">
          <a:xfrm>
            <a:off x="4081463" y="2478088"/>
            <a:ext cx="1035050" cy="996950"/>
            <a:chOff x="3006" y="1935"/>
            <a:chExt cx="441" cy="426"/>
          </a:xfrm>
        </p:grpSpPr>
        <p:sp>
          <p:nvSpPr>
            <p:cNvPr id="6158" name="Freeform 15">
              <a:extLst>
                <a:ext uri="{FF2B5EF4-FFF2-40B4-BE49-F238E27FC236}">
                  <a16:creationId xmlns:a16="http://schemas.microsoft.com/office/drawing/2014/main" id="{3A171F2E-C92D-4620-A875-B5A690C5FA81}"/>
                </a:ext>
              </a:extLst>
            </p:cNvPr>
            <p:cNvSpPr>
              <a:spLocks noChangeAspect="1"/>
            </p:cNvSpPr>
            <p:nvPr/>
          </p:nvSpPr>
          <p:spPr bwMode="auto">
            <a:xfrm>
              <a:off x="3089" y="2219"/>
              <a:ext cx="132" cy="109"/>
            </a:xfrm>
            <a:custGeom>
              <a:avLst/>
              <a:gdLst>
                <a:gd name="T0" fmla="*/ 4 w 132"/>
                <a:gd name="T1" fmla="*/ 91 h 109"/>
                <a:gd name="T2" fmla="*/ 7 w 132"/>
                <a:gd name="T3" fmla="*/ 99 h 109"/>
                <a:gd name="T4" fmla="*/ 13 w 132"/>
                <a:gd name="T5" fmla="*/ 105 h 109"/>
                <a:gd name="T6" fmla="*/ 20 w 132"/>
                <a:gd name="T7" fmla="*/ 108 h 109"/>
                <a:gd name="T8" fmla="*/ 28 w 132"/>
                <a:gd name="T9" fmla="*/ 109 h 109"/>
                <a:gd name="T10" fmla="*/ 28 w 132"/>
                <a:gd name="T11" fmla="*/ 109 h 109"/>
                <a:gd name="T12" fmla="*/ 28 w 132"/>
                <a:gd name="T13" fmla="*/ 109 h 109"/>
                <a:gd name="T14" fmla="*/ 132 w 132"/>
                <a:gd name="T15" fmla="*/ 109 h 109"/>
                <a:gd name="T16" fmla="*/ 132 w 132"/>
                <a:gd name="T17" fmla="*/ 0 h 109"/>
                <a:gd name="T18" fmla="*/ 32 w 132"/>
                <a:gd name="T19" fmla="*/ 0 h 109"/>
                <a:gd name="T20" fmla="*/ 21 w 132"/>
                <a:gd name="T21" fmla="*/ 15 h 109"/>
                <a:gd name="T22" fmla="*/ 11 w 132"/>
                <a:gd name="T23" fmla="*/ 32 h 109"/>
                <a:gd name="T24" fmla="*/ 4 w 132"/>
                <a:gd name="T25" fmla="*/ 49 h 109"/>
                <a:gd name="T26" fmla="*/ 0 w 132"/>
                <a:gd name="T27" fmla="*/ 67 h 109"/>
                <a:gd name="T28" fmla="*/ 0 w 132"/>
                <a:gd name="T29" fmla="*/ 74 h 109"/>
                <a:gd name="T30" fmla="*/ 2 w 132"/>
                <a:gd name="T31" fmla="*/ 80 h 109"/>
                <a:gd name="T32" fmla="*/ 3 w 132"/>
                <a:gd name="T33" fmla="*/ 86 h 109"/>
                <a:gd name="T34" fmla="*/ 4 w 132"/>
                <a:gd name="T35" fmla="*/ 91 h 1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09"/>
                <a:gd name="T56" fmla="*/ 132 w 132"/>
                <a:gd name="T57" fmla="*/ 109 h 1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09">
                  <a:moveTo>
                    <a:pt x="4" y="91"/>
                  </a:moveTo>
                  <a:lnTo>
                    <a:pt x="7" y="99"/>
                  </a:lnTo>
                  <a:lnTo>
                    <a:pt x="13" y="105"/>
                  </a:lnTo>
                  <a:lnTo>
                    <a:pt x="20" y="108"/>
                  </a:lnTo>
                  <a:lnTo>
                    <a:pt x="28" y="109"/>
                  </a:lnTo>
                  <a:lnTo>
                    <a:pt x="132" y="109"/>
                  </a:lnTo>
                  <a:lnTo>
                    <a:pt x="132" y="0"/>
                  </a:lnTo>
                  <a:lnTo>
                    <a:pt x="32" y="0"/>
                  </a:lnTo>
                  <a:lnTo>
                    <a:pt x="21" y="15"/>
                  </a:lnTo>
                  <a:lnTo>
                    <a:pt x="11" y="32"/>
                  </a:lnTo>
                  <a:lnTo>
                    <a:pt x="4" y="49"/>
                  </a:lnTo>
                  <a:lnTo>
                    <a:pt x="0" y="67"/>
                  </a:lnTo>
                  <a:lnTo>
                    <a:pt x="0" y="74"/>
                  </a:lnTo>
                  <a:lnTo>
                    <a:pt x="2" y="80"/>
                  </a:lnTo>
                  <a:lnTo>
                    <a:pt x="3" y="86"/>
                  </a:lnTo>
                  <a:lnTo>
                    <a:pt x="4" y="91"/>
                  </a:lnTo>
                  <a:close/>
                </a:path>
              </a:pathLst>
            </a:custGeom>
            <a:solidFill>
              <a:srgbClr val="008000">
                <a:alpha val="50195"/>
              </a:srgbClr>
            </a:solidFill>
            <a:ln w="28575">
              <a:solidFill>
                <a:srgbClr val="008000"/>
              </a:solidFill>
              <a:round/>
              <a:headEnd/>
              <a:tailEnd/>
            </a:ln>
          </p:spPr>
          <p:txBody>
            <a:bodyPr/>
            <a:lstStyle/>
            <a:p>
              <a:endParaRPr lang="en-AU"/>
            </a:p>
          </p:txBody>
        </p:sp>
        <p:sp>
          <p:nvSpPr>
            <p:cNvPr id="6159" name="Freeform 16">
              <a:extLst>
                <a:ext uri="{FF2B5EF4-FFF2-40B4-BE49-F238E27FC236}">
                  <a16:creationId xmlns:a16="http://schemas.microsoft.com/office/drawing/2014/main" id="{F466EE11-5833-44AF-8456-E3B378FCFFDD}"/>
                </a:ext>
              </a:extLst>
            </p:cNvPr>
            <p:cNvSpPr>
              <a:spLocks noChangeAspect="1"/>
            </p:cNvSpPr>
            <p:nvPr/>
          </p:nvSpPr>
          <p:spPr bwMode="auto">
            <a:xfrm>
              <a:off x="3006" y="2087"/>
              <a:ext cx="155" cy="215"/>
            </a:xfrm>
            <a:custGeom>
              <a:avLst/>
              <a:gdLst>
                <a:gd name="T0" fmla="*/ 109 w 155"/>
                <a:gd name="T1" fmla="*/ 0 h 215"/>
                <a:gd name="T2" fmla="*/ 102 w 155"/>
                <a:gd name="T3" fmla="*/ 0 h 215"/>
                <a:gd name="T4" fmla="*/ 88 w 155"/>
                <a:gd name="T5" fmla="*/ 0 h 215"/>
                <a:gd name="T6" fmla="*/ 68 w 155"/>
                <a:gd name="T7" fmla="*/ 0 h 215"/>
                <a:gd name="T8" fmla="*/ 48 w 155"/>
                <a:gd name="T9" fmla="*/ 0 h 215"/>
                <a:gd name="T10" fmla="*/ 27 w 155"/>
                <a:gd name="T11" fmla="*/ 1 h 215"/>
                <a:gd name="T12" fmla="*/ 12 w 155"/>
                <a:gd name="T13" fmla="*/ 4 h 215"/>
                <a:gd name="T14" fmla="*/ 5 w 155"/>
                <a:gd name="T15" fmla="*/ 7 h 215"/>
                <a:gd name="T16" fmla="*/ 9 w 155"/>
                <a:gd name="T17" fmla="*/ 13 h 215"/>
                <a:gd name="T18" fmla="*/ 29 w 155"/>
                <a:gd name="T19" fmla="*/ 26 h 215"/>
                <a:gd name="T20" fmla="*/ 23 w 155"/>
                <a:gd name="T21" fmla="*/ 34 h 215"/>
                <a:gd name="T22" fmla="*/ 18 w 155"/>
                <a:gd name="T23" fmla="*/ 43 h 215"/>
                <a:gd name="T24" fmla="*/ 12 w 155"/>
                <a:gd name="T25" fmla="*/ 52 h 215"/>
                <a:gd name="T26" fmla="*/ 6 w 155"/>
                <a:gd name="T27" fmla="*/ 62 h 215"/>
                <a:gd name="T28" fmla="*/ 3 w 155"/>
                <a:gd name="T29" fmla="*/ 71 h 215"/>
                <a:gd name="T30" fmla="*/ 0 w 155"/>
                <a:gd name="T31" fmla="*/ 80 h 215"/>
                <a:gd name="T32" fmla="*/ 1 w 155"/>
                <a:gd name="T33" fmla="*/ 91 h 215"/>
                <a:gd name="T34" fmla="*/ 5 w 155"/>
                <a:gd name="T35" fmla="*/ 101 h 215"/>
                <a:gd name="T36" fmla="*/ 71 w 155"/>
                <a:gd name="T37" fmla="*/ 215 h 215"/>
                <a:gd name="T38" fmla="*/ 70 w 155"/>
                <a:gd name="T39" fmla="*/ 196 h 215"/>
                <a:gd name="T40" fmla="*/ 72 w 155"/>
                <a:gd name="T41" fmla="*/ 179 h 215"/>
                <a:gd name="T42" fmla="*/ 79 w 155"/>
                <a:gd name="T43" fmla="*/ 161 h 215"/>
                <a:gd name="T44" fmla="*/ 87 w 155"/>
                <a:gd name="T45" fmla="*/ 144 h 215"/>
                <a:gd name="T46" fmla="*/ 97 w 155"/>
                <a:gd name="T47" fmla="*/ 128 h 215"/>
                <a:gd name="T48" fmla="*/ 109 w 155"/>
                <a:gd name="T49" fmla="*/ 111 h 215"/>
                <a:gd name="T50" fmla="*/ 119 w 155"/>
                <a:gd name="T51" fmla="*/ 96 h 215"/>
                <a:gd name="T52" fmla="*/ 130 w 155"/>
                <a:gd name="T53" fmla="*/ 81 h 215"/>
                <a:gd name="T54" fmla="*/ 130 w 155"/>
                <a:gd name="T55" fmla="*/ 81 h 215"/>
                <a:gd name="T56" fmla="*/ 133 w 155"/>
                <a:gd name="T57" fmla="*/ 84 h 215"/>
                <a:gd name="T58" fmla="*/ 138 w 155"/>
                <a:gd name="T59" fmla="*/ 87 h 215"/>
                <a:gd name="T60" fmla="*/ 144 w 155"/>
                <a:gd name="T61" fmla="*/ 89 h 215"/>
                <a:gd name="T62" fmla="*/ 148 w 155"/>
                <a:gd name="T63" fmla="*/ 92 h 215"/>
                <a:gd name="T64" fmla="*/ 152 w 155"/>
                <a:gd name="T65" fmla="*/ 93 h 215"/>
                <a:gd name="T66" fmla="*/ 155 w 155"/>
                <a:gd name="T67" fmla="*/ 92 h 215"/>
                <a:gd name="T68" fmla="*/ 155 w 155"/>
                <a:gd name="T69" fmla="*/ 89 h 215"/>
                <a:gd name="T70" fmla="*/ 152 w 155"/>
                <a:gd name="T71" fmla="*/ 82 h 215"/>
                <a:gd name="T72" fmla="*/ 109 w 155"/>
                <a:gd name="T73" fmla="*/ 0 h 2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5"/>
                <a:gd name="T112" fmla="*/ 0 h 215"/>
                <a:gd name="T113" fmla="*/ 155 w 155"/>
                <a:gd name="T114" fmla="*/ 215 h 2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5" h="215">
                  <a:moveTo>
                    <a:pt x="109" y="0"/>
                  </a:moveTo>
                  <a:lnTo>
                    <a:pt x="102" y="0"/>
                  </a:lnTo>
                  <a:lnTo>
                    <a:pt x="88" y="0"/>
                  </a:lnTo>
                  <a:lnTo>
                    <a:pt x="68" y="0"/>
                  </a:lnTo>
                  <a:lnTo>
                    <a:pt x="48" y="0"/>
                  </a:lnTo>
                  <a:lnTo>
                    <a:pt x="27" y="1"/>
                  </a:lnTo>
                  <a:lnTo>
                    <a:pt x="12" y="4"/>
                  </a:lnTo>
                  <a:lnTo>
                    <a:pt x="5" y="7"/>
                  </a:lnTo>
                  <a:lnTo>
                    <a:pt x="9" y="13"/>
                  </a:lnTo>
                  <a:lnTo>
                    <a:pt x="29" y="26"/>
                  </a:lnTo>
                  <a:lnTo>
                    <a:pt x="23" y="34"/>
                  </a:lnTo>
                  <a:lnTo>
                    <a:pt x="18" y="43"/>
                  </a:lnTo>
                  <a:lnTo>
                    <a:pt x="12" y="52"/>
                  </a:lnTo>
                  <a:lnTo>
                    <a:pt x="6" y="62"/>
                  </a:lnTo>
                  <a:lnTo>
                    <a:pt x="3" y="71"/>
                  </a:lnTo>
                  <a:lnTo>
                    <a:pt x="0" y="80"/>
                  </a:lnTo>
                  <a:lnTo>
                    <a:pt x="1" y="91"/>
                  </a:lnTo>
                  <a:lnTo>
                    <a:pt x="5" y="101"/>
                  </a:lnTo>
                  <a:lnTo>
                    <a:pt x="71" y="215"/>
                  </a:lnTo>
                  <a:lnTo>
                    <a:pt x="70" y="196"/>
                  </a:lnTo>
                  <a:lnTo>
                    <a:pt x="72" y="179"/>
                  </a:lnTo>
                  <a:lnTo>
                    <a:pt x="79" y="161"/>
                  </a:lnTo>
                  <a:lnTo>
                    <a:pt x="87" y="144"/>
                  </a:lnTo>
                  <a:lnTo>
                    <a:pt x="97" y="128"/>
                  </a:lnTo>
                  <a:lnTo>
                    <a:pt x="109" y="111"/>
                  </a:lnTo>
                  <a:lnTo>
                    <a:pt x="119" y="96"/>
                  </a:lnTo>
                  <a:lnTo>
                    <a:pt x="130" y="81"/>
                  </a:lnTo>
                  <a:lnTo>
                    <a:pt x="133" y="84"/>
                  </a:lnTo>
                  <a:lnTo>
                    <a:pt x="138" y="87"/>
                  </a:lnTo>
                  <a:lnTo>
                    <a:pt x="144" y="89"/>
                  </a:lnTo>
                  <a:lnTo>
                    <a:pt x="148" y="92"/>
                  </a:lnTo>
                  <a:lnTo>
                    <a:pt x="152" y="93"/>
                  </a:lnTo>
                  <a:lnTo>
                    <a:pt x="155" y="92"/>
                  </a:lnTo>
                  <a:lnTo>
                    <a:pt x="155" y="89"/>
                  </a:lnTo>
                  <a:lnTo>
                    <a:pt x="152" y="82"/>
                  </a:lnTo>
                  <a:lnTo>
                    <a:pt x="109" y="0"/>
                  </a:lnTo>
                  <a:close/>
                </a:path>
              </a:pathLst>
            </a:custGeom>
            <a:solidFill>
              <a:srgbClr val="008000">
                <a:alpha val="50195"/>
              </a:srgbClr>
            </a:solidFill>
            <a:ln w="28575">
              <a:solidFill>
                <a:srgbClr val="008000"/>
              </a:solidFill>
              <a:round/>
              <a:headEnd/>
              <a:tailEnd/>
            </a:ln>
          </p:spPr>
          <p:txBody>
            <a:bodyPr/>
            <a:lstStyle/>
            <a:p>
              <a:endParaRPr lang="en-AU"/>
            </a:p>
          </p:txBody>
        </p:sp>
        <p:sp>
          <p:nvSpPr>
            <p:cNvPr id="6160" name="Freeform 17">
              <a:extLst>
                <a:ext uri="{FF2B5EF4-FFF2-40B4-BE49-F238E27FC236}">
                  <a16:creationId xmlns:a16="http://schemas.microsoft.com/office/drawing/2014/main" id="{B5B389F0-C91E-4022-91DD-5CE030E70C8F}"/>
                </a:ext>
              </a:extLst>
            </p:cNvPr>
            <p:cNvSpPr>
              <a:spLocks noChangeAspect="1"/>
            </p:cNvSpPr>
            <p:nvPr/>
          </p:nvSpPr>
          <p:spPr bwMode="auto">
            <a:xfrm>
              <a:off x="3072" y="1947"/>
              <a:ext cx="144" cy="154"/>
            </a:xfrm>
            <a:custGeom>
              <a:avLst/>
              <a:gdLst>
                <a:gd name="T0" fmla="*/ 79 w 144"/>
                <a:gd name="T1" fmla="*/ 0 h 154"/>
                <a:gd name="T2" fmla="*/ 66 w 144"/>
                <a:gd name="T3" fmla="*/ 2 h 154"/>
                <a:gd name="T4" fmla="*/ 53 w 144"/>
                <a:gd name="T5" fmla="*/ 10 h 154"/>
                <a:gd name="T6" fmla="*/ 42 w 144"/>
                <a:gd name="T7" fmla="*/ 22 h 154"/>
                <a:gd name="T8" fmla="*/ 32 w 144"/>
                <a:gd name="T9" fmla="*/ 36 h 154"/>
                <a:gd name="T10" fmla="*/ 23 w 144"/>
                <a:gd name="T11" fmla="*/ 52 h 154"/>
                <a:gd name="T12" fmla="*/ 14 w 144"/>
                <a:gd name="T13" fmla="*/ 67 h 154"/>
                <a:gd name="T14" fmla="*/ 7 w 144"/>
                <a:gd name="T15" fmla="*/ 82 h 154"/>
                <a:gd name="T16" fmla="*/ 0 w 144"/>
                <a:gd name="T17" fmla="*/ 94 h 154"/>
                <a:gd name="T18" fmla="*/ 49 w 144"/>
                <a:gd name="T19" fmla="*/ 126 h 154"/>
                <a:gd name="T20" fmla="*/ 89 w 144"/>
                <a:gd name="T21" fmla="*/ 154 h 154"/>
                <a:gd name="T22" fmla="*/ 89 w 144"/>
                <a:gd name="T23" fmla="*/ 154 h 154"/>
                <a:gd name="T24" fmla="*/ 144 w 144"/>
                <a:gd name="T25" fmla="*/ 69 h 154"/>
                <a:gd name="T26" fmla="*/ 137 w 144"/>
                <a:gd name="T27" fmla="*/ 53 h 154"/>
                <a:gd name="T28" fmla="*/ 128 w 144"/>
                <a:gd name="T29" fmla="*/ 39 h 154"/>
                <a:gd name="T30" fmla="*/ 120 w 144"/>
                <a:gd name="T31" fmla="*/ 27 h 154"/>
                <a:gd name="T32" fmla="*/ 112 w 144"/>
                <a:gd name="T33" fmla="*/ 17 h 154"/>
                <a:gd name="T34" fmla="*/ 104 w 144"/>
                <a:gd name="T35" fmla="*/ 9 h 154"/>
                <a:gd name="T36" fmla="*/ 96 w 144"/>
                <a:gd name="T37" fmla="*/ 5 h 154"/>
                <a:gd name="T38" fmla="*/ 87 w 144"/>
                <a:gd name="T39" fmla="*/ 1 h 154"/>
                <a:gd name="T40" fmla="*/ 79 w 144"/>
                <a:gd name="T41" fmla="*/ 0 h 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54"/>
                <a:gd name="T65" fmla="*/ 144 w 144"/>
                <a:gd name="T66" fmla="*/ 154 h 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54">
                  <a:moveTo>
                    <a:pt x="79" y="0"/>
                  </a:moveTo>
                  <a:lnTo>
                    <a:pt x="66" y="2"/>
                  </a:lnTo>
                  <a:lnTo>
                    <a:pt x="53" y="10"/>
                  </a:lnTo>
                  <a:lnTo>
                    <a:pt x="42" y="22"/>
                  </a:lnTo>
                  <a:lnTo>
                    <a:pt x="32" y="36"/>
                  </a:lnTo>
                  <a:lnTo>
                    <a:pt x="23" y="52"/>
                  </a:lnTo>
                  <a:lnTo>
                    <a:pt x="14" y="67"/>
                  </a:lnTo>
                  <a:lnTo>
                    <a:pt x="7" y="82"/>
                  </a:lnTo>
                  <a:lnTo>
                    <a:pt x="0" y="94"/>
                  </a:lnTo>
                  <a:lnTo>
                    <a:pt x="49" y="126"/>
                  </a:lnTo>
                  <a:lnTo>
                    <a:pt x="89" y="154"/>
                  </a:lnTo>
                  <a:lnTo>
                    <a:pt x="144" y="69"/>
                  </a:lnTo>
                  <a:lnTo>
                    <a:pt x="137" y="53"/>
                  </a:lnTo>
                  <a:lnTo>
                    <a:pt x="128" y="39"/>
                  </a:lnTo>
                  <a:lnTo>
                    <a:pt x="120" y="27"/>
                  </a:lnTo>
                  <a:lnTo>
                    <a:pt x="112" y="17"/>
                  </a:lnTo>
                  <a:lnTo>
                    <a:pt x="104" y="9"/>
                  </a:lnTo>
                  <a:lnTo>
                    <a:pt x="96" y="5"/>
                  </a:lnTo>
                  <a:lnTo>
                    <a:pt x="87" y="1"/>
                  </a:lnTo>
                  <a:lnTo>
                    <a:pt x="79" y="0"/>
                  </a:lnTo>
                  <a:close/>
                </a:path>
              </a:pathLst>
            </a:custGeom>
            <a:solidFill>
              <a:srgbClr val="008000">
                <a:alpha val="50195"/>
              </a:srgbClr>
            </a:solidFill>
            <a:ln w="28575">
              <a:solidFill>
                <a:srgbClr val="008000"/>
              </a:solidFill>
              <a:round/>
              <a:headEnd/>
              <a:tailEnd/>
            </a:ln>
          </p:spPr>
          <p:txBody>
            <a:bodyPr/>
            <a:lstStyle/>
            <a:p>
              <a:endParaRPr lang="en-AU"/>
            </a:p>
          </p:txBody>
        </p:sp>
        <p:sp>
          <p:nvSpPr>
            <p:cNvPr id="6161" name="Freeform 18">
              <a:extLst>
                <a:ext uri="{FF2B5EF4-FFF2-40B4-BE49-F238E27FC236}">
                  <a16:creationId xmlns:a16="http://schemas.microsoft.com/office/drawing/2014/main" id="{B63F1308-7391-44D8-AD0E-E6D970D53AFA}"/>
                </a:ext>
              </a:extLst>
            </p:cNvPr>
            <p:cNvSpPr>
              <a:spLocks noChangeAspect="1"/>
            </p:cNvSpPr>
            <p:nvPr/>
          </p:nvSpPr>
          <p:spPr bwMode="auto">
            <a:xfrm>
              <a:off x="3159" y="1935"/>
              <a:ext cx="222" cy="146"/>
            </a:xfrm>
            <a:custGeom>
              <a:avLst/>
              <a:gdLst>
                <a:gd name="T0" fmla="*/ 172 w 222"/>
                <a:gd name="T1" fmla="*/ 146 h 146"/>
                <a:gd name="T2" fmla="*/ 176 w 222"/>
                <a:gd name="T3" fmla="*/ 141 h 146"/>
                <a:gd name="T4" fmla="*/ 184 w 222"/>
                <a:gd name="T5" fmla="*/ 130 h 146"/>
                <a:gd name="T6" fmla="*/ 193 w 222"/>
                <a:gd name="T7" fmla="*/ 115 h 146"/>
                <a:gd name="T8" fmla="*/ 203 w 222"/>
                <a:gd name="T9" fmla="*/ 98 h 146"/>
                <a:gd name="T10" fmla="*/ 213 w 222"/>
                <a:gd name="T11" fmla="*/ 81 h 146"/>
                <a:gd name="T12" fmla="*/ 220 w 222"/>
                <a:gd name="T13" fmla="*/ 68 h 146"/>
                <a:gd name="T14" fmla="*/ 222 w 222"/>
                <a:gd name="T15" fmla="*/ 57 h 146"/>
                <a:gd name="T16" fmla="*/ 218 w 222"/>
                <a:gd name="T17" fmla="*/ 54 h 146"/>
                <a:gd name="T18" fmla="*/ 215 w 222"/>
                <a:gd name="T19" fmla="*/ 55 h 146"/>
                <a:gd name="T20" fmla="*/ 208 w 222"/>
                <a:gd name="T21" fmla="*/ 58 h 146"/>
                <a:gd name="T22" fmla="*/ 200 w 222"/>
                <a:gd name="T23" fmla="*/ 62 h 146"/>
                <a:gd name="T24" fmla="*/ 192 w 222"/>
                <a:gd name="T25" fmla="*/ 65 h 146"/>
                <a:gd name="T26" fmla="*/ 186 w 222"/>
                <a:gd name="T27" fmla="*/ 52 h 146"/>
                <a:gd name="T28" fmla="*/ 180 w 222"/>
                <a:gd name="T29" fmla="*/ 41 h 146"/>
                <a:gd name="T30" fmla="*/ 174 w 222"/>
                <a:gd name="T31" fmla="*/ 29 h 146"/>
                <a:gd name="T32" fmla="*/ 168 w 222"/>
                <a:gd name="T33" fmla="*/ 20 h 146"/>
                <a:gd name="T34" fmla="*/ 159 w 222"/>
                <a:gd name="T35" fmla="*/ 12 h 146"/>
                <a:gd name="T36" fmla="*/ 149 w 222"/>
                <a:gd name="T37" fmla="*/ 6 h 146"/>
                <a:gd name="T38" fmla="*/ 136 w 222"/>
                <a:gd name="T39" fmla="*/ 1 h 146"/>
                <a:gd name="T40" fmla="*/ 120 w 222"/>
                <a:gd name="T41" fmla="*/ 0 h 146"/>
                <a:gd name="T42" fmla="*/ 0 w 222"/>
                <a:gd name="T43" fmla="*/ 0 h 146"/>
                <a:gd name="T44" fmla="*/ 18 w 222"/>
                <a:gd name="T45" fmla="*/ 8 h 146"/>
                <a:gd name="T46" fmla="*/ 35 w 222"/>
                <a:gd name="T47" fmla="*/ 19 h 146"/>
                <a:gd name="T48" fmla="*/ 47 w 222"/>
                <a:gd name="T49" fmla="*/ 33 h 146"/>
                <a:gd name="T50" fmla="*/ 59 w 222"/>
                <a:gd name="T51" fmla="*/ 48 h 146"/>
                <a:gd name="T52" fmla="*/ 68 w 222"/>
                <a:gd name="T53" fmla="*/ 65 h 146"/>
                <a:gd name="T54" fmla="*/ 76 w 222"/>
                <a:gd name="T55" fmla="*/ 84 h 146"/>
                <a:gd name="T56" fmla="*/ 84 w 222"/>
                <a:gd name="T57" fmla="*/ 101 h 146"/>
                <a:gd name="T58" fmla="*/ 92 w 222"/>
                <a:gd name="T59" fmla="*/ 120 h 146"/>
                <a:gd name="T60" fmla="*/ 91 w 222"/>
                <a:gd name="T61" fmla="*/ 121 h 146"/>
                <a:gd name="T62" fmla="*/ 87 w 222"/>
                <a:gd name="T63" fmla="*/ 123 h 146"/>
                <a:gd name="T64" fmla="*/ 82 w 222"/>
                <a:gd name="T65" fmla="*/ 125 h 146"/>
                <a:gd name="T66" fmla="*/ 77 w 222"/>
                <a:gd name="T67" fmla="*/ 129 h 146"/>
                <a:gd name="T68" fmla="*/ 73 w 222"/>
                <a:gd name="T69" fmla="*/ 132 h 146"/>
                <a:gd name="T70" fmla="*/ 70 w 222"/>
                <a:gd name="T71" fmla="*/ 135 h 146"/>
                <a:gd name="T72" fmla="*/ 72 w 222"/>
                <a:gd name="T73" fmla="*/ 137 h 146"/>
                <a:gd name="T74" fmla="*/ 77 w 222"/>
                <a:gd name="T75" fmla="*/ 138 h 146"/>
                <a:gd name="T76" fmla="*/ 172 w 222"/>
                <a:gd name="T77" fmla="*/ 146 h 1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2"/>
                <a:gd name="T118" fmla="*/ 0 h 146"/>
                <a:gd name="T119" fmla="*/ 222 w 222"/>
                <a:gd name="T120" fmla="*/ 146 h 1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2" h="146">
                  <a:moveTo>
                    <a:pt x="172" y="146"/>
                  </a:moveTo>
                  <a:lnTo>
                    <a:pt x="176" y="141"/>
                  </a:lnTo>
                  <a:lnTo>
                    <a:pt x="184" y="130"/>
                  </a:lnTo>
                  <a:lnTo>
                    <a:pt x="193" y="115"/>
                  </a:lnTo>
                  <a:lnTo>
                    <a:pt x="203" y="98"/>
                  </a:lnTo>
                  <a:lnTo>
                    <a:pt x="213" y="81"/>
                  </a:lnTo>
                  <a:lnTo>
                    <a:pt x="220" y="68"/>
                  </a:lnTo>
                  <a:lnTo>
                    <a:pt x="222" y="57"/>
                  </a:lnTo>
                  <a:lnTo>
                    <a:pt x="218" y="54"/>
                  </a:lnTo>
                  <a:lnTo>
                    <a:pt x="215" y="55"/>
                  </a:lnTo>
                  <a:lnTo>
                    <a:pt x="208" y="58"/>
                  </a:lnTo>
                  <a:lnTo>
                    <a:pt x="200" y="62"/>
                  </a:lnTo>
                  <a:lnTo>
                    <a:pt x="192" y="65"/>
                  </a:lnTo>
                  <a:lnTo>
                    <a:pt x="186" y="52"/>
                  </a:lnTo>
                  <a:lnTo>
                    <a:pt x="180" y="41"/>
                  </a:lnTo>
                  <a:lnTo>
                    <a:pt x="174" y="29"/>
                  </a:lnTo>
                  <a:lnTo>
                    <a:pt x="168" y="20"/>
                  </a:lnTo>
                  <a:lnTo>
                    <a:pt x="159" y="12"/>
                  </a:lnTo>
                  <a:lnTo>
                    <a:pt x="149" y="6"/>
                  </a:lnTo>
                  <a:lnTo>
                    <a:pt x="136" y="1"/>
                  </a:lnTo>
                  <a:lnTo>
                    <a:pt x="120" y="0"/>
                  </a:lnTo>
                  <a:lnTo>
                    <a:pt x="0" y="0"/>
                  </a:lnTo>
                  <a:lnTo>
                    <a:pt x="18" y="8"/>
                  </a:lnTo>
                  <a:lnTo>
                    <a:pt x="35" y="19"/>
                  </a:lnTo>
                  <a:lnTo>
                    <a:pt x="47" y="33"/>
                  </a:lnTo>
                  <a:lnTo>
                    <a:pt x="59" y="48"/>
                  </a:lnTo>
                  <a:lnTo>
                    <a:pt x="68" y="65"/>
                  </a:lnTo>
                  <a:lnTo>
                    <a:pt x="76" y="84"/>
                  </a:lnTo>
                  <a:lnTo>
                    <a:pt x="84" y="101"/>
                  </a:lnTo>
                  <a:lnTo>
                    <a:pt x="92" y="120"/>
                  </a:lnTo>
                  <a:lnTo>
                    <a:pt x="91" y="121"/>
                  </a:lnTo>
                  <a:lnTo>
                    <a:pt x="87" y="123"/>
                  </a:lnTo>
                  <a:lnTo>
                    <a:pt x="82" y="125"/>
                  </a:lnTo>
                  <a:lnTo>
                    <a:pt x="77" y="129"/>
                  </a:lnTo>
                  <a:lnTo>
                    <a:pt x="73" y="132"/>
                  </a:lnTo>
                  <a:lnTo>
                    <a:pt x="70" y="135"/>
                  </a:lnTo>
                  <a:lnTo>
                    <a:pt x="72" y="137"/>
                  </a:lnTo>
                  <a:lnTo>
                    <a:pt x="77" y="138"/>
                  </a:lnTo>
                  <a:lnTo>
                    <a:pt x="172" y="146"/>
                  </a:lnTo>
                  <a:close/>
                </a:path>
              </a:pathLst>
            </a:custGeom>
            <a:solidFill>
              <a:srgbClr val="008000">
                <a:alpha val="50195"/>
              </a:srgbClr>
            </a:solidFill>
            <a:ln w="28575">
              <a:solidFill>
                <a:srgbClr val="008000"/>
              </a:solidFill>
              <a:round/>
              <a:headEnd/>
              <a:tailEnd/>
            </a:ln>
          </p:spPr>
          <p:txBody>
            <a:bodyPr/>
            <a:lstStyle/>
            <a:p>
              <a:endParaRPr lang="en-AU"/>
            </a:p>
          </p:txBody>
        </p:sp>
        <p:sp>
          <p:nvSpPr>
            <p:cNvPr id="6162" name="Freeform 19">
              <a:extLst>
                <a:ext uri="{FF2B5EF4-FFF2-40B4-BE49-F238E27FC236}">
                  <a16:creationId xmlns:a16="http://schemas.microsoft.com/office/drawing/2014/main" id="{85E8D7C4-8A23-4A9E-AF47-AFBE168F1C12}"/>
                </a:ext>
              </a:extLst>
            </p:cNvPr>
            <p:cNvSpPr>
              <a:spLocks noChangeAspect="1"/>
            </p:cNvSpPr>
            <p:nvPr/>
          </p:nvSpPr>
          <p:spPr bwMode="auto">
            <a:xfrm>
              <a:off x="3295" y="2059"/>
              <a:ext cx="149" cy="143"/>
            </a:xfrm>
            <a:custGeom>
              <a:avLst/>
              <a:gdLst>
                <a:gd name="T0" fmla="*/ 149 w 149"/>
                <a:gd name="T1" fmla="*/ 97 h 143"/>
                <a:gd name="T2" fmla="*/ 147 w 149"/>
                <a:gd name="T3" fmla="*/ 84 h 143"/>
                <a:gd name="T4" fmla="*/ 143 w 149"/>
                <a:gd name="T5" fmla="*/ 71 h 143"/>
                <a:gd name="T6" fmla="*/ 136 w 149"/>
                <a:gd name="T7" fmla="*/ 58 h 143"/>
                <a:gd name="T8" fmla="*/ 126 w 149"/>
                <a:gd name="T9" fmla="*/ 46 h 143"/>
                <a:gd name="T10" fmla="*/ 117 w 149"/>
                <a:gd name="T11" fmla="*/ 33 h 143"/>
                <a:gd name="T12" fmla="*/ 108 w 149"/>
                <a:gd name="T13" fmla="*/ 21 h 143"/>
                <a:gd name="T14" fmla="*/ 100 w 149"/>
                <a:gd name="T15" fmla="*/ 11 h 143"/>
                <a:gd name="T16" fmla="*/ 93 w 149"/>
                <a:gd name="T17" fmla="*/ 0 h 143"/>
                <a:gd name="T18" fmla="*/ 42 w 149"/>
                <a:gd name="T19" fmla="*/ 29 h 143"/>
                <a:gd name="T20" fmla="*/ 0 w 149"/>
                <a:gd name="T21" fmla="*/ 54 h 143"/>
                <a:gd name="T22" fmla="*/ 53 w 149"/>
                <a:gd name="T23" fmla="*/ 143 h 143"/>
                <a:gd name="T24" fmla="*/ 53 w 149"/>
                <a:gd name="T25" fmla="*/ 143 h 143"/>
                <a:gd name="T26" fmla="*/ 64 w 149"/>
                <a:gd name="T27" fmla="*/ 143 h 143"/>
                <a:gd name="T28" fmla="*/ 74 w 149"/>
                <a:gd name="T29" fmla="*/ 143 h 143"/>
                <a:gd name="T30" fmla="*/ 85 w 149"/>
                <a:gd name="T31" fmla="*/ 143 h 143"/>
                <a:gd name="T32" fmla="*/ 95 w 149"/>
                <a:gd name="T33" fmla="*/ 143 h 143"/>
                <a:gd name="T34" fmla="*/ 104 w 149"/>
                <a:gd name="T35" fmla="*/ 142 h 143"/>
                <a:gd name="T36" fmla="*/ 114 w 149"/>
                <a:gd name="T37" fmla="*/ 139 h 143"/>
                <a:gd name="T38" fmla="*/ 123 w 149"/>
                <a:gd name="T39" fmla="*/ 135 h 143"/>
                <a:gd name="T40" fmla="*/ 132 w 149"/>
                <a:gd name="T41" fmla="*/ 129 h 143"/>
                <a:gd name="T42" fmla="*/ 140 w 149"/>
                <a:gd name="T43" fmla="*/ 121 h 143"/>
                <a:gd name="T44" fmla="*/ 146 w 149"/>
                <a:gd name="T45" fmla="*/ 113 h 143"/>
                <a:gd name="T46" fmla="*/ 148 w 149"/>
                <a:gd name="T47" fmla="*/ 105 h 143"/>
                <a:gd name="T48" fmla="*/ 149 w 149"/>
                <a:gd name="T49" fmla="*/ 97 h 1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9"/>
                <a:gd name="T76" fmla="*/ 0 h 143"/>
                <a:gd name="T77" fmla="*/ 149 w 149"/>
                <a:gd name="T78" fmla="*/ 143 h 1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9" h="143">
                  <a:moveTo>
                    <a:pt x="149" y="97"/>
                  </a:moveTo>
                  <a:lnTo>
                    <a:pt x="147" y="84"/>
                  </a:lnTo>
                  <a:lnTo>
                    <a:pt x="143" y="71"/>
                  </a:lnTo>
                  <a:lnTo>
                    <a:pt x="136" y="58"/>
                  </a:lnTo>
                  <a:lnTo>
                    <a:pt x="126" y="46"/>
                  </a:lnTo>
                  <a:lnTo>
                    <a:pt x="117" y="33"/>
                  </a:lnTo>
                  <a:lnTo>
                    <a:pt x="108" y="21"/>
                  </a:lnTo>
                  <a:lnTo>
                    <a:pt x="100" y="11"/>
                  </a:lnTo>
                  <a:lnTo>
                    <a:pt x="93" y="0"/>
                  </a:lnTo>
                  <a:lnTo>
                    <a:pt x="42" y="29"/>
                  </a:lnTo>
                  <a:lnTo>
                    <a:pt x="0" y="54"/>
                  </a:lnTo>
                  <a:lnTo>
                    <a:pt x="53" y="143"/>
                  </a:lnTo>
                  <a:lnTo>
                    <a:pt x="64" y="143"/>
                  </a:lnTo>
                  <a:lnTo>
                    <a:pt x="74" y="143"/>
                  </a:lnTo>
                  <a:lnTo>
                    <a:pt x="85" y="143"/>
                  </a:lnTo>
                  <a:lnTo>
                    <a:pt x="95" y="143"/>
                  </a:lnTo>
                  <a:lnTo>
                    <a:pt x="104" y="142"/>
                  </a:lnTo>
                  <a:lnTo>
                    <a:pt x="114" y="139"/>
                  </a:lnTo>
                  <a:lnTo>
                    <a:pt x="123" y="135"/>
                  </a:lnTo>
                  <a:lnTo>
                    <a:pt x="132" y="129"/>
                  </a:lnTo>
                  <a:lnTo>
                    <a:pt x="140" y="121"/>
                  </a:lnTo>
                  <a:lnTo>
                    <a:pt x="146" y="113"/>
                  </a:lnTo>
                  <a:lnTo>
                    <a:pt x="148" y="105"/>
                  </a:lnTo>
                  <a:lnTo>
                    <a:pt x="149" y="97"/>
                  </a:lnTo>
                  <a:close/>
                </a:path>
              </a:pathLst>
            </a:custGeom>
            <a:solidFill>
              <a:srgbClr val="008000">
                <a:alpha val="50195"/>
              </a:srgbClr>
            </a:solidFill>
            <a:ln w="28575">
              <a:solidFill>
                <a:srgbClr val="008000"/>
              </a:solidFill>
              <a:round/>
              <a:headEnd/>
              <a:tailEnd/>
            </a:ln>
          </p:spPr>
          <p:txBody>
            <a:bodyPr/>
            <a:lstStyle/>
            <a:p>
              <a:endParaRPr lang="en-AU"/>
            </a:p>
          </p:txBody>
        </p:sp>
        <p:sp>
          <p:nvSpPr>
            <p:cNvPr id="6163" name="Freeform 20">
              <a:extLst>
                <a:ext uri="{FF2B5EF4-FFF2-40B4-BE49-F238E27FC236}">
                  <a16:creationId xmlns:a16="http://schemas.microsoft.com/office/drawing/2014/main" id="{CE9D73A6-B788-469E-88D8-DD093A943B8B}"/>
                </a:ext>
              </a:extLst>
            </p:cNvPr>
            <p:cNvSpPr>
              <a:spLocks noChangeAspect="1"/>
            </p:cNvSpPr>
            <p:nvPr/>
          </p:nvSpPr>
          <p:spPr bwMode="auto">
            <a:xfrm>
              <a:off x="3242" y="2190"/>
              <a:ext cx="205" cy="171"/>
            </a:xfrm>
            <a:custGeom>
              <a:avLst/>
              <a:gdLst>
                <a:gd name="T0" fmla="*/ 205 w 205"/>
                <a:gd name="T1" fmla="*/ 0 h 171"/>
                <a:gd name="T2" fmla="*/ 190 w 205"/>
                <a:gd name="T3" fmla="*/ 12 h 171"/>
                <a:gd name="T4" fmla="*/ 174 w 205"/>
                <a:gd name="T5" fmla="*/ 21 h 171"/>
                <a:gd name="T6" fmla="*/ 154 w 205"/>
                <a:gd name="T7" fmla="*/ 26 h 171"/>
                <a:gd name="T8" fmla="*/ 134 w 205"/>
                <a:gd name="T9" fmla="*/ 28 h 171"/>
                <a:gd name="T10" fmla="*/ 115 w 205"/>
                <a:gd name="T11" fmla="*/ 28 h 171"/>
                <a:gd name="T12" fmla="*/ 94 w 205"/>
                <a:gd name="T13" fmla="*/ 28 h 171"/>
                <a:gd name="T14" fmla="*/ 74 w 205"/>
                <a:gd name="T15" fmla="*/ 27 h 171"/>
                <a:gd name="T16" fmla="*/ 56 w 205"/>
                <a:gd name="T17" fmla="*/ 27 h 171"/>
                <a:gd name="T18" fmla="*/ 56 w 205"/>
                <a:gd name="T19" fmla="*/ 20 h 171"/>
                <a:gd name="T20" fmla="*/ 54 w 205"/>
                <a:gd name="T21" fmla="*/ 10 h 171"/>
                <a:gd name="T22" fmla="*/ 51 w 205"/>
                <a:gd name="T23" fmla="*/ 1 h 171"/>
                <a:gd name="T24" fmla="*/ 46 w 205"/>
                <a:gd name="T25" fmla="*/ 5 h 171"/>
                <a:gd name="T26" fmla="*/ 0 w 205"/>
                <a:gd name="T27" fmla="*/ 87 h 171"/>
                <a:gd name="T28" fmla="*/ 4 w 205"/>
                <a:gd name="T29" fmla="*/ 93 h 171"/>
                <a:gd name="T30" fmla="*/ 11 w 205"/>
                <a:gd name="T31" fmla="*/ 105 h 171"/>
                <a:gd name="T32" fmla="*/ 19 w 205"/>
                <a:gd name="T33" fmla="*/ 118 h 171"/>
                <a:gd name="T34" fmla="*/ 28 w 205"/>
                <a:gd name="T35" fmla="*/ 134 h 171"/>
                <a:gd name="T36" fmla="*/ 37 w 205"/>
                <a:gd name="T37" fmla="*/ 147 h 171"/>
                <a:gd name="T38" fmla="*/ 46 w 205"/>
                <a:gd name="T39" fmla="*/ 160 h 171"/>
                <a:gd name="T40" fmla="*/ 53 w 205"/>
                <a:gd name="T41" fmla="*/ 168 h 171"/>
                <a:gd name="T42" fmla="*/ 58 w 205"/>
                <a:gd name="T43" fmla="*/ 171 h 171"/>
                <a:gd name="T44" fmla="*/ 61 w 205"/>
                <a:gd name="T45" fmla="*/ 165 h 171"/>
                <a:gd name="T46" fmla="*/ 63 w 205"/>
                <a:gd name="T47" fmla="*/ 157 h 171"/>
                <a:gd name="T48" fmla="*/ 61 w 205"/>
                <a:gd name="T49" fmla="*/ 146 h 171"/>
                <a:gd name="T50" fmla="*/ 61 w 205"/>
                <a:gd name="T51" fmla="*/ 139 h 171"/>
                <a:gd name="T52" fmla="*/ 68 w 205"/>
                <a:gd name="T53" fmla="*/ 139 h 171"/>
                <a:gd name="T54" fmla="*/ 79 w 205"/>
                <a:gd name="T55" fmla="*/ 139 h 171"/>
                <a:gd name="T56" fmla="*/ 91 w 205"/>
                <a:gd name="T57" fmla="*/ 139 h 171"/>
                <a:gd name="T58" fmla="*/ 104 w 205"/>
                <a:gd name="T59" fmla="*/ 139 h 171"/>
                <a:gd name="T60" fmla="*/ 117 w 205"/>
                <a:gd name="T61" fmla="*/ 137 h 171"/>
                <a:gd name="T62" fmla="*/ 127 w 205"/>
                <a:gd name="T63" fmla="*/ 134 h 171"/>
                <a:gd name="T64" fmla="*/ 134 w 205"/>
                <a:gd name="T65" fmla="*/ 129 h 171"/>
                <a:gd name="T66" fmla="*/ 137 w 205"/>
                <a:gd name="T67" fmla="*/ 122 h 171"/>
                <a:gd name="T68" fmla="*/ 137 w 205"/>
                <a:gd name="T69" fmla="*/ 122 h 171"/>
                <a:gd name="T70" fmla="*/ 205 w 205"/>
                <a:gd name="T71" fmla="*/ 0 h 1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5"/>
                <a:gd name="T109" fmla="*/ 0 h 171"/>
                <a:gd name="T110" fmla="*/ 205 w 205"/>
                <a:gd name="T111" fmla="*/ 171 h 1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5" h="171">
                  <a:moveTo>
                    <a:pt x="205" y="0"/>
                  </a:moveTo>
                  <a:lnTo>
                    <a:pt x="190" y="12"/>
                  </a:lnTo>
                  <a:lnTo>
                    <a:pt x="174" y="21"/>
                  </a:lnTo>
                  <a:lnTo>
                    <a:pt x="154" y="26"/>
                  </a:lnTo>
                  <a:lnTo>
                    <a:pt x="134" y="28"/>
                  </a:lnTo>
                  <a:lnTo>
                    <a:pt x="115" y="28"/>
                  </a:lnTo>
                  <a:lnTo>
                    <a:pt x="94" y="28"/>
                  </a:lnTo>
                  <a:lnTo>
                    <a:pt x="74" y="27"/>
                  </a:lnTo>
                  <a:lnTo>
                    <a:pt x="56" y="27"/>
                  </a:lnTo>
                  <a:lnTo>
                    <a:pt x="56" y="20"/>
                  </a:lnTo>
                  <a:lnTo>
                    <a:pt x="54" y="10"/>
                  </a:lnTo>
                  <a:lnTo>
                    <a:pt x="51" y="1"/>
                  </a:lnTo>
                  <a:lnTo>
                    <a:pt x="46" y="5"/>
                  </a:lnTo>
                  <a:lnTo>
                    <a:pt x="0" y="87"/>
                  </a:lnTo>
                  <a:lnTo>
                    <a:pt x="4" y="93"/>
                  </a:lnTo>
                  <a:lnTo>
                    <a:pt x="11" y="105"/>
                  </a:lnTo>
                  <a:lnTo>
                    <a:pt x="19" y="118"/>
                  </a:lnTo>
                  <a:lnTo>
                    <a:pt x="28" y="134"/>
                  </a:lnTo>
                  <a:lnTo>
                    <a:pt x="37" y="147"/>
                  </a:lnTo>
                  <a:lnTo>
                    <a:pt x="46" y="160"/>
                  </a:lnTo>
                  <a:lnTo>
                    <a:pt x="53" y="168"/>
                  </a:lnTo>
                  <a:lnTo>
                    <a:pt x="58" y="171"/>
                  </a:lnTo>
                  <a:lnTo>
                    <a:pt x="61" y="165"/>
                  </a:lnTo>
                  <a:lnTo>
                    <a:pt x="63" y="157"/>
                  </a:lnTo>
                  <a:lnTo>
                    <a:pt x="61" y="146"/>
                  </a:lnTo>
                  <a:lnTo>
                    <a:pt x="61" y="139"/>
                  </a:lnTo>
                  <a:lnTo>
                    <a:pt x="68" y="139"/>
                  </a:lnTo>
                  <a:lnTo>
                    <a:pt x="79" y="139"/>
                  </a:lnTo>
                  <a:lnTo>
                    <a:pt x="91" y="139"/>
                  </a:lnTo>
                  <a:lnTo>
                    <a:pt x="104" y="139"/>
                  </a:lnTo>
                  <a:lnTo>
                    <a:pt x="117" y="137"/>
                  </a:lnTo>
                  <a:lnTo>
                    <a:pt x="127" y="134"/>
                  </a:lnTo>
                  <a:lnTo>
                    <a:pt x="134" y="129"/>
                  </a:lnTo>
                  <a:lnTo>
                    <a:pt x="137" y="122"/>
                  </a:lnTo>
                  <a:lnTo>
                    <a:pt x="205" y="0"/>
                  </a:lnTo>
                  <a:close/>
                </a:path>
              </a:pathLst>
            </a:custGeom>
            <a:solidFill>
              <a:srgbClr val="008000">
                <a:alpha val="50195"/>
              </a:srgbClr>
            </a:solidFill>
            <a:ln w="28575">
              <a:solidFill>
                <a:srgbClr val="008000"/>
              </a:solidFill>
              <a:round/>
              <a:headEnd/>
              <a:tailEnd/>
            </a:ln>
          </p:spPr>
          <p:txBody>
            <a:bodyPr/>
            <a:lstStyle/>
            <a:p>
              <a:endParaRPr lang="en-AU"/>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0CA958-98DC-4738-9DE7-DB925FB96892}"/>
              </a:ext>
            </a:extLst>
          </p:cNvPr>
          <p:cNvSpPr/>
          <p:nvPr/>
        </p:nvSpPr>
        <p:spPr>
          <a:xfrm>
            <a:off x="590843" y="1493633"/>
            <a:ext cx="7118251" cy="1077218"/>
          </a:xfrm>
          <a:prstGeom prst="rect">
            <a:avLst/>
          </a:prstGeom>
        </p:spPr>
        <p:txBody>
          <a:bodyPr wrap="square">
            <a:spAutoFit/>
          </a:bodyPr>
          <a:lstStyle/>
          <a:p>
            <a:pPr lvl="0" algn="ctr"/>
            <a:r>
              <a:rPr lang="en-US" sz="3200" b="1" dirty="0">
                <a:solidFill>
                  <a:srgbClr val="FF0000"/>
                </a:solidFill>
              </a:rPr>
              <a:t>Value Chain Management MGT804</a:t>
            </a:r>
          </a:p>
          <a:p>
            <a:pPr lvl="0" algn="ctr"/>
            <a:r>
              <a:rPr lang="en-US" sz="3200" b="1" dirty="0">
                <a:solidFill>
                  <a:srgbClr val="FF0000"/>
                </a:solidFill>
              </a:rPr>
              <a:t>Week 7</a:t>
            </a:r>
          </a:p>
        </p:txBody>
      </p:sp>
      <p:sp>
        <p:nvSpPr>
          <p:cNvPr id="3" name="Rectangle 2">
            <a:extLst>
              <a:ext uri="{FF2B5EF4-FFF2-40B4-BE49-F238E27FC236}">
                <a16:creationId xmlns:a16="http://schemas.microsoft.com/office/drawing/2014/main" id="{34F8C0B1-C864-40DF-B400-537442BAD372}"/>
              </a:ext>
            </a:extLst>
          </p:cNvPr>
          <p:cNvSpPr/>
          <p:nvPr/>
        </p:nvSpPr>
        <p:spPr>
          <a:xfrm>
            <a:off x="1055077" y="3836794"/>
            <a:ext cx="6724357" cy="1200329"/>
          </a:xfrm>
          <a:prstGeom prst="rect">
            <a:avLst/>
          </a:prstGeom>
        </p:spPr>
        <p:txBody>
          <a:bodyPr wrap="square">
            <a:spAutoFit/>
          </a:bodyPr>
          <a:lstStyle/>
          <a:p>
            <a:pPr lvl="0" algn="ctr"/>
            <a:r>
              <a:rPr lang="en-US" sz="3600" b="1" dirty="0">
                <a:solidFill>
                  <a:prstClr val="black"/>
                </a:solidFill>
              </a:rPr>
              <a:t>Sustainability and CSR in the value chain</a:t>
            </a:r>
          </a:p>
        </p:txBody>
      </p:sp>
    </p:spTree>
    <p:extLst>
      <p:ext uri="{BB962C8B-B14F-4D97-AF65-F5344CB8AC3E}">
        <p14:creationId xmlns:p14="http://schemas.microsoft.com/office/powerpoint/2010/main" val="698098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1">
            <a:extLst>
              <a:ext uri="{FF2B5EF4-FFF2-40B4-BE49-F238E27FC236}">
                <a16:creationId xmlns:a16="http://schemas.microsoft.com/office/drawing/2014/main" id="{870B5847-D042-4E6F-8942-E35C601763BC}"/>
              </a:ext>
            </a:extLst>
          </p:cNvPr>
          <p:cNvSpPr>
            <a:spLocks noGrp="1" noChangeArrowheads="1"/>
          </p:cNvSpPr>
          <p:nvPr>
            <p:ph type="title"/>
          </p:nvPr>
        </p:nvSpPr>
        <p:spPr>
          <a:xfrm>
            <a:off x="93663" y="-42863"/>
            <a:ext cx="6905625" cy="1325563"/>
          </a:xfrm>
        </p:spPr>
        <p:txBody>
          <a:bodyPr>
            <a:normAutofit fontScale="90000"/>
          </a:bodyPr>
          <a:lstStyle/>
          <a:p>
            <a:r>
              <a:rPr lang="en-US" altLang="en-US" dirty="0"/>
              <a:t>Green SCM leverages the role of the environment in SC value creation.</a:t>
            </a:r>
          </a:p>
        </p:txBody>
      </p:sp>
      <p:sp>
        <p:nvSpPr>
          <p:cNvPr id="2353155" name="Rectangle 3">
            <a:extLst>
              <a:ext uri="{FF2B5EF4-FFF2-40B4-BE49-F238E27FC236}">
                <a16:creationId xmlns:a16="http://schemas.microsoft.com/office/drawing/2014/main" id="{4ECD7B6F-C7C4-4978-BD31-3691E3468E12}"/>
              </a:ext>
            </a:extLst>
          </p:cNvPr>
          <p:cNvSpPr>
            <a:spLocks noChangeArrowheads="1"/>
          </p:cNvSpPr>
          <p:nvPr/>
        </p:nvSpPr>
        <p:spPr bwMode="auto">
          <a:xfrm>
            <a:off x="1506538" y="1689100"/>
            <a:ext cx="1905000" cy="1219200"/>
          </a:xfrm>
          <a:prstGeom prst="rect">
            <a:avLst/>
          </a:prstGeom>
          <a:solidFill>
            <a:schemeClr val="bg1"/>
          </a:solidFill>
          <a:ln w="9525" algn="ctr">
            <a:solidFill>
              <a:schemeClr val="tx1"/>
            </a:solidFill>
            <a:miter lim="800000"/>
            <a:headEnd/>
            <a:tailEnd/>
          </a:ln>
          <a:effectLst>
            <a:outerShdw dist="71842" dir="2700000" algn="ctr" rotWithShape="0">
              <a:schemeClr val="bg2"/>
            </a:outerShdw>
          </a:effectLst>
        </p:spPr>
        <p:txBody>
          <a:bodyPr anchor="ctr"/>
          <a:lstStyle/>
          <a:p>
            <a:pPr eaLnBrk="1" hangingPunct="1">
              <a:spcBef>
                <a:spcPct val="0"/>
              </a:spcBef>
              <a:defRPr/>
            </a:pPr>
            <a:r>
              <a:rPr lang="en-US" sz="1600" b="1"/>
              <a:t>Green Supply Chain Programs</a:t>
            </a:r>
          </a:p>
        </p:txBody>
      </p:sp>
      <p:sp>
        <p:nvSpPr>
          <p:cNvPr id="8196" name="Rectangle 4">
            <a:extLst>
              <a:ext uri="{FF2B5EF4-FFF2-40B4-BE49-F238E27FC236}">
                <a16:creationId xmlns:a16="http://schemas.microsoft.com/office/drawing/2014/main" id="{D013776A-3647-44C7-BC29-C9A1C46A5CF1}"/>
              </a:ext>
            </a:extLst>
          </p:cNvPr>
          <p:cNvSpPr>
            <a:spLocks noChangeArrowheads="1"/>
          </p:cNvSpPr>
          <p:nvPr/>
        </p:nvSpPr>
        <p:spPr bwMode="auto">
          <a:xfrm>
            <a:off x="1506538" y="3289300"/>
            <a:ext cx="1905000" cy="2209800"/>
          </a:xfrm>
          <a:prstGeom prst="rect">
            <a:avLst/>
          </a:prstGeom>
          <a:solidFill>
            <a:srgbClr val="B2CEF4"/>
          </a:solidFill>
          <a:ln w="9525">
            <a:solidFill>
              <a:schemeClr val="tx1"/>
            </a:solidFill>
            <a:miter lim="800000"/>
            <a:headEnd/>
            <a:tailEnd/>
          </a:ln>
        </p:spPr>
        <p:txBody>
          <a:bodyPr anchor="ctr"/>
          <a:lstStyle>
            <a:lvl1pPr marL="173038" indent="-173038">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eaLnBrk="1" hangingPunct="1">
              <a:spcBef>
                <a:spcPct val="0"/>
              </a:spcBef>
            </a:pPr>
            <a:endParaRPr lang="en-US" altLang="en-US" sz="1600" b="1"/>
          </a:p>
        </p:txBody>
      </p:sp>
      <p:sp>
        <p:nvSpPr>
          <p:cNvPr id="2353157" name="Rectangle 5">
            <a:extLst>
              <a:ext uri="{FF2B5EF4-FFF2-40B4-BE49-F238E27FC236}">
                <a16:creationId xmlns:a16="http://schemas.microsoft.com/office/drawing/2014/main" id="{AAD9E85B-FE45-415C-AA76-8B7104981B1E}"/>
              </a:ext>
            </a:extLst>
          </p:cNvPr>
          <p:cNvSpPr>
            <a:spLocks noChangeArrowheads="1"/>
          </p:cNvSpPr>
          <p:nvPr/>
        </p:nvSpPr>
        <p:spPr bwMode="auto">
          <a:xfrm>
            <a:off x="1658938" y="3441700"/>
            <a:ext cx="1600200" cy="457200"/>
          </a:xfrm>
          <a:prstGeom prst="rect">
            <a:avLst/>
          </a:prstGeom>
          <a:solidFill>
            <a:schemeClr val="bg1"/>
          </a:solidFill>
          <a:ln w="9525">
            <a:solidFill>
              <a:schemeClr val="tx1"/>
            </a:solidFill>
            <a:miter lim="800000"/>
            <a:headEnd/>
            <a:tailEnd/>
          </a:ln>
          <a:effectLst>
            <a:outerShdw dist="53882" dir="2700000" algn="ctr" rotWithShape="0">
              <a:schemeClr val="bg2"/>
            </a:outerShdw>
          </a:effectLst>
        </p:spPr>
        <p:txBody>
          <a:bodyPr anchor="ctr"/>
          <a:lstStyle/>
          <a:p>
            <a:pPr eaLnBrk="1" hangingPunct="1">
              <a:spcBef>
                <a:spcPct val="0"/>
              </a:spcBef>
              <a:defRPr/>
            </a:pPr>
            <a:r>
              <a:rPr lang="en-US" sz="1400" b="1"/>
              <a:t>Employee Satisfaction</a:t>
            </a:r>
          </a:p>
        </p:txBody>
      </p:sp>
      <p:sp>
        <p:nvSpPr>
          <p:cNvPr id="2353158" name="Rectangle 6">
            <a:extLst>
              <a:ext uri="{FF2B5EF4-FFF2-40B4-BE49-F238E27FC236}">
                <a16:creationId xmlns:a16="http://schemas.microsoft.com/office/drawing/2014/main" id="{1816DCF2-E08A-48DB-8117-F1BC786E0E68}"/>
              </a:ext>
            </a:extLst>
          </p:cNvPr>
          <p:cNvSpPr>
            <a:spLocks noChangeArrowheads="1"/>
          </p:cNvSpPr>
          <p:nvPr/>
        </p:nvSpPr>
        <p:spPr bwMode="auto">
          <a:xfrm>
            <a:off x="1658938" y="4127500"/>
            <a:ext cx="1600200" cy="457200"/>
          </a:xfrm>
          <a:prstGeom prst="rect">
            <a:avLst/>
          </a:prstGeom>
          <a:solidFill>
            <a:schemeClr val="bg1"/>
          </a:solidFill>
          <a:ln w="9525">
            <a:solidFill>
              <a:schemeClr val="tx1"/>
            </a:solidFill>
            <a:miter lim="800000"/>
            <a:headEnd/>
            <a:tailEnd/>
          </a:ln>
          <a:effectLst>
            <a:outerShdw dist="53882" dir="2700000" algn="ctr" rotWithShape="0">
              <a:schemeClr val="bg2"/>
            </a:outerShdw>
          </a:effectLst>
        </p:spPr>
        <p:txBody>
          <a:bodyPr anchor="ctr"/>
          <a:lstStyle/>
          <a:p>
            <a:pPr eaLnBrk="1" hangingPunct="1">
              <a:spcBef>
                <a:spcPct val="0"/>
              </a:spcBef>
              <a:defRPr/>
            </a:pPr>
            <a:r>
              <a:rPr lang="en-US" sz="1400" b="1"/>
              <a:t>Environmental Sustainability</a:t>
            </a:r>
          </a:p>
        </p:txBody>
      </p:sp>
      <p:sp>
        <p:nvSpPr>
          <p:cNvPr id="2353159" name="Rectangle 7">
            <a:extLst>
              <a:ext uri="{FF2B5EF4-FFF2-40B4-BE49-F238E27FC236}">
                <a16:creationId xmlns:a16="http://schemas.microsoft.com/office/drawing/2014/main" id="{EBAAD8DF-84AF-4001-9125-4811E313BB20}"/>
              </a:ext>
            </a:extLst>
          </p:cNvPr>
          <p:cNvSpPr>
            <a:spLocks noChangeArrowheads="1"/>
          </p:cNvSpPr>
          <p:nvPr/>
        </p:nvSpPr>
        <p:spPr bwMode="auto">
          <a:xfrm>
            <a:off x="1658938" y="4813300"/>
            <a:ext cx="1600200" cy="457200"/>
          </a:xfrm>
          <a:prstGeom prst="rect">
            <a:avLst/>
          </a:prstGeom>
          <a:solidFill>
            <a:schemeClr val="bg1"/>
          </a:solidFill>
          <a:ln w="9525">
            <a:solidFill>
              <a:schemeClr val="tx1"/>
            </a:solidFill>
            <a:miter lim="800000"/>
            <a:headEnd/>
            <a:tailEnd/>
          </a:ln>
          <a:effectLst>
            <a:outerShdw dist="53882" dir="2700000" algn="ctr" rotWithShape="0">
              <a:schemeClr val="bg2"/>
            </a:outerShdw>
          </a:effectLst>
        </p:spPr>
        <p:txBody>
          <a:bodyPr anchor="ctr"/>
          <a:lstStyle/>
          <a:p>
            <a:pPr eaLnBrk="1" hangingPunct="1">
              <a:spcBef>
                <a:spcPct val="0"/>
              </a:spcBef>
              <a:defRPr/>
            </a:pPr>
            <a:r>
              <a:rPr lang="en-US" sz="1400" b="1"/>
              <a:t>Community Quality of Life</a:t>
            </a:r>
          </a:p>
        </p:txBody>
      </p:sp>
      <p:sp>
        <p:nvSpPr>
          <p:cNvPr id="8200" name="Rectangle 8">
            <a:extLst>
              <a:ext uri="{FF2B5EF4-FFF2-40B4-BE49-F238E27FC236}">
                <a16:creationId xmlns:a16="http://schemas.microsoft.com/office/drawing/2014/main" id="{CA97F0F7-C44B-43FB-A2C8-106C2E04B62A}"/>
              </a:ext>
            </a:extLst>
          </p:cNvPr>
          <p:cNvSpPr>
            <a:spLocks noChangeArrowheads="1"/>
          </p:cNvSpPr>
          <p:nvPr/>
        </p:nvSpPr>
        <p:spPr bwMode="auto">
          <a:xfrm>
            <a:off x="4402138" y="1682750"/>
            <a:ext cx="1905000" cy="1828800"/>
          </a:xfrm>
          <a:prstGeom prst="rect">
            <a:avLst/>
          </a:prstGeom>
          <a:solidFill>
            <a:srgbClr val="B2CEF4"/>
          </a:solidFill>
          <a:ln w="9525">
            <a:solidFill>
              <a:schemeClr val="tx1"/>
            </a:solidFill>
            <a:miter lim="800000"/>
            <a:headEnd/>
            <a:tailEnd/>
          </a:ln>
        </p:spPr>
        <p:txBody>
          <a:bodyPr anchor="ctr"/>
          <a:lstStyle>
            <a:lvl1pPr marL="173038" indent="-173038">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eaLnBrk="1" hangingPunct="1">
              <a:spcBef>
                <a:spcPct val="0"/>
              </a:spcBef>
            </a:pPr>
            <a:endParaRPr lang="en-US" altLang="en-US" sz="1600" b="1"/>
          </a:p>
        </p:txBody>
      </p:sp>
      <p:sp>
        <p:nvSpPr>
          <p:cNvPr id="2353161" name="Rectangle 9">
            <a:extLst>
              <a:ext uri="{FF2B5EF4-FFF2-40B4-BE49-F238E27FC236}">
                <a16:creationId xmlns:a16="http://schemas.microsoft.com/office/drawing/2014/main" id="{E206BC14-2065-42F4-9204-1D4CE37AAA20}"/>
              </a:ext>
            </a:extLst>
          </p:cNvPr>
          <p:cNvSpPr>
            <a:spLocks noChangeArrowheads="1"/>
          </p:cNvSpPr>
          <p:nvPr/>
        </p:nvSpPr>
        <p:spPr bwMode="auto">
          <a:xfrm>
            <a:off x="4554538" y="1835150"/>
            <a:ext cx="1600200" cy="457200"/>
          </a:xfrm>
          <a:prstGeom prst="rect">
            <a:avLst/>
          </a:prstGeom>
          <a:solidFill>
            <a:schemeClr val="bg1"/>
          </a:solidFill>
          <a:ln w="9525">
            <a:solidFill>
              <a:schemeClr val="tx1"/>
            </a:solidFill>
            <a:miter lim="800000"/>
            <a:headEnd/>
            <a:tailEnd/>
          </a:ln>
          <a:effectLst>
            <a:outerShdw dist="53882" dir="2700000" algn="ctr" rotWithShape="0">
              <a:schemeClr val="bg2"/>
            </a:outerShdw>
          </a:effectLst>
        </p:spPr>
        <p:txBody>
          <a:bodyPr anchor="ctr"/>
          <a:lstStyle/>
          <a:p>
            <a:pPr eaLnBrk="1" hangingPunct="1">
              <a:spcBef>
                <a:spcPct val="0"/>
              </a:spcBef>
              <a:defRPr/>
            </a:pPr>
            <a:r>
              <a:rPr lang="en-US" sz="1400" b="1"/>
              <a:t>Profitability</a:t>
            </a:r>
          </a:p>
        </p:txBody>
      </p:sp>
      <p:sp>
        <p:nvSpPr>
          <p:cNvPr id="2353162" name="Rectangle 10">
            <a:extLst>
              <a:ext uri="{FF2B5EF4-FFF2-40B4-BE49-F238E27FC236}">
                <a16:creationId xmlns:a16="http://schemas.microsoft.com/office/drawing/2014/main" id="{A3FF5958-34DA-41F0-88E3-5DA9A6EF7E6D}"/>
              </a:ext>
            </a:extLst>
          </p:cNvPr>
          <p:cNvSpPr>
            <a:spLocks noChangeArrowheads="1"/>
          </p:cNvSpPr>
          <p:nvPr/>
        </p:nvSpPr>
        <p:spPr bwMode="auto">
          <a:xfrm>
            <a:off x="4554538" y="2368550"/>
            <a:ext cx="1600200" cy="457200"/>
          </a:xfrm>
          <a:prstGeom prst="rect">
            <a:avLst/>
          </a:prstGeom>
          <a:solidFill>
            <a:schemeClr val="bg1"/>
          </a:solidFill>
          <a:ln w="9525">
            <a:solidFill>
              <a:schemeClr val="tx1"/>
            </a:solidFill>
            <a:miter lim="800000"/>
            <a:headEnd/>
            <a:tailEnd/>
          </a:ln>
          <a:effectLst>
            <a:outerShdw dist="53882" dir="2700000" algn="ctr" rotWithShape="0">
              <a:schemeClr val="bg2"/>
            </a:outerShdw>
          </a:effectLst>
        </p:spPr>
        <p:txBody>
          <a:bodyPr anchor="ctr"/>
          <a:lstStyle/>
          <a:p>
            <a:pPr eaLnBrk="1" hangingPunct="1">
              <a:spcBef>
                <a:spcPct val="0"/>
              </a:spcBef>
              <a:defRPr/>
            </a:pPr>
            <a:r>
              <a:rPr lang="en-US" sz="1400" b="1"/>
              <a:t>Asset Utilization</a:t>
            </a:r>
          </a:p>
        </p:txBody>
      </p:sp>
      <p:sp>
        <p:nvSpPr>
          <p:cNvPr id="2353163" name="Rectangle 11">
            <a:extLst>
              <a:ext uri="{FF2B5EF4-FFF2-40B4-BE49-F238E27FC236}">
                <a16:creationId xmlns:a16="http://schemas.microsoft.com/office/drawing/2014/main" id="{B8FE970A-2C6E-4496-ACE5-450E9A2D537B}"/>
              </a:ext>
            </a:extLst>
          </p:cNvPr>
          <p:cNvSpPr>
            <a:spLocks noChangeArrowheads="1"/>
          </p:cNvSpPr>
          <p:nvPr/>
        </p:nvSpPr>
        <p:spPr bwMode="auto">
          <a:xfrm>
            <a:off x="4554538" y="2901950"/>
            <a:ext cx="1600200" cy="457200"/>
          </a:xfrm>
          <a:prstGeom prst="rect">
            <a:avLst/>
          </a:prstGeom>
          <a:solidFill>
            <a:schemeClr val="bg1"/>
          </a:solidFill>
          <a:ln w="9525">
            <a:solidFill>
              <a:schemeClr val="tx1"/>
            </a:solidFill>
            <a:miter lim="800000"/>
            <a:headEnd/>
            <a:tailEnd/>
          </a:ln>
          <a:effectLst>
            <a:outerShdw dist="53882" dir="2700000" algn="ctr" rotWithShape="0">
              <a:schemeClr val="bg2"/>
            </a:outerShdw>
          </a:effectLst>
        </p:spPr>
        <p:txBody>
          <a:bodyPr anchor="ctr"/>
          <a:lstStyle/>
          <a:p>
            <a:pPr eaLnBrk="1" hangingPunct="1">
              <a:spcBef>
                <a:spcPct val="0"/>
              </a:spcBef>
              <a:defRPr/>
            </a:pPr>
            <a:r>
              <a:rPr lang="en-US" sz="1400" b="1"/>
              <a:t>Service Level</a:t>
            </a:r>
          </a:p>
        </p:txBody>
      </p:sp>
      <p:sp>
        <p:nvSpPr>
          <p:cNvPr id="8204" name="Rectangle 12">
            <a:extLst>
              <a:ext uri="{FF2B5EF4-FFF2-40B4-BE49-F238E27FC236}">
                <a16:creationId xmlns:a16="http://schemas.microsoft.com/office/drawing/2014/main" id="{3780CEC3-2FB2-4504-9AE1-03EE314B9F1C}"/>
              </a:ext>
            </a:extLst>
          </p:cNvPr>
          <p:cNvSpPr>
            <a:spLocks noChangeArrowheads="1"/>
          </p:cNvSpPr>
          <p:nvPr/>
        </p:nvSpPr>
        <p:spPr bwMode="auto">
          <a:xfrm>
            <a:off x="4402138" y="3740150"/>
            <a:ext cx="1905000" cy="2057400"/>
          </a:xfrm>
          <a:prstGeom prst="rect">
            <a:avLst/>
          </a:prstGeom>
          <a:solidFill>
            <a:srgbClr val="B2CEF4"/>
          </a:solidFill>
          <a:ln w="9525">
            <a:solidFill>
              <a:schemeClr val="tx1"/>
            </a:solidFill>
            <a:miter lim="800000"/>
            <a:headEnd/>
            <a:tailEnd/>
          </a:ln>
        </p:spPr>
        <p:txBody>
          <a:bodyPr anchor="ctr"/>
          <a:lstStyle>
            <a:lvl1pPr marL="173038" indent="-173038">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eaLnBrk="1" hangingPunct="1">
              <a:spcBef>
                <a:spcPct val="0"/>
              </a:spcBef>
            </a:pPr>
            <a:endParaRPr lang="en-US" altLang="en-US" sz="1600" b="1"/>
          </a:p>
        </p:txBody>
      </p:sp>
      <p:sp>
        <p:nvSpPr>
          <p:cNvPr id="2353165" name="Rectangle 13">
            <a:extLst>
              <a:ext uri="{FF2B5EF4-FFF2-40B4-BE49-F238E27FC236}">
                <a16:creationId xmlns:a16="http://schemas.microsoft.com/office/drawing/2014/main" id="{C3CF94EB-84BB-45FE-98D1-E6B3221BCB28}"/>
              </a:ext>
            </a:extLst>
          </p:cNvPr>
          <p:cNvSpPr>
            <a:spLocks noChangeArrowheads="1"/>
          </p:cNvSpPr>
          <p:nvPr/>
        </p:nvSpPr>
        <p:spPr bwMode="auto">
          <a:xfrm>
            <a:off x="4554538" y="3892550"/>
            <a:ext cx="1600200" cy="304800"/>
          </a:xfrm>
          <a:prstGeom prst="rect">
            <a:avLst/>
          </a:prstGeom>
          <a:solidFill>
            <a:schemeClr val="bg1"/>
          </a:solidFill>
          <a:ln w="9525">
            <a:solidFill>
              <a:schemeClr val="tx1"/>
            </a:solidFill>
            <a:miter lim="800000"/>
            <a:headEnd/>
            <a:tailEnd/>
          </a:ln>
          <a:effectLst>
            <a:outerShdw dist="53882" dir="2700000" algn="ctr" rotWithShape="0">
              <a:schemeClr val="bg2"/>
            </a:outerShdw>
          </a:effectLst>
        </p:spPr>
        <p:txBody>
          <a:bodyPr anchor="ctr"/>
          <a:lstStyle/>
          <a:p>
            <a:pPr eaLnBrk="1" hangingPunct="1">
              <a:spcBef>
                <a:spcPct val="0"/>
              </a:spcBef>
              <a:defRPr/>
            </a:pPr>
            <a:r>
              <a:rPr lang="en-US" sz="1400" b="1"/>
              <a:t>Customer</a:t>
            </a:r>
          </a:p>
        </p:txBody>
      </p:sp>
      <p:sp>
        <p:nvSpPr>
          <p:cNvPr id="2353166" name="Rectangle 14">
            <a:extLst>
              <a:ext uri="{FF2B5EF4-FFF2-40B4-BE49-F238E27FC236}">
                <a16:creationId xmlns:a16="http://schemas.microsoft.com/office/drawing/2014/main" id="{4496CB5C-7A5C-4BA7-AD12-850B20A0C878}"/>
              </a:ext>
            </a:extLst>
          </p:cNvPr>
          <p:cNvSpPr>
            <a:spLocks noChangeArrowheads="1"/>
          </p:cNvSpPr>
          <p:nvPr/>
        </p:nvSpPr>
        <p:spPr bwMode="auto">
          <a:xfrm>
            <a:off x="4554538" y="4273550"/>
            <a:ext cx="1600200" cy="304800"/>
          </a:xfrm>
          <a:prstGeom prst="rect">
            <a:avLst/>
          </a:prstGeom>
          <a:solidFill>
            <a:schemeClr val="bg1"/>
          </a:solidFill>
          <a:ln w="9525">
            <a:solidFill>
              <a:schemeClr val="tx1"/>
            </a:solidFill>
            <a:miter lim="800000"/>
            <a:headEnd/>
            <a:tailEnd/>
          </a:ln>
          <a:effectLst>
            <a:outerShdw dist="53882" dir="2700000" algn="ctr" rotWithShape="0">
              <a:schemeClr val="bg2"/>
            </a:outerShdw>
          </a:effectLst>
        </p:spPr>
        <p:txBody>
          <a:bodyPr anchor="ctr"/>
          <a:lstStyle/>
          <a:p>
            <a:pPr eaLnBrk="1" hangingPunct="1">
              <a:spcBef>
                <a:spcPct val="0"/>
              </a:spcBef>
              <a:defRPr/>
            </a:pPr>
            <a:r>
              <a:rPr lang="en-US" sz="1400" b="1"/>
              <a:t>Reputation</a:t>
            </a:r>
          </a:p>
        </p:txBody>
      </p:sp>
      <p:sp>
        <p:nvSpPr>
          <p:cNvPr id="2353167" name="Rectangle 15">
            <a:extLst>
              <a:ext uri="{FF2B5EF4-FFF2-40B4-BE49-F238E27FC236}">
                <a16:creationId xmlns:a16="http://schemas.microsoft.com/office/drawing/2014/main" id="{EFE00BD8-1B06-4AC5-8128-BA97F9AE8CC5}"/>
              </a:ext>
            </a:extLst>
          </p:cNvPr>
          <p:cNvSpPr>
            <a:spLocks noChangeArrowheads="1"/>
          </p:cNvSpPr>
          <p:nvPr/>
        </p:nvSpPr>
        <p:spPr bwMode="auto">
          <a:xfrm>
            <a:off x="4554538" y="4654550"/>
            <a:ext cx="1600200" cy="304800"/>
          </a:xfrm>
          <a:prstGeom prst="rect">
            <a:avLst/>
          </a:prstGeom>
          <a:solidFill>
            <a:schemeClr val="bg1"/>
          </a:solidFill>
          <a:ln w="9525">
            <a:solidFill>
              <a:schemeClr val="tx1"/>
            </a:solidFill>
            <a:miter lim="800000"/>
            <a:headEnd/>
            <a:tailEnd/>
          </a:ln>
          <a:effectLst>
            <a:outerShdw dist="53882" dir="2700000" algn="ctr" rotWithShape="0">
              <a:schemeClr val="bg2"/>
            </a:outerShdw>
          </a:effectLst>
        </p:spPr>
        <p:txBody>
          <a:bodyPr anchor="ctr"/>
          <a:lstStyle/>
          <a:p>
            <a:pPr eaLnBrk="1" hangingPunct="1">
              <a:spcBef>
                <a:spcPct val="0"/>
              </a:spcBef>
              <a:defRPr/>
            </a:pPr>
            <a:r>
              <a:rPr lang="en-US" sz="1400" b="1"/>
              <a:t>Continuity</a:t>
            </a:r>
          </a:p>
        </p:txBody>
      </p:sp>
      <p:sp>
        <p:nvSpPr>
          <p:cNvPr id="2353168" name="Rectangle 16">
            <a:extLst>
              <a:ext uri="{FF2B5EF4-FFF2-40B4-BE49-F238E27FC236}">
                <a16:creationId xmlns:a16="http://schemas.microsoft.com/office/drawing/2014/main" id="{6E676E34-3C2F-40D8-8820-ED316F47BABC}"/>
              </a:ext>
            </a:extLst>
          </p:cNvPr>
          <p:cNvSpPr>
            <a:spLocks noChangeArrowheads="1"/>
          </p:cNvSpPr>
          <p:nvPr/>
        </p:nvSpPr>
        <p:spPr bwMode="auto">
          <a:xfrm>
            <a:off x="4554538" y="5035550"/>
            <a:ext cx="1600200" cy="304800"/>
          </a:xfrm>
          <a:prstGeom prst="rect">
            <a:avLst/>
          </a:prstGeom>
          <a:solidFill>
            <a:schemeClr val="bg1"/>
          </a:solidFill>
          <a:ln w="9525">
            <a:solidFill>
              <a:schemeClr val="tx1"/>
            </a:solidFill>
            <a:miter lim="800000"/>
            <a:headEnd/>
            <a:tailEnd/>
          </a:ln>
          <a:effectLst>
            <a:outerShdw dist="53882" dir="2700000" algn="ctr" rotWithShape="0">
              <a:schemeClr val="bg2"/>
            </a:outerShdw>
          </a:effectLst>
        </p:spPr>
        <p:txBody>
          <a:bodyPr anchor="ctr"/>
          <a:lstStyle/>
          <a:p>
            <a:pPr eaLnBrk="1" hangingPunct="1">
              <a:spcBef>
                <a:spcPct val="0"/>
              </a:spcBef>
              <a:defRPr/>
            </a:pPr>
            <a:r>
              <a:rPr lang="en-US" sz="1400" b="1"/>
              <a:t>Alliances</a:t>
            </a:r>
          </a:p>
        </p:txBody>
      </p:sp>
      <p:sp>
        <p:nvSpPr>
          <p:cNvPr id="2353169" name="Rectangle 17">
            <a:extLst>
              <a:ext uri="{FF2B5EF4-FFF2-40B4-BE49-F238E27FC236}">
                <a16:creationId xmlns:a16="http://schemas.microsoft.com/office/drawing/2014/main" id="{7428D207-5781-41CE-867E-0CEAF26245AD}"/>
              </a:ext>
            </a:extLst>
          </p:cNvPr>
          <p:cNvSpPr>
            <a:spLocks noChangeArrowheads="1"/>
          </p:cNvSpPr>
          <p:nvPr/>
        </p:nvSpPr>
        <p:spPr bwMode="auto">
          <a:xfrm>
            <a:off x="4554538" y="5416550"/>
            <a:ext cx="1600200" cy="304800"/>
          </a:xfrm>
          <a:prstGeom prst="rect">
            <a:avLst/>
          </a:prstGeom>
          <a:solidFill>
            <a:schemeClr val="bg1"/>
          </a:solidFill>
          <a:ln w="9525">
            <a:solidFill>
              <a:schemeClr val="tx1"/>
            </a:solidFill>
            <a:miter lim="800000"/>
            <a:headEnd/>
            <a:tailEnd/>
          </a:ln>
          <a:effectLst>
            <a:outerShdw dist="53882" dir="2700000" algn="ctr" rotWithShape="0">
              <a:schemeClr val="bg2"/>
            </a:outerShdw>
          </a:effectLst>
        </p:spPr>
        <p:txBody>
          <a:bodyPr anchor="ctr"/>
          <a:lstStyle/>
          <a:p>
            <a:pPr eaLnBrk="1" hangingPunct="1">
              <a:spcBef>
                <a:spcPct val="0"/>
              </a:spcBef>
              <a:defRPr/>
            </a:pPr>
            <a:r>
              <a:rPr lang="en-US" sz="1400" b="1"/>
              <a:t>Technology</a:t>
            </a:r>
          </a:p>
        </p:txBody>
      </p:sp>
      <p:sp>
        <p:nvSpPr>
          <p:cNvPr id="2353170" name="Rectangle 18">
            <a:extLst>
              <a:ext uri="{FF2B5EF4-FFF2-40B4-BE49-F238E27FC236}">
                <a16:creationId xmlns:a16="http://schemas.microsoft.com/office/drawing/2014/main" id="{7616F5C1-2EA4-4998-AAAE-C301C79DA9D6}"/>
              </a:ext>
            </a:extLst>
          </p:cNvPr>
          <p:cNvSpPr>
            <a:spLocks noChangeArrowheads="1"/>
          </p:cNvSpPr>
          <p:nvPr/>
        </p:nvSpPr>
        <p:spPr bwMode="auto">
          <a:xfrm>
            <a:off x="6916738" y="2298700"/>
            <a:ext cx="1905000" cy="990600"/>
          </a:xfrm>
          <a:prstGeom prst="rect">
            <a:avLst/>
          </a:prstGeom>
          <a:solidFill>
            <a:schemeClr val="bg1"/>
          </a:solidFill>
          <a:ln w="9525">
            <a:solidFill>
              <a:schemeClr val="tx1"/>
            </a:solidFill>
            <a:miter lim="800000"/>
            <a:headEnd/>
            <a:tailEnd/>
          </a:ln>
          <a:effectLst>
            <a:outerShdw dist="71842" dir="2700000" algn="ctr" rotWithShape="0">
              <a:schemeClr val="bg2"/>
            </a:outerShdw>
          </a:effectLst>
        </p:spPr>
        <p:txBody>
          <a:bodyPr anchor="ctr"/>
          <a:lstStyle/>
          <a:p>
            <a:pPr eaLnBrk="1" hangingPunct="1">
              <a:spcBef>
                <a:spcPct val="0"/>
              </a:spcBef>
              <a:defRPr/>
            </a:pPr>
            <a:r>
              <a:rPr lang="en-US" sz="1600" b="1"/>
              <a:t>Supply Chain Value</a:t>
            </a:r>
          </a:p>
        </p:txBody>
      </p:sp>
      <p:cxnSp>
        <p:nvCxnSpPr>
          <p:cNvPr id="8211" name="AutoShape 19">
            <a:extLst>
              <a:ext uri="{FF2B5EF4-FFF2-40B4-BE49-F238E27FC236}">
                <a16:creationId xmlns:a16="http://schemas.microsoft.com/office/drawing/2014/main" id="{8F66FC76-992D-49A7-88DF-A841F7C33F62}"/>
              </a:ext>
            </a:extLst>
          </p:cNvPr>
          <p:cNvCxnSpPr>
            <a:cxnSpLocks noChangeShapeType="1"/>
            <a:stCxn id="2353155" idx="3"/>
            <a:endCxn id="8200" idx="1"/>
          </p:cNvCxnSpPr>
          <p:nvPr/>
        </p:nvCxnSpPr>
        <p:spPr bwMode="auto">
          <a:xfrm>
            <a:off x="3411538" y="2298700"/>
            <a:ext cx="990600" cy="298450"/>
          </a:xfrm>
          <a:prstGeom prst="curvedConnector3">
            <a:avLst>
              <a:gd name="adj1" fmla="val 50000"/>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8212" name="AutoShape 20">
            <a:extLst>
              <a:ext uri="{FF2B5EF4-FFF2-40B4-BE49-F238E27FC236}">
                <a16:creationId xmlns:a16="http://schemas.microsoft.com/office/drawing/2014/main" id="{99728FDA-B67A-456E-BCD7-5E889FB52321}"/>
              </a:ext>
            </a:extLst>
          </p:cNvPr>
          <p:cNvCxnSpPr>
            <a:cxnSpLocks noChangeShapeType="1"/>
            <a:stCxn id="2353155" idx="3"/>
            <a:endCxn id="8204" idx="1"/>
          </p:cNvCxnSpPr>
          <p:nvPr/>
        </p:nvCxnSpPr>
        <p:spPr bwMode="auto">
          <a:xfrm>
            <a:off x="3411538" y="2298700"/>
            <a:ext cx="990600" cy="2470150"/>
          </a:xfrm>
          <a:prstGeom prst="curvedConnector3">
            <a:avLst>
              <a:gd name="adj1" fmla="val 50000"/>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8213" name="AutoShape 21">
            <a:extLst>
              <a:ext uri="{FF2B5EF4-FFF2-40B4-BE49-F238E27FC236}">
                <a16:creationId xmlns:a16="http://schemas.microsoft.com/office/drawing/2014/main" id="{BA6E8586-AEDE-4869-B489-6204570DB21E}"/>
              </a:ext>
            </a:extLst>
          </p:cNvPr>
          <p:cNvCxnSpPr>
            <a:cxnSpLocks noChangeShapeType="1"/>
            <a:stCxn id="8196" idx="3"/>
            <a:endCxn id="8204" idx="1"/>
          </p:cNvCxnSpPr>
          <p:nvPr/>
        </p:nvCxnSpPr>
        <p:spPr bwMode="auto">
          <a:xfrm>
            <a:off x="3411538" y="4394200"/>
            <a:ext cx="990600" cy="374650"/>
          </a:xfrm>
          <a:prstGeom prst="curvedConnector3">
            <a:avLst>
              <a:gd name="adj1" fmla="val 50000"/>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8214" name="AutoShape 22">
            <a:extLst>
              <a:ext uri="{FF2B5EF4-FFF2-40B4-BE49-F238E27FC236}">
                <a16:creationId xmlns:a16="http://schemas.microsoft.com/office/drawing/2014/main" id="{0F9D87EF-9F2C-4E2E-B7A7-16F1A9F60AAF}"/>
              </a:ext>
            </a:extLst>
          </p:cNvPr>
          <p:cNvCxnSpPr>
            <a:cxnSpLocks noChangeShapeType="1"/>
            <a:stCxn id="2353155" idx="2"/>
            <a:endCxn id="8196" idx="0"/>
          </p:cNvCxnSpPr>
          <p:nvPr/>
        </p:nvCxnSpPr>
        <p:spPr bwMode="auto">
          <a:xfrm rot="5400000">
            <a:off x="2268538" y="3098800"/>
            <a:ext cx="381000" cy="0"/>
          </a:xfrm>
          <a:prstGeom prst="straightConnector1">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8215" name="AutoShape 23">
            <a:extLst>
              <a:ext uri="{FF2B5EF4-FFF2-40B4-BE49-F238E27FC236}">
                <a16:creationId xmlns:a16="http://schemas.microsoft.com/office/drawing/2014/main" id="{4459793B-1B17-4DA3-B625-E63BC844C832}"/>
              </a:ext>
            </a:extLst>
          </p:cNvPr>
          <p:cNvCxnSpPr>
            <a:cxnSpLocks noChangeShapeType="1"/>
            <a:stCxn id="8204" idx="0"/>
            <a:endCxn id="8200" idx="2"/>
          </p:cNvCxnSpPr>
          <p:nvPr/>
        </p:nvCxnSpPr>
        <p:spPr bwMode="auto">
          <a:xfrm rot="-5400000">
            <a:off x="5240338" y="3625850"/>
            <a:ext cx="228600" cy="0"/>
          </a:xfrm>
          <a:prstGeom prst="straightConnector1">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8216" name="AutoShape 24">
            <a:extLst>
              <a:ext uri="{FF2B5EF4-FFF2-40B4-BE49-F238E27FC236}">
                <a16:creationId xmlns:a16="http://schemas.microsoft.com/office/drawing/2014/main" id="{7B665A15-6F80-43AF-94D4-5A5152301112}"/>
              </a:ext>
            </a:extLst>
          </p:cNvPr>
          <p:cNvCxnSpPr>
            <a:cxnSpLocks noChangeShapeType="1"/>
            <a:stCxn id="8204" idx="3"/>
            <a:endCxn id="2353170" idx="2"/>
          </p:cNvCxnSpPr>
          <p:nvPr/>
        </p:nvCxnSpPr>
        <p:spPr bwMode="auto">
          <a:xfrm flipV="1">
            <a:off x="6307138" y="3289300"/>
            <a:ext cx="1562100" cy="1479550"/>
          </a:xfrm>
          <a:prstGeom prst="curvedConnector2">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8217" name="AutoShape 25">
            <a:extLst>
              <a:ext uri="{FF2B5EF4-FFF2-40B4-BE49-F238E27FC236}">
                <a16:creationId xmlns:a16="http://schemas.microsoft.com/office/drawing/2014/main" id="{79A35A1E-1945-45D4-83D6-66FB5B6B3CA7}"/>
              </a:ext>
            </a:extLst>
          </p:cNvPr>
          <p:cNvCxnSpPr>
            <a:cxnSpLocks noChangeShapeType="1"/>
            <a:stCxn id="8200" idx="3"/>
            <a:endCxn id="2353170" idx="1"/>
          </p:cNvCxnSpPr>
          <p:nvPr/>
        </p:nvCxnSpPr>
        <p:spPr bwMode="auto">
          <a:xfrm>
            <a:off x="6307138" y="2597150"/>
            <a:ext cx="609600" cy="196850"/>
          </a:xfrm>
          <a:prstGeom prst="curvedConnector3">
            <a:avLst>
              <a:gd name="adj1" fmla="val 50000"/>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cxnSp>
      <p:sp>
        <p:nvSpPr>
          <p:cNvPr id="8218" name="Text Box 26">
            <a:extLst>
              <a:ext uri="{FF2B5EF4-FFF2-40B4-BE49-F238E27FC236}">
                <a16:creationId xmlns:a16="http://schemas.microsoft.com/office/drawing/2014/main" id="{73015BD0-B585-4DAE-BDB3-91B5AA7308CB}"/>
              </a:ext>
            </a:extLst>
          </p:cNvPr>
          <p:cNvSpPr txBox="1">
            <a:spLocks noChangeArrowheads="1"/>
          </p:cNvSpPr>
          <p:nvPr/>
        </p:nvSpPr>
        <p:spPr bwMode="auto">
          <a:xfrm>
            <a:off x="93663" y="4111625"/>
            <a:ext cx="1295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eaLnBrk="1" hangingPunct="1">
              <a:spcBef>
                <a:spcPct val="0"/>
              </a:spcBef>
            </a:pPr>
            <a:r>
              <a:rPr lang="en-US" altLang="en-US" sz="1600" b="1"/>
              <a:t>Stakeholder Interests</a:t>
            </a:r>
          </a:p>
        </p:txBody>
      </p:sp>
      <p:sp>
        <p:nvSpPr>
          <p:cNvPr id="8219" name="Text Box 27">
            <a:extLst>
              <a:ext uri="{FF2B5EF4-FFF2-40B4-BE49-F238E27FC236}">
                <a16:creationId xmlns:a16="http://schemas.microsoft.com/office/drawing/2014/main" id="{B9782DD1-7FA4-477D-A69E-EE177C00DF2B}"/>
              </a:ext>
            </a:extLst>
          </p:cNvPr>
          <p:cNvSpPr txBox="1">
            <a:spLocks noChangeArrowheads="1"/>
          </p:cNvSpPr>
          <p:nvPr/>
        </p:nvSpPr>
        <p:spPr bwMode="auto">
          <a:xfrm>
            <a:off x="4179888" y="1379538"/>
            <a:ext cx="234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eaLnBrk="1" hangingPunct="1">
              <a:spcBef>
                <a:spcPct val="0"/>
              </a:spcBef>
            </a:pPr>
            <a:r>
              <a:rPr lang="en-US" altLang="en-US" sz="1600" b="1"/>
              <a:t>Tangible Outcomes</a:t>
            </a:r>
          </a:p>
        </p:txBody>
      </p:sp>
      <p:sp>
        <p:nvSpPr>
          <p:cNvPr id="8220" name="Text Box 28">
            <a:extLst>
              <a:ext uri="{FF2B5EF4-FFF2-40B4-BE49-F238E27FC236}">
                <a16:creationId xmlns:a16="http://schemas.microsoft.com/office/drawing/2014/main" id="{D5BE0874-19FE-4398-BC4E-79BE6802A8DB}"/>
              </a:ext>
            </a:extLst>
          </p:cNvPr>
          <p:cNvSpPr txBox="1">
            <a:spLocks noChangeArrowheads="1"/>
          </p:cNvSpPr>
          <p:nvPr/>
        </p:nvSpPr>
        <p:spPr bwMode="auto">
          <a:xfrm>
            <a:off x="3952875" y="5748338"/>
            <a:ext cx="2803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eaLnBrk="1" hangingPunct="1">
              <a:spcBef>
                <a:spcPct val="0"/>
              </a:spcBef>
            </a:pPr>
            <a:r>
              <a:rPr lang="en-US" altLang="en-US" sz="1600" b="1"/>
              <a:t>Intangible Value Drivers</a:t>
            </a:r>
          </a:p>
        </p:txBody>
      </p:sp>
      <p:sp>
        <p:nvSpPr>
          <p:cNvPr id="8221" name="Text Box 30">
            <a:extLst>
              <a:ext uri="{FF2B5EF4-FFF2-40B4-BE49-F238E27FC236}">
                <a16:creationId xmlns:a16="http://schemas.microsoft.com/office/drawing/2014/main" id="{1655176A-8D2C-4717-A075-8B98BF55C1BD}"/>
              </a:ext>
            </a:extLst>
          </p:cNvPr>
          <p:cNvSpPr txBox="1">
            <a:spLocks noChangeArrowheads="1"/>
          </p:cNvSpPr>
          <p:nvPr/>
        </p:nvSpPr>
        <p:spPr bwMode="auto">
          <a:xfrm>
            <a:off x="1612900" y="6084888"/>
            <a:ext cx="2444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lgn="l"/>
            <a:r>
              <a:rPr lang="en-US" altLang="en-US" sz="1000">
                <a:solidFill>
                  <a:srgbClr val="EAEAEA"/>
                </a:solidFill>
              </a:rPr>
              <a:t>Source: </a:t>
            </a:r>
            <a:r>
              <a:rPr lang="en-US" altLang="en-US" sz="1000" i="1">
                <a:solidFill>
                  <a:srgbClr val="EAEAEA"/>
                </a:solidFill>
              </a:rPr>
              <a:t>Forging New Links</a:t>
            </a:r>
            <a:r>
              <a:rPr lang="en-US" altLang="en-US" sz="1000">
                <a:solidFill>
                  <a:srgbClr val="EAEAEA"/>
                </a:solidFill>
              </a:rPr>
              <a:t>, GEMI, 2004</a:t>
            </a:r>
          </a:p>
        </p:txBody>
      </p:sp>
      <p:sp>
        <p:nvSpPr>
          <p:cNvPr id="8222" name="Text Box 32">
            <a:extLst>
              <a:ext uri="{FF2B5EF4-FFF2-40B4-BE49-F238E27FC236}">
                <a16:creationId xmlns:a16="http://schemas.microsoft.com/office/drawing/2014/main" id="{4A5B5FDF-93AF-44BA-B67B-8317B8ED96E7}"/>
              </a:ext>
            </a:extLst>
          </p:cNvPr>
          <p:cNvSpPr txBox="1">
            <a:spLocks noChangeArrowheads="1"/>
          </p:cNvSpPr>
          <p:nvPr/>
        </p:nvSpPr>
        <p:spPr bwMode="auto">
          <a:xfrm>
            <a:off x="2578100" y="1089025"/>
            <a:ext cx="374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1800">
                <a:latin typeface="Arial Black" panose="020B0A04020102020204" pitchFamily="34" charset="0"/>
              </a:rPr>
              <a:t>Environmental Value Drivers</a:t>
            </a:r>
          </a:p>
        </p:txBody>
      </p:sp>
      <p:sp>
        <p:nvSpPr>
          <p:cNvPr id="8223" name="AutoShape 33">
            <a:extLst>
              <a:ext uri="{FF2B5EF4-FFF2-40B4-BE49-F238E27FC236}">
                <a16:creationId xmlns:a16="http://schemas.microsoft.com/office/drawing/2014/main" id="{CD7469DC-C2F2-4098-AF0C-26D9D59E05AE}"/>
              </a:ext>
            </a:extLst>
          </p:cNvPr>
          <p:cNvSpPr>
            <a:spLocks noChangeArrowheads="1"/>
          </p:cNvSpPr>
          <p:nvPr/>
        </p:nvSpPr>
        <p:spPr bwMode="auto">
          <a:xfrm rot="2219326">
            <a:off x="1157288" y="1531938"/>
            <a:ext cx="609600" cy="304800"/>
          </a:xfrm>
          <a:prstGeom prst="rightArrow">
            <a:avLst>
              <a:gd name="adj1" fmla="val 61907"/>
              <a:gd name="adj2" fmla="val 75222"/>
            </a:avLst>
          </a:prstGeom>
          <a:solidFill>
            <a:srgbClr val="CC0000">
              <a:alpha val="50195"/>
            </a:srgbClr>
          </a:solidFill>
          <a:ln w="38100">
            <a:solidFill>
              <a:srgbClr val="CC0000"/>
            </a:solidFill>
            <a:miter lim="800000"/>
            <a:headEnd type="none" w="sm" len="sm"/>
            <a:tailEnd type="none" w="sm" len="sm"/>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4">
            <a:extLst>
              <a:ext uri="{FF2B5EF4-FFF2-40B4-BE49-F238E27FC236}">
                <a16:creationId xmlns:a16="http://schemas.microsoft.com/office/drawing/2014/main" id="{98AC7736-1F39-4C53-90D9-99CA74890F0E}"/>
              </a:ext>
            </a:extLst>
          </p:cNvPr>
          <p:cNvSpPr>
            <a:spLocks noGrp="1" noChangeArrowheads="1"/>
          </p:cNvSpPr>
          <p:nvPr>
            <p:ph type="title"/>
          </p:nvPr>
        </p:nvSpPr>
        <p:spPr/>
        <p:txBody>
          <a:bodyPr>
            <a:normAutofit fontScale="90000"/>
          </a:bodyPr>
          <a:lstStyle/>
          <a:p>
            <a:r>
              <a:rPr lang="en-US" altLang="en-US"/>
              <a:t>Historically, GSC management focused on the upstream supply chain.</a:t>
            </a:r>
          </a:p>
        </p:txBody>
      </p:sp>
      <p:sp>
        <p:nvSpPr>
          <p:cNvPr id="14339" name="Rectangle 25">
            <a:extLst>
              <a:ext uri="{FF2B5EF4-FFF2-40B4-BE49-F238E27FC236}">
                <a16:creationId xmlns:a16="http://schemas.microsoft.com/office/drawing/2014/main" id="{B8E0273D-D714-47B6-8809-A11BB2B7505E}"/>
              </a:ext>
            </a:extLst>
          </p:cNvPr>
          <p:cNvSpPr>
            <a:spLocks noGrp="1" noChangeArrowheads="1"/>
          </p:cNvSpPr>
          <p:nvPr>
            <p:ph type="body" idx="1"/>
          </p:nvPr>
        </p:nvSpPr>
        <p:spPr>
          <a:xfrm>
            <a:off x="5103813" y="2443163"/>
            <a:ext cx="3567112" cy="2284412"/>
          </a:xfrm>
        </p:spPr>
        <p:txBody>
          <a:bodyPr/>
          <a:lstStyle/>
          <a:p>
            <a:r>
              <a:rPr lang="en-US" altLang="en-US"/>
              <a:t>Manufacturer encourages suppliers to adopt green practices, environmental management systems, etc.</a:t>
            </a:r>
          </a:p>
          <a:p>
            <a:r>
              <a:rPr lang="en-US" altLang="en-US"/>
              <a:t>Focus is on the material content and environmental practices of suppliers. </a:t>
            </a:r>
          </a:p>
          <a:p>
            <a:endParaRPr lang="en-US" altLang="en-US"/>
          </a:p>
        </p:txBody>
      </p:sp>
      <p:sp>
        <p:nvSpPr>
          <p:cNvPr id="14340" name="Text Box 3">
            <a:extLst>
              <a:ext uri="{FF2B5EF4-FFF2-40B4-BE49-F238E27FC236}">
                <a16:creationId xmlns:a16="http://schemas.microsoft.com/office/drawing/2014/main" id="{4106FEF0-7CD9-49B8-A64E-6A283E2D9743}"/>
              </a:ext>
            </a:extLst>
          </p:cNvPr>
          <p:cNvSpPr txBox="1">
            <a:spLocks noChangeArrowheads="1"/>
          </p:cNvSpPr>
          <p:nvPr/>
        </p:nvSpPr>
        <p:spPr bwMode="auto">
          <a:xfrm>
            <a:off x="2224088" y="1289050"/>
            <a:ext cx="475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pPr>
            <a:r>
              <a:rPr lang="en-US" altLang="en-US" sz="1800">
                <a:latin typeface="Arial Black" panose="020B0A04020102020204" pitchFamily="34" charset="0"/>
              </a:rPr>
              <a:t>Typical Green Supply Chain Analysis</a:t>
            </a:r>
          </a:p>
        </p:txBody>
      </p:sp>
      <p:grpSp>
        <p:nvGrpSpPr>
          <p:cNvPr id="2" name="Group 4">
            <a:extLst>
              <a:ext uri="{FF2B5EF4-FFF2-40B4-BE49-F238E27FC236}">
                <a16:creationId xmlns:a16="http://schemas.microsoft.com/office/drawing/2014/main" id="{4F6A0F45-87BE-4036-B38F-C874540BA7EF}"/>
              </a:ext>
            </a:extLst>
          </p:cNvPr>
          <p:cNvGrpSpPr>
            <a:grpSpLocks/>
          </p:cNvGrpSpPr>
          <p:nvPr/>
        </p:nvGrpSpPr>
        <p:grpSpPr bwMode="auto">
          <a:xfrm>
            <a:off x="1460500" y="1871663"/>
            <a:ext cx="3441700" cy="3690937"/>
            <a:chOff x="1344" y="1392"/>
            <a:chExt cx="2168" cy="2325"/>
          </a:xfrm>
        </p:grpSpPr>
        <p:grpSp>
          <p:nvGrpSpPr>
            <p:cNvPr id="14342" name="Group 5">
              <a:extLst>
                <a:ext uri="{FF2B5EF4-FFF2-40B4-BE49-F238E27FC236}">
                  <a16:creationId xmlns:a16="http://schemas.microsoft.com/office/drawing/2014/main" id="{3663E6F4-144C-4C2B-B7B8-F79DDE415DC9}"/>
                </a:ext>
              </a:extLst>
            </p:cNvPr>
            <p:cNvGrpSpPr>
              <a:grpSpLocks/>
            </p:cNvGrpSpPr>
            <p:nvPr/>
          </p:nvGrpSpPr>
          <p:grpSpPr bwMode="auto">
            <a:xfrm>
              <a:off x="2689" y="2232"/>
              <a:ext cx="823" cy="666"/>
              <a:chOff x="2216" y="1434"/>
              <a:chExt cx="823" cy="666"/>
            </a:xfrm>
          </p:grpSpPr>
          <p:pic>
            <p:nvPicPr>
              <p:cNvPr id="14355" name="Picture 6" descr="IN00488_">
                <a:extLst>
                  <a:ext uri="{FF2B5EF4-FFF2-40B4-BE49-F238E27FC236}">
                    <a16:creationId xmlns:a16="http://schemas.microsoft.com/office/drawing/2014/main" id="{576D073E-B205-4A19-81FD-B866316F2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 y="1434"/>
                <a:ext cx="508"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 name="Text Box 7">
                <a:extLst>
                  <a:ext uri="{FF2B5EF4-FFF2-40B4-BE49-F238E27FC236}">
                    <a16:creationId xmlns:a16="http://schemas.microsoft.com/office/drawing/2014/main" id="{2C8314D6-EFAA-465E-AEE5-2865D53062CF}"/>
                  </a:ext>
                </a:extLst>
              </p:cNvPr>
              <p:cNvSpPr txBox="1">
                <a:spLocks noChangeArrowheads="1"/>
              </p:cNvSpPr>
              <p:nvPr/>
            </p:nvSpPr>
            <p:spPr bwMode="auto">
              <a:xfrm>
                <a:off x="2216" y="1908"/>
                <a:ext cx="82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pPr>
                <a:r>
                  <a:rPr lang="en-US" altLang="en-US" sz="1400" b="1"/>
                  <a:t>Manufacturer</a:t>
                </a:r>
              </a:p>
            </p:txBody>
          </p:sp>
        </p:grpSp>
        <p:grpSp>
          <p:nvGrpSpPr>
            <p:cNvPr id="14343" name="Group 8">
              <a:extLst>
                <a:ext uri="{FF2B5EF4-FFF2-40B4-BE49-F238E27FC236}">
                  <a16:creationId xmlns:a16="http://schemas.microsoft.com/office/drawing/2014/main" id="{80D5BA29-55DE-49CB-AE64-72E13E42BA5C}"/>
                </a:ext>
              </a:extLst>
            </p:cNvPr>
            <p:cNvGrpSpPr>
              <a:grpSpLocks/>
            </p:cNvGrpSpPr>
            <p:nvPr/>
          </p:nvGrpSpPr>
          <p:grpSpPr bwMode="auto">
            <a:xfrm>
              <a:off x="1344" y="1392"/>
              <a:ext cx="689" cy="645"/>
              <a:chOff x="2335" y="2077"/>
              <a:chExt cx="689" cy="645"/>
            </a:xfrm>
          </p:grpSpPr>
          <p:pic>
            <p:nvPicPr>
              <p:cNvPr id="14353" name="Picture 9" descr="BL00587_">
                <a:extLst>
                  <a:ext uri="{FF2B5EF4-FFF2-40B4-BE49-F238E27FC236}">
                    <a16:creationId xmlns:a16="http://schemas.microsoft.com/office/drawing/2014/main" id="{55892D2E-C2B0-47F8-B543-16B6829E8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 y="2077"/>
                <a:ext cx="689"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 Box 10">
                <a:extLst>
                  <a:ext uri="{FF2B5EF4-FFF2-40B4-BE49-F238E27FC236}">
                    <a16:creationId xmlns:a16="http://schemas.microsoft.com/office/drawing/2014/main" id="{45E27A82-92B4-46CC-8555-EA8BC7E9EA71}"/>
                  </a:ext>
                </a:extLst>
              </p:cNvPr>
              <p:cNvSpPr txBox="1">
                <a:spLocks noChangeArrowheads="1"/>
              </p:cNvSpPr>
              <p:nvPr/>
            </p:nvSpPr>
            <p:spPr bwMode="auto">
              <a:xfrm>
                <a:off x="2399" y="2530"/>
                <a:ext cx="56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pPr>
                <a:r>
                  <a:rPr lang="en-US" altLang="en-US" sz="1400" b="1"/>
                  <a:t>Supplier</a:t>
                </a:r>
              </a:p>
            </p:txBody>
          </p:sp>
        </p:grpSp>
        <p:grpSp>
          <p:nvGrpSpPr>
            <p:cNvPr id="14344" name="Group 11">
              <a:extLst>
                <a:ext uri="{FF2B5EF4-FFF2-40B4-BE49-F238E27FC236}">
                  <a16:creationId xmlns:a16="http://schemas.microsoft.com/office/drawing/2014/main" id="{57140070-0F8A-4936-9126-548DC3288AB4}"/>
                </a:ext>
              </a:extLst>
            </p:cNvPr>
            <p:cNvGrpSpPr>
              <a:grpSpLocks/>
            </p:cNvGrpSpPr>
            <p:nvPr/>
          </p:nvGrpSpPr>
          <p:grpSpPr bwMode="auto">
            <a:xfrm>
              <a:off x="1344" y="2219"/>
              <a:ext cx="689" cy="645"/>
              <a:chOff x="2335" y="2077"/>
              <a:chExt cx="689" cy="645"/>
            </a:xfrm>
          </p:grpSpPr>
          <p:pic>
            <p:nvPicPr>
              <p:cNvPr id="14351" name="Picture 12" descr="BL00587_">
                <a:extLst>
                  <a:ext uri="{FF2B5EF4-FFF2-40B4-BE49-F238E27FC236}">
                    <a16:creationId xmlns:a16="http://schemas.microsoft.com/office/drawing/2014/main" id="{00F1D0E6-D5B6-425D-94AA-7C59752A6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 y="2077"/>
                <a:ext cx="689"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 Box 13">
                <a:extLst>
                  <a:ext uri="{FF2B5EF4-FFF2-40B4-BE49-F238E27FC236}">
                    <a16:creationId xmlns:a16="http://schemas.microsoft.com/office/drawing/2014/main" id="{951B3C71-BE95-492C-AF99-CFD7F7206D15}"/>
                  </a:ext>
                </a:extLst>
              </p:cNvPr>
              <p:cNvSpPr txBox="1">
                <a:spLocks noChangeArrowheads="1"/>
              </p:cNvSpPr>
              <p:nvPr/>
            </p:nvSpPr>
            <p:spPr bwMode="auto">
              <a:xfrm>
                <a:off x="2399" y="2530"/>
                <a:ext cx="56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pPr>
                <a:r>
                  <a:rPr lang="en-US" altLang="en-US" sz="1400" b="1"/>
                  <a:t>Supplier</a:t>
                </a:r>
              </a:p>
            </p:txBody>
          </p:sp>
        </p:grpSp>
        <p:grpSp>
          <p:nvGrpSpPr>
            <p:cNvPr id="14345" name="Group 14">
              <a:extLst>
                <a:ext uri="{FF2B5EF4-FFF2-40B4-BE49-F238E27FC236}">
                  <a16:creationId xmlns:a16="http://schemas.microsoft.com/office/drawing/2014/main" id="{FF3E46F0-5D40-44D3-BEAE-A73CD3D3F145}"/>
                </a:ext>
              </a:extLst>
            </p:cNvPr>
            <p:cNvGrpSpPr>
              <a:grpSpLocks/>
            </p:cNvGrpSpPr>
            <p:nvPr/>
          </p:nvGrpSpPr>
          <p:grpSpPr bwMode="auto">
            <a:xfrm>
              <a:off x="1344" y="3072"/>
              <a:ext cx="689" cy="645"/>
              <a:chOff x="2335" y="2077"/>
              <a:chExt cx="689" cy="645"/>
            </a:xfrm>
          </p:grpSpPr>
          <p:pic>
            <p:nvPicPr>
              <p:cNvPr id="14349" name="Picture 15" descr="BL00587_">
                <a:extLst>
                  <a:ext uri="{FF2B5EF4-FFF2-40B4-BE49-F238E27FC236}">
                    <a16:creationId xmlns:a16="http://schemas.microsoft.com/office/drawing/2014/main" id="{1CA7F9F0-2949-4EA7-BABD-4A182906B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 y="2077"/>
                <a:ext cx="689"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Text Box 16">
                <a:extLst>
                  <a:ext uri="{FF2B5EF4-FFF2-40B4-BE49-F238E27FC236}">
                    <a16:creationId xmlns:a16="http://schemas.microsoft.com/office/drawing/2014/main" id="{E21F5805-5D98-4D3E-BCE0-B6E93014832A}"/>
                  </a:ext>
                </a:extLst>
              </p:cNvPr>
              <p:cNvSpPr txBox="1">
                <a:spLocks noChangeArrowheads="1"/>
              </p:cNvSpPr>
              <p:nvPr/>
            </p:nvSpPr>
            <p:spPr bwMode="auto">
              <a:xfrm>
                <a:off x="2399" y="2530"/>
                <a:ext cx="56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pPr>
                <a:r>
                  <a:rPr lang="en-US" altLang="en-US" sz="1400" b="1"/>
                  <a:t>Supplier</a:t>
                </a:r>
              </a:p>
            </p:txBody>
          </p:sp>
        </p:grpSp>
        <p:cxnSp>
          <p:nvCxnSpPr>
            <p:cNvPr id="14346" name="AutoShape 17">
              <a:extLst>
                <a:ext uri="{FF2B5EF4-FFF2-40B4-BE49-F238E27FC236}">
                  <a16:creationId xmlns:a16="http://schemas.microsoft.com/office/drawing/2014/main" id="{AD23C553-F3B4-48C2-A219-3E98D886243E}"/>
                </a:ext>
              </a:extLst>
            </p:cNvPr>
            <p:cNvCxnSpPr>
              <a:cxnSpLocks noChangeShapeType="1"/>
            </p:cNvCxnSpPr>
            <p:nvPr/>
          </p:nvCxnSpPr>
          <p:spPr bwMode="auto">
            <a:xfrm>
              <a:off x="2033" y="2418"/>
              <a:ext cx="813" cy="1"/>
            </a:xfrm>
            <a:prstGeom prst="straightConnector1">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cxnSp>
        <p:cxnSp>
          <p:nvCxnSpPr>
            <p:cNvPr id="14347" name="AutoShape 18">
              <a:extLst>
                <a:ext uri="{FF2B5EF4-FFF2-40B4-BE49-F238E27FC236}">
                  <a16:creationId xmlns:a16="http://schemas.microsoft.com/office/drawing/2014/main" id="{3C35118D-906E-4F3E-8F66-56F1358C3192}"/>
                </a:ext>
              </a:extLst>
            </p:cNvPr>
            <p:cNvCxnSpPr>
              <a:cxnSpLocks noChangeShapeType="1"/>
            </p:cNvCxnSpPr>
            <p:nvPr/>
          </p:nvCxnSpPr>
          <p:spPr bwMode="auto">
            <a:xfrm>
              <a:off x="2033" y="1591"/>
              <a:ext cx="1067" cy="641"/>
            </a:xfrm>
            <a:prstGeom prst="bentConnector2">
              <a:avLst/>
            </a:prstGeom>
            <a:noFill/>
            <a:ln w="25400">
              <a:solidFill>
                <a:schemeClr val="tx1"/>
              </a:solidFill>
              <a:miter lim="800000"/>
              <a:headEnd type="none" w="sm" len="sm"/>
              <a:tailEnd type="triangle" w="med" len="med"/>
            </a:ln>
            <a:extLst>
              <a:ext uri="{909E8E84-426E-40DD-AFC4-6F175D3DCCD1}">
                <a14:hiddenFill xmlns:a14="http://schemas.microsoft.com/office/drawing/2010/main">
                  <a:noFill/>
                </a14:hiddenFill>
              </a:ext>
            </a:extLst>
          </p:spPr>
        </p:cxnSp>
        <p:cxnSp>
          <p:nvCxnSpPr>
            <p:cNvPr id="14348" name="AutoShape 19">
              <a:extLst>
                <a:ext uri="{FF2B5EF4-FFF2-40B4-BE49-F238E27FC236}">
                  <a16:creationId xmlns:a16="http://schemas.microsoft.com/office/drawing/2014/main" id="{B270D1FA-283C-4538-817E-42AB4F5A4DE3}"/>
                </a:ext>
              </a:extLst>
            </p:cNvPr>
            <p:cNvCxnSpPr>
              <a:cxnSpLocks noChangeShapeType="1"/>
              <a:endCxn id="14356" idx="2"/>
            </p:cNvCxnSpPr>
            <p:nvPr/>
          </p:nvCxnSpPr>
          <p:spPr bwMode="auto">
            <a:xfrm flipV="1">
              <a:off x="2033" y="2893"/>
              <a:ext cx="1068" cy="378"/>
            </a:xfrm>
            <a:prstGeom prst="bentConnector2">
              <a:avLst/>
            </a:prstGeom>
            <a:noFill/>
            <a:ln w="25400">
              <a:solidFill>
                <a:schemeClr val="tx1"/>
              </a:solidFill>
              <a:miter lim="800000"/>
              <a:headEnd type="none" w="sm" len="sm"/>
              <a:tailEnd type="triangle"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852993E-72CF-40DF-8C8D-8EF5779D16FA}"/>
              </a:ext>
            </a:extLst>
          </p:cNvPr>
          <p:cNvSpPr>
            <a:spLocks noGrp="1" noChangeArrowheads="1"/>
          </p:cNvSpPr>
          <p:nvPr>
            <p:ph type="title"/>
          </p:nvPr>
        </p:nvSpPr>
        <p:spPr>
          <a:xfrm>
            <a:off x="604837" y="203993"/>
            <a:ext cx="6905625" cy="1325563"/>
          </a:xfrm>
        </p:spPr>
        <p:txBody>
          <a:bodyPr>
            <a:normAutofit fontScale="90000"/>
          </a:bodyPr>
          <a:lstStyle/>
          <a:p>
            <a:r>
              <a:rPr lang="en-US" altLang="en-US" dirty="0"/>
              <a:t>Now, GSC programs are moving from compliance to value creation.</a:t>
            </a:r>
          </a:p>
        </p:txBody>
      </p:sp>
      <p:sp>
        <p:nvSpPr>
          <p:cNvPr id="15363" name="Text Box 4">
            <a:extLst>
              <a:ext uri="{FF2B5EF4-FFF2-40B4-BE49-F238E27FC236}">
                <a16:creationId xmlns:a16="http://schemas.microsoft.com/office/drawing/2014/main" id="{1F260213-87A0-49EE-8E44-CF1FEA40D617}"/>
              </a:ext>
            </a:extLst>
          </p:cNvPr>
          <p:cNvSpPr txBox="1">
            <a:spLocks noChangeArrowheads="1"/>
          </p:cNvSpPr>
          <p:nvPr/>
        </p:nvSpPr>
        <p:spPr bwMode="auto">
          <a:xfrm>
            <a:off x="1612900" y="6084888"/>
            <a:ext cx="2444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lgn="l"/>
            <a:r>
              <a:rPr lang="en-US" altLang="en-US" sz="1000">
                <a:solidFill>
                  <a:srgbClr val="EAEAEA"/>
                </a:solidFill>
              </a:rPr>
              <a:t>Source: </a:t>
            </a:r>
            <a:r>
              <a:rPr lang="en-US" altLang="en-US" sz="1000" i="1">
                <a:solidFill>
                  <a:srgbClr val="EAEAEA"/>
                </a:solidFill>
              </a:rPr>
              <a:t>Forging New Links</a:t>
            </a:r>
            <a:r>
              <a:rPr lang="en-US" altLang="en-US" sz="1000">
                <a:solidFill>
                  <a:srgbClr val="EAEAEA"/>
                </a:solidFill>
              </a:rPr>
              <a:t>, GEMI, 2004</a:t>
            </a:r>
          </a:p>
        </p:txBody>
      </p:sp>
      <p:sp>
        <p:nvSpPr>
          <p:cNvPr id="15364" name="Text Box 13">
            <a:extLst>
              <a:ext uri="{FF2B5EF4-FFF2-40B4-BE49-F238E27FC236}">
                <a16:creationId xmlns:a16="http://schemas.microsoft.com/office/drawing/2014/main" id="{A99B6D65-00AB-4F14-BE48-E7E4576D97A1}"/>
              </a:ext>
            </a:extLst>
          </p:cNvPr>
          <p:cNvSpPr txBox="1">
            <a:spLocks noChangeArrowheads="1"/>
          </p:cNvSpPr>
          <p:nvPr/>
        </p:nvSpPr>
        <p:spPr bwMode="auto">
          <a:xfrm>
            <a:off x="1157288" y="4264025"/>
            <a:ext cx="18732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1800" b="1"/>
              <a:t>Traditional Cost Avoidance</a:t>
            </a:r>
          </a:p>
        </p:txBody>
      </p:sp>
      <p:sp>
        <p:nvSpPr>
          <p:cNvPr id="15365" name="Text Box 14">
            <a:extLst>
              <a:ext uri="{FF2B5EF4-FFF2-40B4-BE49-F238E27FC236}">
                <a16:creationId xmlns:a16="http://schemas.microsoft.com/office/drawing/2014/main" id="{9C9860EE-79D5-4B5C-A879-0D16C39ECB98}"/>
              </a:ext>
            </a:extLst>
          </p:cNvPr>
          <p:cNvSpPr txBox="1">
            <a:spLocks noChangeArrowheads="1"/>
          </p:cNvSpPr>
          <p:nvPr/>
        </p:nvSpPr>
        <p:spPr bwMode="auto">
          <a:xfrm>
            <a:off x="6013450" y="4264025"/>
            <a:ext cx="17303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1800" b="1"/>
              <a:t>Emerging Value Creation</a:t>
            </a:r>
          </a:p>
        </p:txBody>
      </p:sp>
      <p:cxnSp>
        <p:nvCxnSpPr>
          <p:cNvPr id="15366" name="AutoShape 15">
            <a:extLst>
              <a:ext uri="{FF2B5EF4-FFF2-40B4-BE49-F238E27FC236}">
                <a16:creationId xmlns:a16="http://schemas.microsoft.com/office/drawing/2014/main" id="{FAAF2E6F-C4E6-4D3A-8839-B0C95BDBF7EC}"/>
              </a:ext>
            </a:extLst>
          </p:cNvPr>
          <p:cNvCxnSpPr>
            <a:cxnSpLocks noChangeShapeType="1"/>
            <a:stCxn id="15364" idx="3"/>
            <a:endCxn id="15365" idx="1"/>
          </p:cNvCxnSpPr>
          <p:nvPr/>
        </p:nvCxnSpPr>
        <p:spPr bwMode="auto">
          <a:xfrm>
            <a:off x="3030538" y="4722813"/>
            <a:ext cx="2982912" cy="0"/>
          </a:xfrm>
          <a:prstGeom prst="straightConnector1">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367" name="Text Box 16">
            <a:extLst>
              <a:ext uri="{FF2B5EF4-FFF2-40B4-BE49-F238E27FC236}">
                <a16:creationId xmlns:a16="http://schemas.microsoft.com/office/drawing/2014/main" id="{3F4FECFF-723B-4822-B1BA-44D2D5300D83}"/>
              </a:ext>
            </a:extLst>
          </p:cNvPr>
          <p:cNvSpPr txBox="1">
            <a:spLocks noChangeArrowheads="1"/>
          </p:cNvSpPr>
          <p:nvPr/>
        </p:nvSpPr>
        <p:spPr bwMode="auto">
          <a:xfrm>
            <a:off x="852488" y="1316038"/>
            <a:ext cx="7423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1800">
                <a:latin typeface="Arial Black" panose="020B0A04020102020204" pitchFamily="34" charset="0"/>
              </a:rPr>
              <a:t>Environmental, Safety, and Health Business Contributions</a:t>
            </a:r>
          </a:p>
        </p:txBody>
      </p:sp>
      <p:grpSp>
        <p:nvGrpSpPr>
          <p:cNvPr id="15368" name="Group 19">
            <a:extLst>
              <a:ext uri="{FF2B5EF4-FFF2-40B4-BE49-F238E27FC236}">
                <a16:creationId xmlns:a16="http://schemas.microsoft.com/office/drawing/2014/main" id="{6EE3C159-57F3-4E04-BBD6-C65A308FF5BF}"/>
              </a:ext>
            </a:extLst>
          </p:cNvPr>
          <p:cNvGrpSpPr>
            <a:grpSpLocks/>
          </p:cNvGrpSpPr>
          <p:nvPr/>
        </p:nvGrpSpPr>
        <p:grpSpPr bwMode="auto">
          <a:xfrm>
            <a:off x="246063" y="1911350"/>
            <a:ext cx="3643312" cy="2200275"/>
            <a:chOff x="1057" y="2399"/>
            <a:chExt cx="2295" cy="1386"/>
          </a:xfrm>
        </p:grpSpPr>
        <p:sp>
          <p:nvSpPr>
            <p:cNvPr id="15375" name="Rectangle 5">
              <a:extLst>
                <a:ext uri="{FF2B5EF4-FFF2-40B4-BE49-F238E27FC236}">
                  <a16:creationId xmlns:a16="http://schemas.microsoft.com/office/drawing/2014/main" id="{4F96EDA9-B769-457F-B786-3D356B3B9FF9}"/>
                </a:ext>
              </a:extLst>
            </p:cNvPr>
            <p:cNvSpPr>
              <a:spLocks noChangeArrowheads="1"/>
            </p:cNvSpPr>
            <p:nvPr/>
          </p:nvSpPr>
          <p:spPr bwMode="auto">
            <a:xfrm>
              <a:off x="1200" y="3403"/>
              <a:ext cx="1960" cy="239"/>
            </a:xfrm>
            <a:prstGeom prst="rect">
              <a:avLst/>
            </a:prstGeom>
            <a:solidFill>
              <a:schemeClr val="bg1"/>
            </a:solidFill>
            <a:ln w="12700">
              <a:solidFill>
                <a:schemeClr val="tx1"/>
              </a:solidFill>
              <a:miter lim="800000"/>
              <a:headEnd/>
              <a:tailEnd/>
            </a:ln>
          </p:spPr>
          <p:txBody>
            <a:bodyPr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1800"/>
                <a:t>Protect the Environment</a:t>
              </a:r>
            </a:p>
          </p:txBody>
        </p:sp>
        <p:sp>
          <p:nvSpPr>
            <p:cNvPr id="15376" name="Rectangle 6">
              <a:extLst>
                <a:ext uri="{FF2B5EF4-FFF2-40B4-BE49-F238E27FC236}">
                  <a16:creationId xmlns:a16="http://schemas.microsoft.com/office/drawing/2014/main" id="{EE5B9DD5-F2C0-44AB-9FB5-E206FDFD0130}"/>
                </a:ext>
              </a:extLst>
            </p:cNvPr>
            <p:cNvSpPr>
              <a:spLocks noChangeArrowheads="1"/>
            </p:cNvSpPr>
            <p:nvPr/>
          </p:nvSpPr>
          <p:spPr bwMode="auto">
            <a:xfrm>
              <a:off x="1200" y="3116"/>
              <a:ext cx="1960" cy="239"/>
            </a:xfrm>
            <a:prstGeom prst="rect">
              <a:avLst/>
            </a:prstGeom>
            <a:solidFill>
              <a:schemeClr val="bg1"/>
            </a:solidFill>
            <a:ln w="12700">
              <a:solidFill>
                <a:schemeClr val="tx1"/>
              </a:solidFill>
              <a:miter lim="800000"/>
              <a:headEnd/>
              <a:tailEnd/>
            </a:ln>
          </p:spPr>
          <p:txBody>
            <a:bodyPr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1800"/>
                <a:t>Maintain Health</a:t>
              </a:r>
            </a:p>
          </p:txBody>
        </p:sp>
        <p:sp>
          <p:nvSpPr>
            <p:cNvPr id="15377" name="Rectangle 7">
              <a:extLst>
                <a:ext uri="{FF2B5EF4-FFF2-40B4-BE49-F238E27FC236}">
                  <a16:creationId xmlns:a16="http://schemas.microsoft.com/office/drawing/2014/main" id="{8AD9BBB5-E3D9-4DC0-BDBB-F61AEA657550}"/>
                </a:ext>
              </a:extLst>
            </p:cNvPr>
            <p:cNvSpPr>
              <a:spLocks noChangeArrowheads="1"/>
            </p:cNvSpPr>
            <p:nvPr/>
          </p:nvSpPr>
          <p:spPr bwMode="auto">
            <a:xfrm>
              <a:off x="1200" y="2829"/>
              <a:ext cx="1960" cy="239"/>
            </a:xfrm>
            <a:prstGeom prst="rect">
              <a:avLst/>
            </a:prstGeom>
            <a:solidFill>
              <a:schemeClr val="bg1"/>
            </a:solidFill>
            <a:ln w="12700">
              <a:solidFill>
                <a:schemeClr val="tx1"/>
              </a:solidFill>
              <a:miter lim="800000"/>
              <a:headEnd/>
              <a:tailEnd/>
            </a:ln>
          </p:spPr>
          <p:txBody>
            <a:bodyPr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1800"/>
                <a:t>Minimize Risk</a:t>
              </a:r>
            </a:p>
          </p:txBody>
        </p:sp>
        <p:sp>
          <p:nvSpPr>
            <p:cNvPr id="15378" name="Rectangle 8">
              <a:extLst>
                <a:ext uri="{FF2B5EF4-FFF2-40B4-BE49-F238E27FC236}">
                  <a16:creationId xmlns:a16="http://schemas.microsoft.com/office/drawing/2014/main" id="{19CCF5E6-A78C-40C3-BD34-D49D92FB962D}"/>
                </a:ext>
              </a:extLst>
            </p:cNvPr>
            <p:cNvSpPr>
              <a:spLocks noChangeArrowheads="1"/>
            </p:cNvSpPr>
            <p:nvPr/>
          </p:nvSpPr>
          <p:spPr bwMode="auto">
            <a:xfrm>
              <a:off x="1200" y="2542"/>
              <a:ext cx="1960" cy="239"/>
            </a:xfrm>
            <a:prstGeom prst="rect">
              <a:avLst/>
            </a:prstGeom>
            <a:solidFill>
              <a:schemeClr val="bg1"/>
            </a:solidFill>
            <a:ln w="12700">
              <a:solidFill>
                <a:schemeClr val="tx1"/>
              </a:solidFill>
              <a:miter lim="800000"/>
              <a:headEnd/>
              <a:tailEnd/>
            </a:ln>
          </p:spPr>
          <p:txBody>
            <a:bodyPr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1800"/>
                <a:t>Assure Compliance</a:t>
              </a:r>
            </a:p>
          </p:txBody>
        </p:sp>
        <p:sp>
          <p:nvSpPr>
            <p:cNvPr id="15379" name="AutoShape 17">
              <a:extLst>
                <a:ext uri="{FF2B5EF4-FFF2-40B4-BE49-F238E27FC236}">
                  <a16:creationId xmlns:a16="http://schemas.microsoft.com/office/drawing/2014/main" id="{A3302B7F-79B0-49AF-B54A-51D6ECB7B6BD}"/>
                </a:ext>
              </a:extLst>
            </p:cNvPr>
            <p:cNvSpPr>
              <a:spLocks noChangeArrowheads="1"/>
            </p:cNvSpPr>
            <p:nvPr/>
          </p:nvSpPr>
          <p:spPr bwMode="auto">
            <a:xfrm>
              <a:off x="1057" y="2399"/>
              <a:ext cx="2295" cy="1386"/>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endParaRPr lang="en-US" altLang="en-US"/>
            </a:p>
          </p:txBody>
        </p:sp>
      </p:grpSp>
      <p:grpSp>
        <p:nvGrpSpPr>
          <p:cNvPr id="15369" name="Group 20">
            <a:extLst>
              <a:ext uri="{FF2B5EF4-FFF2-40B4-BE49-F238E27FC236}">
                <a16:creationId xmlns:a16="http://schemas.microsoft.com/office/drawing/2014/main" id="{8FBB1481-A272-4B9E-BA51-A44BFF48642E}"/>
              </a:ext>
            </a:extLst>
          </p:cNvPr>
          <p:cNvGrpSpPr>
            <a:grpSpLocks/>
          </p:cNvGrpSpPr>
          <p:nvPr/>
        </p:nvGrpSpPr>
        <p:grpSpPr bwMode="auto">
          <a:xfrm>
            <a:off x="5178425" y="1911350"/>
            <a:ext cx="3643313" cy="2200275"/>
            <a:chOff x="1009" y="965"/>
            <a:chExt cx="2295" cy="1386"/>
          </a:xfrm>
        </p:grpSpPr>
        <p:sp>
          <p:nvSpPr>
            <p:cNvPr id="15370" name="Rectangle 9">
              <a:extLst>
                <a:ext uri="{FF2B5EF4-FFF2-40B4-BE49-F238E27FC236}">
                  <a16:creationId xmlns:a16="http://schemas.microsoft.com/office/drawing/2014/main" id="{CF5C0F38-BB12-4A54-B77E-4232E0BB28E5}"/>
                </a:ext>
              </a:extLst>
            </p:cNvPr>
            <p:cNvSpPr>
              <a:spLocks noChangeArrowheads="1"/>
            </p:cNvSpPr>
            <p:nvPr/>
          </p:nvSpPr>
          <p:spPr bwMode="auto">
            <a:xfrm>
              <a:off x="1200" y="1989"/>
              <a:ext cx="1960" cy="239"/>
            </a:xfrm>
            <a:prstGeom prst="rect">
              <a:avLst/>
            </a:prstGeom>
            <a:solidFill>
              <a:schemeClr val="bg1"/>
            </a:solidFill>
            <a:ln w="12700">
              <a:solidFill>
                <a:schemeClr val="tx1"/>
              </a:solidFill>
              <a:miter lim="800000"/>
              <a:headEnd/>
              <a:tailEnd/>
            </a:ln>
          </p:spPr>
          <p:txBody>
            <a:bodyPr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1800"/>
                <a:t>Enable Growth</a:t>
              </a:r>
            </a:p>
          </p:txBody>
        </p:sp>
        <p:sp>
          <p:nvSpPr>
            <p:cNvPr id="15371" name="Rectangle 10">
              <a:extLst>
                <a:ext uri="{FF2B5EF4-FFF2-40B4-BE49-F238E27FC236}">
                  <a16:creationId xmlns:a16="http://schemas.microsoft.com/office/drawing/2014/main" id="{B10676A0-8881-4004-A7B8-9F5880B4F360}"/>
                </a:ext>
              </a:extLst>
            </p:cNvPr>
            <p:cNvSpPr>
              <a:spLocks noChangeArrowheads="1"/>
            </p:cNvSpPr>
            <p:nvPr/>
          </p:nvSpPr>
          <p:spPr bwMode="auto">
            <a:xfrm>
              <a:off x="1200" y="1702"/>
              <a:ext cx="1960" cy="239"/>
            </a:xfrm>
            <a:prstGeom prst="rect">
              <a:avLst/>
            </a:prstGeom>
            <a:solidFill>
              <a:schemeClr val="bg1"/>
            </a:solidFill>
            <a:ln w="12700">
              <a:solidFill>
                <a:schemeClr val="tx1"/>
              </a:solidFill>
              <a:miter lim="800000"/>
              <a:headEnd/>
              <a:tailEnd/>
            </a:ln>
          </p:spPr>
          <p:txBody>
            <a:bodyPr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1800"/>
                <a:t>Support Innovation</a:t>
              </a:r>
            </a:p>
          </p:txBody>
        </p:sp>
        <p:sp>
          <p:nvSpPr>
            <p:cNvPr id="15372" name="Rectangle 11">
              <a:extLst>
                <a:ext uri="{FF2B5EF4-FFF2-40B4-BE49-F238E27FC236}">
                  <a16:creationId xmlns:a16="http://schemas.microsoft.com/office/drawing/2014/main" id="{C3CFB30A-6134-4AA8-8159-1FEC5A886250}"/>
                </a:ext>
              </a:extLst>
            </p:cNvPr>
            <p:cNvSpPr>
              <a:spLocks noChangeArrowheads="1"/>
            </p:cNvSpPr>
            <p:nvPr/>
          </p:nvSpPr>
          <p:spPr bwMode="auto">
            <a:xfrm>
              <a:off x="1200" y="1416"/>
              <a:ext cx="1960" cy="239"/>
            </a:xfrm>
            <a:prstGeom prst="rect">
              <a:avLst/>
            </a:prstGeom>
            <a:solidFill>
              <a:schemeClr val="bg1"/>
            </a:solidFill>
            <a:ln w="12700">
              <a:solidFill>
                <a:schemeClr val="tx1"/>
              </a:solidFill>
              <a:miter lim="800000"/>
              <a:headEnd/>
              <a:tailEnd/>
            </a:ln>
          </p:spPr>
          <p:txBody>
            <a:bodyPr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1800"/>
                <a:t>Enhance Relations</a:t>
              </a:r>
            </a:p>
          </p:txBody>
        </p:sp>
        <p:sp>
          <p:nvSpPr>
            <p:cNvPr id="15373" name="Rectangle 12">
              <a:extLst>
                <a:ext uri="{FF2B5EF4-FFF2-40B4-BE49-F238E27FC236}">
                  <a16:creationId xmlns:a16="http://schemas.microsoft.com/office/drawing/2014/main" id="{8CA608F9-0E96-4CB3-9BBB-B723AB8786F5}"/>
                </a:ext>
              </a:extLst>
            </p:cNvPr>
            <p:cNvSpPr>
              <a:spLocks noChangeArrowheads="1"/>
            </p:cNvSpPr>
            <p:nvPr/>
          </p:nvSpPr>
          <p:spPr bwMode="auto">
            <a:xfrm>
              <a:off x="1200" y="1129"/>
              <a:ext cx="1960" cy="239"/>
            </a:xfrm>
            <a:prstGeom prst="rect">
              <a:avLst/>
            </a:prstGeom>
            <a:solidFill>
              <a:schemeClr val="bg1"/>
            </a:solidFill>
            <a:ln w="12700">
              <a:solidFill>
                <a:schemeClr val="tx1"/>
              </a:solidFill>
              <a:miter lim="800000"/>
              <a:headEnd/>
              <a:tailEnd/>
            </a:ln>
          </p:spPr>
          <p:txBody>
            <a:bodyPr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1800"/>
                <a:t>Raise Productivity</a:t>
              </a:r>
            </a:p>
          </p:txBody>
        </p:sp>
        <p:sp>
          <p:nvSpPr>
            <p:cNvPr id="15374" name="AutoShape 18">
              <a:extLst>
                <a:ext uri="{FF2B5EF4-FFF2-40B4-BE49-F238E27FC236}">
                  <a16:creationId xmlns:a16="http://schemas.microsoft.com/office/drawing/2014/main" id="{A979BA7C-2657-45FE-B063-9301033C9CB0}"/>
                </a:ext>
              </a:extLst>
            </p:cNvPr>
            <p:cNvSpPr>
              <a:spLocks noChangeArrowheads="1"/>
            </p:cNvSpPr>
            <p:nvPr/>
          </p:nvSpPr>
          <p:spPr bwMode="auto">
            <a:xfrm>
              <a:off x="1009" y="965"/>
              <a:ext cx="2295" cy="1386"/>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endParaRPr lang="en-US" alt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3B917FB-5A10-4EE2-B063-5F16F8F6D308}"/>
              </a:ext>
            </a:extLst>
          </p:cNvPr>
          <p:cNvSpPr>
            <a:spLocks noGrp="1" noChangeArrowheads="1"/>
          </p:cNvSpPr>
          <p:nvPr>
            <p:ph type="title"/>
          </p:nvPr>
        </p:nvSpPr>
        <p:spPr>
          <a:xfrm>
            <a:off x="330982" y="-15875"/>
            <a:ext cx="6905625" cy="1325563"/>
          </a:xfrm>
        </p:spPr>
        <p:txBody>
          <a:bodyPr/>
          <a:lstStyle/>
          <a:p>
            <a:r>
              <a:rPr lang="en-US" altLang="en-US" dirty="0"/>
              <a:t>Companies are starting to view GSC as a strategic analysis tool.</a:t>
            </a:r>
          </a:p>
        </p:txBody>
      </p:sp>
      <p:grpSp>
        <p:nvGrpSpPr>
          <p:cNvPr id="16387" name="Group 3">
            <a:extLst>
              <a:ext uri="{FF2B5EF4-FFF2-40B4-BE49-F238E27FC236}">
                <a16:creationId xmlns:a16="http://schemas.microsoft.com/office/drawing/2014/main" id="{CFBDC583-8B41-4AD8-8E35-EECE15F2891B}"/>
              </a:ext>
            </a:extLst>
          </p:cNvPr>
          <p:cNvGrpSpPr>
            <a:grpSpLocks/>
          </p:cNvGrpSpPr>
          <p:nvPr/>
        </p:nvGrpSpPr>
        <p:grpSpPr bwMode="auto">
          <a:xfrm>
            <a:off x="1076325" y="1608138"/>
            <a:ext cx="6530975" cy="4173537"/>
            <a:chOff x="678" y="1013"/>
            <a:chExt cx="4114" cy="2629"/>
          </a:xfrm>
        </p:grpSpPr>
        <p:sp>
          <p:nvSpPr>
            <p:cNvPr id="16398" name="AutoShape 4">
              <a:extLst>
                <a:ext uri="{FF2B5EF4-FFF2-40B4-BE49-F238E27FC236}">
                  <a16:creationId xmlns:a16="http://schemas.microsoft.com/office/drawing/2014/main" id="{A93195BE-0BD9-4178-A8E2-A3F4B8539279}"/>
                </a:ext>
              </a:extLst>
            </p:cNvPr>
            <p:cNvSpPr>
              <a:spLocks noChangeArrowheads="1"/>
            </p:cNvSpPr>
            <p:nvPr/>
          </p:nvSpPr>
          <p:spPr bwMode="auto">
            <a:xfrm flipV="1">
              <a:off x="678" y="1013"/>
              <a:ext cx="4114" cy="2629"/>
            </a:xfrm>
            <a:prstGeom prst="triangle">
              <a:avLst>
                <a:gd name="adj" fmla="val 50000"/>
              </a:avLst>
            </a:prstGeom>
            <a:solidFill>
              <a:schemeClr val="tx2"/>
            </a:solidFill>
            <a:ln w="38100" algn="ctr">
              <a:solidFill>
                <a:schemeClr val="bg1"/>
              </a:solidFill>
              <a:miter lim="800000"/>
              <a:headEnd/>
              <a:tailEnd/>
            </a:ln>
          </p:spPr>
          <p:txBody>
            <a:bodyPr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endParaRPr lang="en-US" altLang="en-US"/>
            </a:p>
          </p:txBody>
        </p:sp>
        <p:sp>
          <p:nvSpPr>
            <p:cNvPr id="16399" name="AutoShape 5">
              <a:extLst>
                <a:ext uri="{FF2B5EF4-FFF2-40B4-BE49-F238E27FC236}">
                  <a16:creationId xmlns:a16="http://schemas.microsoft.com/office/drawing/2014/main" id="{DA4E1125-6C46-419E-AB7E-BC16FEC8B609}"/>
                </a:ext>
              </a:extLst>
            </p:cNvPr>
            <p:cNvSpPr>
              <a:spLocks noChangeArrowheads="1"/>
            </p:cNvSpPr>
            <p:nvPr/>
          </p:nvSpPr>
          <p:spPr bwMode="auto">
            <a:xfrm>
              <a:off x="681" y="1013"/>
              <a:ext cx="4111" cy="622"/>
            </a:xfrm>
            <a:custGeom>
              <a:avLst/>
              <a:gdLst>
                <a:gd name="T0" fmla="*/ 5 w 21600"/>
                <a:gd name="T1" fmla="*/ 0 h 21600"/>
                <a:gd name="T2" fmla="*/ 3 w 21600"/>
                <a:gd name="T3" fmla="*/ 0 h 21600"/>
                <a:gd name="T4" fmla="*/ 0 w 21600"/>
                <a:gd name="T5" fmla="*/ 0 h 21600"/>
                <a:gd name="T6" fmla="*/ 3 w 21600"/>
                <a:gd name="T7" fmla="*/ 0 h 21600"/>
                <a:gd name="T8" fmla="*/ 0 60000 65536"/>
                <a:gd name="T9" fmla="*/ 0 60000 65536"/>
                <a:gd name="T10" fmla="*/ 0 60000 65536"/>
                <a:gd name="T11" fmla="*/ 0 60000 65536"/>
                <a:gd name="T12" fmla="*/ 3079 w 21600"/>
                <a:gd name="T13" fmla="*/ 3091 h 21600"/>
                <a:gd name="T14" fmla="*/ 18521 w 21600"/>
                <a:gd name="T15" fmla="*/ 18509 h 21600"/>
              </a:gdLst>
              <a:ahLst/>
              <a:cxnLst>
                <a:cxn ang="T8">
                  <a:pos x="T0" y="T1"/>
                </a:cxn>
                <a:cxn ang="T9">
                  <a:pos x="T2" y="T3"/>
                </a:cxn>
                <a:cxn ang="T10">
                  <a:pos x="T4" y="T5"/>
                </a:cxn>
                <a:cxn ang="T11">
                  <a:pos x="T6" y="T7"/>
                </a:cxn>
              </a:cxnLst>
              <a:rect l="T12" t="T13" r="T14" b="T15"/>
              <a:pathLst>
                <a:path w="21600" h="21600">
                  <a:moveTo>
                    <a:pt x="0" y="0"/>
                  </a:moveTo>
                  <a:lnTo>
                    <a:pt x="2554" y="21600"/>
                  </a:lnTo>
                  <a:lnTo>
                    <a:pt x="19046" y="21600"/>
                  </a:lnTo>
                  <a:lnTo>
                    <a:pt x="21600" y="0"/>
                  </a:lnTo>
                  <a:close/>
                </a:path>
              </a:pathLst>
            </a:custGeom>
            <a:solidFill>
              <a:schemeClr val="tx2"/>
            </a:solidFill>
            <a:ln w="12700" algn="ctr">
              <a:solidFill>
                <a:schemeClr val="bg1"/>
              </a:solidFill>
              <a:miter lim="800000"/>
              <a:headEnd/>
              <a:tailEnd/>
            </a:ln>
          </p:spPr>
          <p:txBody>
            <a:bodyPr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2000" b="1">
                  <a:solidFill>
                    <a:schemeClr val="bg1"/>
                  </a:solidFill>
                </a:rPr>
                <a:t>Source Reduction</a:t>
              </a:r>
            </a:p>
          </p:txBody>
        </p:sp>
        <p:sp>
          <p:nvSpPr>
            <p:cNvPr id="16400" name="AutoShape 6">
              <a:extLst>
                <a:ext uri="{FF2B5EF4-FFF2-40B4-BE49-F238E27FC236}">
                  <a16:creationId xmlns:a16="http://schemas.microsoft.com/office/drawing/2014/main" id="{8C003CC9-A002-414F-987B-28961971014F}"/>
                </a:ext>
              </a:extLst>
            </p:cNvPr>
            <p:cNvSpPr>
              <a:spLocks noChangeArrowheads="1"/>
            </p:cNvSpPr>
            <p:nvPr/>
          </p:nvSpPr>
          <p:spPr bwMode="auto">
            <a:xfrm>
              <a:off x="1159" y="1634"/>
              <a:ext cx="3155" cy="669"/>
            </a:xfrm>
            <a:custGeom>
              <a:avLst/>
              <a:gdLst>
                <a:gd name="T0" fmla="*/ 1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3629 w 21600"/>
                <a:gd name="T13" fmla="*/ 3616 h 21600"/>
                <a:gd name="T14" fmla="*/ 17971 w 21600"/>
                <a:gd name="T15" fmla="*/ 17984 h 21600"/>
              </a:gdLst>
              <a:ahLst/>
              <a:cxnLst>
                <a:cxn ang="T8">
                  <a:pos x="T0" y="T1"/>
                </a:cxn>
                <a:cxn ang="T9">
                  <a:pos x="T2" y="T3"/>
                </a:cxn>
                <a:cxn ang="T10">
                  <a:pos x="T4" y="T5"/>
                </a:cxn>
                <a:cxn ang="T11">
                  <a:pos x="T6" y="T7"/>
                </a:cxn>
              </a:cxnLst>
              <a:rect l="T12" t="T13" r="T14" b="T15"/>
              <a:pathLst>
                <a:path w="21600" h="21600">
                  <a:moveTo>
                    <a:pt x="0" y="0"/>
                  </a:moveTo>
                  <a:lnTo>
                    <a:pt x="3656" y="21600"/>
                  </a:lnTo>
                  <a:lnTo>
                    <a:pt x="17944" y="21600"/>
                  </a:lnTo>
                  <a:lnTo>
                    <a:pt x="21600" y="0"/>
                  </a:lnTo>
                  <a:close/>
                </a:path>
              </a:pathLst>
            </a:custGeom>
            <a:solidFill>
              <a:schemeClr val="tx2"/>
            </a:solidFill>
            <a:ln w="12700" algn="ctr">
              <a:solidFill>
                <a:schemeClr val="bg1"/>
              </a:solidFill>
              <a:miter lim="800000"/>
              <a:headEnd/>
              <a:tailEnd/>
            </a:ln>
          </p:spPr>
          <p:txBody>
            <a:bodyPr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2000" b="1">
                  <a:solidFill>
                    <a:schemeClr val="bg1"/>
                  </a:solidFill>
                </a:rPr>
                <a:t>Recycle/Reuse</a:t>
              </a:r>
            </a:p>
          </p:txBody>
        </p:sp>
        <p:sp>
          <p:nvSpPr>
            <p:cNvPr id="16401" name="AutoShape 7">
              <a:extLst>
                <a:ext uri="{FF2B5EF4-FFF2-40B4-BE49-F238E27FC236}">
                  <a16:creationId xmlns:a16="http://schemas.microsoft.com/office/drawing/2014/main" id="{8188AD27-0930-4203-A74F-9232923B4CA8}"/>
                </a:ext>
              </a:extLst>
            </p:cNvPr>
            <p:cNvSpPr>
              <a:spLocks noChangeArrowheads="1"/>
            </p:cNvSpPr>
            <p:nvPr/>
          </p:nvSpPr>
          <p:spPr bwMode="auto">
            <a:xfrm>
              <a:off x="1685" y="2303"/>
              <a:ext cx="2103" cy="67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8 w 21600"/>
                <a:gd name="T13" fmla="*/ 4481 h 21600"/>
                <a:gd name="T14" fmla="*/ 17112 w 21600"/>
                <a:gd name="T15" fmla="*/ 17119 h 21600"/>
              </a:gdLst>
              <a:ahLst/>
              <a:cxnLst>
                <a:cxn ang="T8">
                  <a:pos x="T0" y="T1"/>
                </a:cxn>
                <a:cxn ang="T9">
                  <a:pos x="T2" y="T3"/>
                </a:cxn>
                <a:cxn ang="T10">
                  <a:pos x="T4" y="T5"/>
                </a:cxn>
                <a:cxn ang="T11">
                  <a:pos x="T6" y="T7"/>
                </a:cxn>
              </a:cxnLst>
              <a:rect l="T12" t="T13" r="T14" b="T15"/>
              <a:pathLst>
                <a:path w="21600" h="21600">
                  <a:moveTo>
                    <a:pt x="0" y="0"/>
                  </a:moveTo>
                  <a:lnTo>
                    <a:pt x="5372" y="21600"/>
                  </a:lnTo>
                  <a:lnTo>
                    <a:pt x="16228" y="21600"/>
                  </a:lnTo>
                  <a:lnTo>
                    <a:pt x="21600" y="0"/>
                  </a:lnTo>
                  <a:close/>
                </a:path>
              </a:pathLst>
            </a:custGeom>
            <a:solidFill>
              <a:schemeClr val="tx2"/>
            </a:solidFill>
            <a:ln w="12700" algn="ctr">
              <a:solidFill>
                <a:schemeClr val="bg1"/>
              </a:solidFill>
              <a:miter lim="800000"/>
              <a:headEnd/>
              <a:tailEnd/>
            </a:ln>
          </p:spPr>
          <p:txBody>
            <a:bodyPr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2000" b="1">
                  <a:solidFill>
                    <a:schemeClr val="bg1"/>
                  </a:solidFill>
                </a:rPr>
                <a:t>Control Technology</a:t>
              </a:r>
            </a:p>
          </p:txBody>
        </p:sp>
        <p:sp>
          <p:nvSpPr>
            <p:cNvPr id="16402" name="AutoShape 8">
              <a:extLst>
                <a:ext uri="{FF2B5EF4-FFF2-40B4-BE49-F238E27FC236}">
                  <a16:creationId xmlns:a16="http://schemas.microsoft.com/office/drawing/2014/main" id="{B3A8174A-8982-4F20-BFEE-C5C14EBE1AF5}"/>
                </a:ext>
              </a:extLst>
            </p:cNvPr>
            <p:cNvSpPr>
              <a:spLocks noChangeArrowheads="1"/>
            </p:cNvSpPr>
            <p:nvPr/>
          </p:nvSpPr>
          <p:spPr bwMode="auto">
            <a:xfrm>
              <a:off x="2211" y="2973"/>
              <a:ext cx="1051" cy="66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193 w 21600"/>
                <a:gd name="T13" fmla="*/ 7200 h 21600"/>
                <a:gd name="T14" fmla="*/ 14407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solidFill>
              <a:schemeClr val="tx2"/>
            </a:solidFill>
            <a:ln w="12700" algn="ctr">
              <a:solidFill>
                <a:schemeClr val="bg1"/>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2000" b="1">
                  <a:solidFill>
                    <a:schemeClr val="bg1"/>
                  </a:solidFill>
                </a:rPr>
                <a:t>Disposal</a:t>
              </a:r>
              <a:br>
                <a:rPr lang="en-US" altLang="en-US" sz="2000" b="1">
                  <a:solidFill>
                    <a:schemeClr val="bg1"/>
                  </a:solidFill>
                </a:rPr>
              </a:br>
              <a:br>
                <a:rPr lang="en-US" altLang="en-US" sz="2000" b="1">
                  <a:solidFill>
                    <a:schemeClr val="bg1"/>
                  </a:solidFill>
                </a:rPr>
              </a:br>
              <a:endParaRPr lang="en-US" altLang="en-US" sz="2000" b="1">
                <a:solidFill>
                  <a:schemeClr val="bg1"/>
                </a:solidFill>
              </a:endParaRPr>
            </a:p>
          </p:txBody>
        </p:sp>
      </p:grpSp>
      <p:sp>
        <p:nvSpPr>
          <p:cNvPr id="16388" name="Text Box 9">
            <a:extLst>
              <a:ext uri="{FF2B5EF4-FFF2-40B4-BE49-F238E27FC236}">
                <a16:creationId xmlns:a16="http://schemas.microsoft.com/office/drawing/2014/main" id="{C71CABC6-3EB0-4E04-87AA-F6BED7C4F2DA}"/>
              </a:ext>
            </a:extLst>
          </p:cNvPr>
          <p:cNvSpPr txBox="1">
            <a:spLocks noChangeArrowheads="1"/>
          </p:cNvSpPr>
          <p:nvPr/>
        </p:nvSpPr>
        <p:spPr bwMode="auto">
          <a:xfrm>
            <a:off x="2265363" y="1119188"/>
            <a:ext cx="400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1800">
                <a:latin typeface="Arial Black" panose="020B0A04020102020204" pitchFamily="34" charset="0"/>
              </a:rPr>
              <a:t>Pollution Prevention Hierarchy</a:t>
            </a:r>
          </a:p>
        </p:txBody>
      </p:sp>
      <p:sp>
        <p:nvSpPr>
          <p:cNvPr id="16389" name="Text Box 10">
            <a:extLst>
              <a:ext uri="{FF2B5EF4-FFF2-40B4-BE49-F238E27FC236}">
                <a16:creationId xmlns:a16="http://schemas.microsoft.com/office/drawing/2014/main" id="{BCB90636-8725-4C46-88A4-A8B2CA8CE5D5}"/>
              </a:ext>
            </a:extLst>
          </p:cNvPr>
          <p:cNvSpPr txBox="1">
            <a:spLocks noChangeArrowheads="1"/>
          </p:cNvSpPr>
          <p:nvPr/>
        </p:nvSpPr>
        <p:spPr bwMode="auto">
          <a:xfrm>
            <a:off x="7543800" y="1858963"/>
            <a:ext cx="127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2000" b="1"/>
              <a:t>Strategic</a:t>
            </a:r>
          </a:p>
        </p:txBody>
      </p:sp>
      <p:sp>
        <p:nvSpPr>
          <p:cNvPr id="16390" name="Text Box 11">
            <a:extLst>
              <a:ext uri="{FF2B5EF4-FFF2-40B4-BE49-F238E27FC236}">
                <a16:creationId xmlns:a16="http://schemas.microsoft.com/office/drawing/2014/main" id="{842DAFC0-94EA-42E3-A7C2-005B72276BFE}"/>
              </a:ext>
            </a:extLst>
          </p:cNvPr>
          <p:cNvSpPr txBox="1">
            <a:spLocks noChangeArrowheads="1"/>
          </p:cNvSpPr>
          <p:nvPr/>
        </p:nvSpPr>
        <p:spPr bwMode="auto">
          <a:xfrm>
            <a:off x="5373688" y="5121275"/>
            <a:ext cx="1128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2000" b="1"/>
              <a:t>Tactical</a:t>
            </a:r>
          </a:p>
        </p:txBody>
      </p:sp>
      <p:sp>
        <p:nvSpPr>
          <p:cNvPr id="16391" name="Text Box 12">
            <a:extLst>
              <a:ext uri="{FF2B5EF4-FFF2-40B4-BE49-F238E27FC236}">
                <a16:creationId xmlns:a16="http://schemas.microsoft.com/office/drawing/2014/main" id="{1E1DCE19-1A75-48D3-959E-9518B4ED55E3}"/>
              </a:ext>
            </a:extLst>
          </p:cNvPr>
          <p:cNvSpPr txBox="1">
            <a:spLocks noChangeArrowheads="1"/>
          </p:cNvSpPr>
          <p:nvPr/>
        </p:nvSpPr>
        <p:spPr bwMode="auto">
          <a:xfrm>
            <a:off x="192088" y="1706563"/>
            <a:ext cx="876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2000" b="1"/>
              <a:t>Long </a:t>
            </a:r>
            <a:br>
              <a:rPr lang="en-US" altLang="en-US" sz="2000" b="1"/>
            </a:br>
            <a:r>
              <a:rPr lang="en-US" altLang="en-US" sz="2000" b="1"/>
              <a:t>Term</a:t>
            </a:r>
          </a:p>
        </p:txBody>
      </p:sp>
      <p:sp>
        <p:nvSpPr>
          <p:cNvPr id="16392" name="Text Box 13">
            <a:extLst>
              <a:ext uri="{FF2B5EF4-FFF2-40B4-BE49-F238E27FC236}">
                <a16:creationId xmlns:a16="http://schemas.microsoft.com/office/drawing/2014/main" id="{98A4AA85-D4C8-48BC-80A4-CBEAF474A0CB}"/>
              </a:ext>
            </a:extLst>
          </p:cNvPr>
          <p:cNvSpPr txBox="1">
            <a:spLocks noChangeArrowheads="1"/>
          </p:cNvSpPr>
          <p:nvPr/>
        </p:nvSpPr>
        <p:spPr bwMode="auto">
          <a:xfrm>
            <a:off x="2165350" y="4968875"/>
            <a:ext cx="917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2000" b="1"/>
              <a:t>Short </a:t>
            </a:r>
            <a:br>
              <a:rPr lang="en-US" altLang="en-US" sz="2000" b="1"/>
            </a:br>
            <a:r>
              <a:rPr lang="en-US" altLang="en-US" sz="2000" b="1"/>
              <a:t>Term</a:t>
            </a:r>
          </a:p>
        </p:txBody>
      </p:sp>
      <p:cxnSp>
        <p:nvCxnSpPr>
          <p:cNvPr id="16393" name="AutoShape 14">
            <a:extLst>
              <a:ext uri="{FF2B5EF4-FFF2-40B4-BE49-F238E27FC236}">
                <a16:creationId xmlns:a16="http://schemas.microsoft.com/office/drawing/2014/main" id="{570146A2-302F-4D1F-91D7-635208FC1B93}"/>
              </a:ext>
            </a:extLst>
          </p:cNvPr>
          <p:cNvCxnSpPr>
            <a:cxnSpLocks noChangeShapeType="1"/>
            <a:stCxn id="16391" idx="2"/>
            <a:endCxn id="16392" idx="0"/>
          </p:cNvCxnSpPr>
          <p:nvPr/>
        </p:nvCxnSpPr>
        <p:spPr bwMode="auto">
          <a:xfrm>
            <a:off x="630238" y="2408238"/>
            <a:ext cx="1993900" cy="2560637"/>
          </a:xfrm>
          <a:prstGeom prst="straightConnector1">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6394" name="AutoShape 15">
            <a:extLst>
              <a:ext uri="{FF2B5EF4-FFF2-40B4-BE49-F238E27FC236}">
                <a16:creationId xmlns:a16="http://schemas.microsoft.com/office/drawing/2014/main" id="{652F8935-2AA7-45E8-B5E2-FE23EC515FD6}"/>
              </a:ext>
            </a:extLst>
          </p:cNvPr>
          <p:cNvCxnSpPr>
            <a:cxnSpLocks noChangeShapeType="1"/>
            <a:stCxn id="16389" idx="2"/>
            <a:endCxn id="16390" idx="0"/>
          </p:cNvCxnSpPr>
          <p:nvPr/>
        </p:nvCxnSpPr>
        <p:spPr bwMode="auto">
          <a:xfrm flipH="1">
            <a:off x="5938838" y="2255838"/>
            <a:ext cx="2239962" cy="2865437"/>
          </a:xfrm>
          <a:prstGeom prst="straightConnector1">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2351120" name="Rectangle 16">
            <a:extLst>
              <a:ext uri="{FF2B5EF4-FFF2-40B4-BE49-F238E27FC236}">
                <a16:creationId xmlns:a16="http://schemas.microsoft.com/office/drawing/2014/main" id="{C90052C9-7438-451C-A9B0-5FEA36A18760}"/>
              </a:ext>
            </a:extLst>
          </p:cNvPr>
          <p:cNvSpPr>
            <a:spLocks noChangeArrowheads="1"/>
          </p:cNvSpPr>
          <p:nvPr/>
        </p:nvSpPr>
        <p:spPr bwMode="auto">
          <a:xfrm>
            <a:off x="7153275" y="4340225"/>
            <a:ext cx="1820863" cy="1571625"/>
          </a:xfrm>
          <a:prstGeom prst="rect">
            <a:avLst/>
          </a:prstGeom>
          <a:solidFill>
            <a:schemeClr val="bg1"/>
          </a:solidFill>
          <a:ln w="12700" algn="ctr">
            <a:solidFill>
              <a:schemeClr val="tx1"/>
            </a:solidFill>
            <a:miter lim="800000"/>
            <a:headEnd/>
            <a:tailEnd/>
          </a:ln>
          <a:effectLst>
            <a:outerShdw dist="71842" dir="2700000" algn="ctr" rotWithShape="0">
              <a:schemeClr val="bg2"/>
            </a:outerShdw>
          </a:effectLst>
        </p:spPr>
        <p:txBody>
          <a:bodyPr>
            <a:spAutoFit/>
          </a:bodyPr>
          <a:lstStyle/>
          <a:p>
            <a:pPr algn="l">
              <a:defRPr/>
            </a:pPr>
            <a:r>
              <a:rPr lang="en-US" sz="1600"/>
              <a:t>The Pollution Prevention Hierarchy gauges the value of environmental programs.</a:t>
            </a:r>
          </a:p>
        </p:txBody>
      </p:sp>
      <p:sp>
        <p:nvSpPr>
          <p:cNvPr id="16396" name="Text Box 17">
            <a:extLst>
              <a:ext uri="{FF2B5EF4-FFF2-40B4-BE49-F238E27FC236}">
                <a16:creationId xmlns:a16="http://schemas.microsoft.com/office/drawing/2014/main" id="{32AF6FBA-2189-4B8F-A690-2817B0183DF4}"/>
              </a:ext>
            </a:extLst>
          </p:cNvPr>
          <p:cNvSpPr txBox="1">
            <a:spLocks noChangeArrowheads="1"/>
          </p:cNvSpPr>
          <p:nvPr/>
        </p:nvSpPr>
        <p:spPr bwMode="auto">
          <a:xfrm>
            <a:off x="2886075" y="6421438"/>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endParaRPr lang="en-US" altLang="en-US" sz="1200"/>
          </a:p>
        </p:txBody>
      </p:sp>
      <p:sp>
        <p:nvSpPr>
          <p:cNvPr id="16397" name="Text Box 18">
            <a:extLst>
              <a:ext uri="{FF2B5EF4-FFF2-40B4-BE49-F238E27FC236}">
                <a16:creationId xmlns:a16="http://schemas.microsoft.com/office/drawing/2014/main" id="{A5C493FE-9736-4F51-9AEE-787517916887}"/>
              </a:ext>
            </a:extLst>
          </p:cNvPr>
          <p:cNvSpPr txBox="1">
            <a:spLocks noChangeArrowheads="1"/>
          </p:cNvSpPr>
          <p:nvPr/>
        </p:nvSpPr>
        <p:spPr bwMode="auto">
          <a:xfrm>
            <a:off x="1612900" y="6084888"/>
            <a:ext cx="2801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lgn="l"/>
            <a:r>
              <a:rPr lang="en-US" altLang="en-US" sz="1000">
                <a:solidFill>
                  <a:srgbClr val="EAEAEA"/>
                </a:solidFill>
              </a:rPr>
              <a:t>Source: U.S. Environmental Protection Agency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153F6C3-5AE5-449F-AC96-B25560B02A34}"/>
              </a:ext>
            </a:extLst>
          </p:cNvPr>
          <p:cNvSpPr>
            <a:spLocks noGrp="1"/>
          </p:cNvSpPr>
          <p:nvPr>
            <p:ph type="sldNum" sz="quarter" idx="10"/>
          </p:nvPr>
        </p:nvSpPr>
        <p:spPr>
          <a:xfrm>
            <a:off x="6457950" y="7749052"/>
            <a:ext cx="20574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16BAE9F-6FD3-45A0-ABC3-557AD8D734B0}" type="slidenum">
              <a:rPr lang="en-US" altLang="en-US">
                <a:solidFill>
                  <a:srgbClr val="898989"/>
                </a:solidFill>
              </a:rPr>
              <a:pPr/>
              <a:t>24</a:t>
            </a:fld>
            <a:endParaRPr lang="en-US" altLang="en-US">
              <a:solidFill>
                <a:srgbClr val="898989"/>
              </a:solidFill>
            </a:endParaRPr>
          </a:p>
        </p:txBody>
      </p:sp>
      <p:sp>
        <p:nvSpPr>
          <p:cNvPr id="9" name="TextBox 8">
            <a:extLst>
              <a:ext uri="{FF2B5EF4-FFF2-40B4-BE49-F238E27FC236}">
                <a16:creationId xmlns:a16="http://schemas.microsoft.com/office/drawing/2014/main" id="{C0446119-D8C4-4A85-8E8D-77E3167412FD}"/>
              </a:ext>
            </a:extLst>
          </p:cNvPr>
          <p:cNvSpPr txBox="1"/>
          <p:nvPr/>
        </p:nvSpPr>
        <p:spPr>
          <a:xfrm>
            <a:off x="0" y="1630826"/>
            <a:ext cx="9144000" cy="5238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2800" b="1" dirty="0">
                <a:solidFill>
                  <a:schemeClr val="accent3">
                    <a:lumMod val="50000"/>
                  </a:schemeClr>
                </a:solidFill>
              </a:rPr>
              <a:t>Drivers of Going Green</a:t>
            </a:r>
          </a:p>
        </p:txBody>
      </p:sp>
      <p:sp>
        <p:nvSpPr>
          <p:cNvPr id="10" name="TextBox 9">
            <a:extLst>
              <a:ext uri="{FF2B5EF4-FFF2-40B4-BE49-F238E27FC236}">
                <a16:creationId xmlns:a16="http://schemas.microsoft.com/office/drawing/2014/main" id="{8B63004A-AA12-4C30-9E1A-58C695FE1E30}"/>
              </a:ext>
            </a:extLst>
          </p:cNvPr>
          <p:cNvSpPr txBox="1"/>
          <p:nvPr/>
        </p:nvSpPr>
        <p:spPr>
          <a:xfrm>
            <a:off x="685800" y="2764301"/>
            <a:ext cx="7924800" cy="2632075"/>
          </a:xfrm>
          <a:prstGeom prst="rect">
            <a:avLst/>
          </a:prstGeom>
          <a:noFill/>
          <a:ln w="38100">
            <a:noFill/>
          </a:ln>
        </p:spPr>
        <p:style>
          <a:lnRef idx="2">
            <a:schemeClr val="accent3"/>
          </a:lnRef>
          <a:fillRef idx="1">
            <a:schemeClr val="lt1"/>
          </a:fillRef>
          <a:effectRef idx="0">
            <a:schemeClr val="accent3"/>
          </a:effectRef>
          <a:fontRef idx="minor">
            <a:schemeClr val="dk1"/>
          </a:fontRef>
        </p:style>
        <p:txBody>
          <a:bodyPr>
            <a:spAutoFit/>
          </a:bodyPr>
          <a:lstStyle/>
          <a:p>
            <a:pPr fontAlgn="auto">
              <a:lnSpc>
                <a:spcPct val="150000"/>
              </a:lnSpc>
              <a:spcBef>
                <a:spcPts val="0"/>
              </a:spcBef>
              <a:spcAft>
                <a:spcPts val="0"/>
              </a:spcAft>
              <a:buClr>
                <a:schemeClr val="accent3">
                  <a:lumMod val="50000"/>
                </a:schemeClr>
              </a:buClr>
              <a:buFont typeface="Wingdings" pitchFamily="2" charset="2"/>
              <a:buChar char="§"/>
              <a:defRPr/>
            </a:pPr>
            <a:r>
              <a:rPr lang="en-US" sz="2200" b="1" dirty="0">
                <a:solidFill>
                  <a:schemeClr val="accent3">
                    <a:lumMod val="50000"/>
                  </a:schemeClr>
                </a:solidFill>
                <a:cs typeface="Arial" pitchFamily="34" charset="0"/>
              </a:rPr>
              <a:t> Legislations, regulations and standards for going Green</a:t>
            </a:r>
          </a:p>
          <a:p>
            <a:pPr fontAlgn="auto">
              <a:lnSpc>
                <a:spcPct val="150000"/>
              </a:lnSpc>
              <a:spcBef>
                <a:spcPts val="0"/>
              </a:spcBef>
              <a:spcAft>
                <a:spcPts val="0"/>
              </a:spcAft>
              <a:buClr>
                <a:schemeClr val="accent3">
                  <a:lumMod val="50000"/>
                </a:schemeClr>
              </a:buClr>
              <a:defRPr/>
            </a:pPr>
            <a:endParaRPr lang="en-US" sz="2200" b="1" dirty="0">
              <a:solidFill>
                <a:schemeClr val="accent3">
                  <a:lumMod val="50000"/>
                </a:schemeClr>
              </a:solidFill>
              <a:cs typeface="Arial" pitchFamily="34" charset="0"/>
            </a:endParaRPr>
          </a:p>
          <a:p>
            <a:pPr fontAlgn="auto">
              <a:lnSpc>
                <a:spcPct val="150000"/>
              </a:lnSpc>
              <a:spcBef>
                <a:spcPts val="0"/>
              </a:spcBef>
              <a:spcAft>
                <a:spcPts val="0"/>
              </a:spcAft>
              <a:buClr>
                <a:schemeClr val="accent3">
                  <a:lumMod val="50000"/>
                </a:schemeClr>
              </a:buClr>
              <a:buFont typeface="Wingdings" pitchFamily="2" charset="2"/>
              <a:buChar char="§"/>
              <a:defRPr/>
            </a:pPr>
            <a:r>
              <a:rPr lang="en-US" sz="2200" b="1" dirty="0">
                <a:solidFill>
                  <a:schemeClr val="accent3">
                    <a:lumMod val="50000"/>
                  </a:schemeClr>
                </a:solidFill>
                <a:cs typeface="Arial" pitchFamily="34" charset="0"/>
              </a:rPr>
              <a:t> Ethical obligations and social responsibility </a:t>
            </a:r>
          </a:p>
          <a:p>
            <a:pPr algn="ctr" fontAlgn="auto">
              <a:lnSpc>
                <a:spcPct val="150000"/>
              </a:lnSpc>
              <a:spcBef>
                <a:spcPts val="0"/>
              </a:spcBef>
              <a:spcAft>
                <a:spcPts val="0"/>
              </a:spcAft>
              <a:buClr>
                <a:schemeClr val="accent3">
                  <a:lumMod val="50000"/>
                </a:schemeClr>
              </a:buClr>
              <a:defRPr/>
            </a:pPr>
            <a:endParaRPr lang="en-US" sz="2200" b="1" dirty="0">
              <a:solidFill>
                <a:schemeClr val="accent3">
                  <a:lumMod val="50000"/>
                </a:schemeClr>
              </a:solidFill>
              <a:cs typeface="Arial" pitchFamily="34" charset="0"/>
            </a:endParaRPr>
          </a:p>
          <a:p>
            <a:pPr fontAlgn="auto">
              <a:lnSpc>
                <a:spcPct val="150000"/>
              </a:lnSpc>
              <a:spcBef>
                <a:spcPts val="0"/>
              </a:spcBef>
              <a:spcAft>
                <a:spcPts val="0"/>
              </a:spcAft>
              <a:buClr>
                <a:schemeClr val="accent3">
                  <a:lumMod val="50000"/>
                </a:schemeClr>
              </a:buClr>
              <a:buFont typeface="Wingdings" pitchFamily="2" charset="2"/>
              <a:buChar char="§"/>
              <a:defRPr/>
            </a:pPr>
            <a:r>
              <a:rPr lang="en-US" sz="2200" b="1" dirty="0">
                <a:solidFill>
                  <a:schemeClr val="accent3">
                    <a:lumMod val="50000"/>
                  </a:schemeClr>
                </a:solidFill>
                <a:cs typeface="Arial" pitchFamily="34" charset="0"/>
              </a:rPr>
              <a:t> Financial incentives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2000"/>
                                        <p:tgtEl>
                                          <p:spTgt spid="10">
                                            <p:txEl>
                                              <p:pRg st="2" end="2"/>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2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997D7EC-3A66-43A9-A1BB-44155BF44097}"/>
              </a:ext>
            </a:extLst>
          </p:cNvPr>
          <p:cNvSpPr txBox="1"/>
          <p:nvPr/>
        </p:nvSpPr>
        <p:spPr>
          <a:xfrm>
            <a:off x="0" y="983713"/>
            <a:ext cx="9144000" cy="5238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2800" b="1" dirty="0">
                <a:solidFill>
                  <a:schemeClr val="accent6">
                    <a:lumMod val="75000"/>
                  </a:schemeClr>
                </a:solidFill>
              </a:rPr>
              <a:t>Impediments</a:t>
            </a:r>
            <a:r>
              <a:rPr lang="en-US" sz="2800" b="1" dirty="0">
                <a:solidFill>
                  <a:schemeClr val="accent3">
                    <a:lumMod val="50000"/>
                  </a:schemeClr>
                </a:solidFill>
              </a:rPr>
              <a:t> to Going Green</a:t>
            </a:r>
          </a:p>
        </p:txBody>
      </p:sp>
      <p:sp>
        <p:nvSpPr>
          <p:cNvPr id="4" name="Content Placeholder 2">
            <a:extLst>
              <a:ext uri="{FF2B5EF4-FFF2-40B4-BE49-F238E27FC236}">
                <a16:creationId xmlns:a16="http://schemas.microsoft.com/office/drawing/2014/main" id="{CD0DC136-E423-471B-BDF5-61FFC095C302}"/>
              </a:ext>
            </a:extLst>
          </p:cNvPr>
          <p:cNvSpPr txBox="1">
            <a:spLocks/>
          </p:cNvSpPr>
          <p:nvPr/>
        </p:nvSpPr>
        <p:spPr>
          <a:xfrm>
            <a:off x="647700" y="2206283"/>
            <a:ext cx="7353300" cy="3886200"/>
          </a:xfrm>
          <a:prstGeom prst="rect">
            <a:avLst/>
          </a:prstGeom>
          <a:ln>
            <a:noFill/>
          </a:ln>
        </p:spPr>
        <p:style>
          <a:lnRef idx="2">
            <a:schemeClr val="accent3"/>
          </a:lnRef>
          <a:fillRef idx="1">
            <a:schemeClr val="lt1"/>
          </a:fillRef>
          <a:effectRef idx="0">
            <a:schemeClr val="accent3"/>
          </a:effectRef>
          <a:fontRef idx="minor">
            <a:schemeClr val="dk1"/>
          </a:fontRef>
        </p:style>
        <p:txBody>
          <a:bodyPr anchor="ctr"/>
          <a:lstStyle/>
          <a:p>
            <a:pPr marL="342900" indent="-342900" fontAlgn="auto">
              <a:lnSpc>
                <a:spcPct val="170000"/>
              </a:lnSpc>
              <a:spcBef>
                <a:spcPct val="20000"/>
              </a:spcBef>
              <a:spcAft>
                <a:spcPts val="0"/>
              </a:spcAft>
              <a:buClr>
                <a:schemeClr val="accent3">
                  <a:lumMod val="50000"/>
                </a:schemeClr>
              </a:buClr>
              <a:buFont typeface="Wingdings" pitchFamily="2" charset="2"/>
              <a:buChar char="§"/>
              <a:defRPr/>
            </a:pPr>
            <a:r>
              <a:rPr lang="en-US" sz="2200" b="1" dirty="0">
                <a:solidFill>
                  <a:schemeClr val="accent3">
                    <a:lumMod val="50000"/>
                  </a:schemeClr>
                </a:solidFill>
              </a:rPr>
              <a:t>Lowers economic profits</a:t>
            </a:r>
          </a:p>
          <a:p>
            <a:pPr marL="342900" indent="-342900" fontAlgn="auto">
              <a:lnSpc>
                <a:spcPct val="170000"/>
              </a:lnSpc>
              <a:spcBef>
                <a:spcPct val="20000"/>
              </a:spcBef>
              <a:spcAft>
                <a:spcPts val="0"/>
              </a:spcAft>
              <a:buClr>
                <a:schemeClr val="accent3">
                  <a:lumMod val="50000"/>
                </a:schemeClr>
              </a:buClr>
              <a:buFont typeface="Wingdings" pitchFamily="2" charset="2"/>
              <a:buChar char="§"/>
              <a:defRPr/>
            </a:pPr>
            <a:r>
              <a:rPr lang="en-US" sz="2200" b="1" dirty="0">
                <a:solidFill>
                  <a:schemeClr val="accent3">
                    <a:lumMod val="50000"/>
                  </a:schemeClr>
                </a:solidFill>
              </a:rPr>
              <a:t>Imposes unequal costs among competitors</a:t>
            </a:r>
          </a:p>
          <a:p>
            <a:pPr marL="342900" indent="-342900" fontAlgn="auto">
              <a:lnSpc>
                <a:spcPct val="170000"/>
              </a:lnSpc>
              <a:spcBef>
                <a:spcPct val="20000"/>
              </a:spcBef>
              <a:spcAft>
                <a:spcPts val="0"/>
              </a:spcAft>
              <a:buClr>
                <a:schemeClr val="accent3">
                  <a:lumMod val="50000"/>
                </a:schemeClr>
              </a:buClr>
              <a:buFont typeface="Wingdings" pitchFamily="2" charset="2"/>
              <a:buChar char="§"/>
              <a:defRPr/>
            </a:pPr>
            <a:r>
              <a:rPr lang="en-US" sz="2200" b="1" dirty="0">
                <a:solidFill>
                  <a:schemeClr val="accent3">
                    <a:lumMod val="50000"/>
                  </a:schemeClr>
                </a:solidFill>
              </a:rPr>
              <a:t>Costs of going green will eventually be shifted to the stakeholders</a:t>
            </a:r>
          </a:p>
          <a:p>
            <a:pPr marL="342900" indent="-342900" fontAlgn="auto">
              <a:lnSpc>
                <a:spcPct val="170000"/>
              </a:lnSpc>
              <a:spcBef>
                <a:spcPct val="20000"/>
              </a:spcBef>
              <a:spcAft>
                <a:spcPts val="0"/>
              </a:spcAft>
              <a:buClr>
                <a:schemeClr val="accent3">
                  <a:lumMod val="50000"/>
                </a:schemeClr>
              </a:buClr>
              <a:buFont typeface="Wingdings" pitchFamily="2" charset="2"/>
              <a:buChar char="§"/>
              <a:defRPr/>
            </a:pPr>
            <a:r>
              <a:rPr lang="en-US" sz="2200" b="1" dirty="0">
                <a:solidFill>
                  <a:schemeClr val="accent3">
                    <a:lumMod val="50000"/>
                  </a:schemeClr>
                </a:solidFill>
              </a:rPr>
              <a:t>Social issues are best solved by government. “Business of business is business”. </a:t>
            </a:r>
          </a:p>
        </p:txBody>
      </p:sp>
      <p:sp>
        <p:nvSpPr>
          <p:cNvPr id="5" name="Slide Number Placeholder 4">
            <a:extLst>
              <a:ext uri="{FF2B5EF4-FFF2-40B4-BE49-F238E27FC236}">
                <a16:creationId xmlns:a16="http://schemas.microsoft.com/office/drawing/2014/main" id="{5296956F-4D43-4485-9B58-2720E8A09794}"/>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AA61009-153F-45F4-8283-E08DB05D6D89}" type="slidenum">
              <a:rPr lang="en-US" altLang="en-US">
                <a:solidFill>
                  <a:srgbClr val="898989"/>
                </a:solidFill>
              </a:rPr>
              <a:pPr/>
              <a:t>25</a:t>
            </a:fld>
            <a:endParaRPr lang="en-US" altLang="en-US">
              <a:solidFill>
                <a:srgbClr val="898989"/>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BD9A837-A2B3-4C96-B844-C9D6CB5D34A8}"/>
              </a:ext>
            </a:extLst>
          </p:cNvPr>
          <p:cNvSpPr>
            <a:spLocks noGrp="1" noChangeArrowheads="1"/>
          </p:cNvSpPr>
          <p:nvPr>
            <p:ph type="title"/>
          </p:nvPr>
        </p:nvSpPr>
        <p:spPr>
          <a:xfrm>
            <a:off x="459838" y="185898"/>
            <a:ext cx="6905625" cy="1325563"/>
          </a:xfrm>
        </p:spPr>
        <p:txBody>
          <a:bodyPr>
            <a:normAutofit fontScale="90000"/>
          </a:bodyPr>
          <a:lstStyle/>
          <a:p>
            <a:r>
              <a:rPr lang="en-US" altLang="en-US" dirty="0"/>
              <a:t>Green supply chain management is a driver for process improvements.</a:t>
            </a:r>
          </a:p>
        </p:txBody>
      </p:sp>
      <p:sp>
        <p:nvSpPr>
          <p:cNvPr id="21507" name="Rectangle 3">
            <a:extLst>
              <a:ext uri="{FF2B5EF4-FFF2-40B4-BE49-F238E27FC236}">
                <a16:creationId xmlns:a16="http://schemas.microsoft.com/office/drawing/2014/main" id="{562B09B8-41F6-4DB2-8B68-1AAC96083DAF}"/>
              </a:ext>
            </a:extLst>
          </p:cNvPr>
          <p:cNvSpPr>
            <a:spLocks noGrp="1" noChangeArrowheads="1"/>
          </p:cNvSpPr>
          <p:nvPr>
            <p:ph type="body" idx="1"/>
          </p:nvPr>
        </p:nvSpPr>
        <p:spPr>
          <a:xfrm>
            <a:off x="685800" y="1228725"/>
            <a:ext cx="7772400" cy="3119438"/>
          </a:xfrm>
        </p:spPr>
        <p:txBody>
          <a:bodyPr/>
          <a:lstStyle/>
          <a:p>
            <a:r>
              <a:rPr lang="en-US" altLang="en-US" dirty="0"/>
              <a:t>In general, pollution and waste represent incomplete, ineffective, or inefficient use of raw material.</a:t>
            </a:r>
          </a:p>
          <a:p>
            <a:r>
              <a:rPr lang="en-US" altLang="en-US" dirty="0"/>
              <a:t>Green supply chain analysis provides an opportunity to review processes, materials, and operational concepts.</a:t>
            </a:r>
          </a:p>
          <a:p>
            <a:r>
              <a:rPr lang="en-US" altLang="en-US" dirty="0"/>
              <a:t>As with continuous improvement programs, green supply chain analysis targets:</a:t>
            </a:r>
          </a:p>
          <a:p>
            <a:pPr lvl="1"/>
            <a:r>
              <a:rPr lang="en-US" altLang="en-US" dirty="0"/>
              <a:t>Wasted material</a:t>
            </a:r>
          </a:p>
          <a:p>
            <a:pPr lvl="1"/>
            <a:r>
              <a:rPr lang="en-US" altLang="en-US" dirty="0"/>
              <a:t>Wasted energy or effort</a:t>
            </a:r>
          </a:p>
          <a:p>
            <a:pPr lvl="1"/>
            <a:r>
              <a:rPr lang="en-US" altLang="en-US" dirty="0"/>
              <a:t>Under-utilized resources</a:t>
            </a:r>
          </a:p>
        </p:txBody>
      </p:sp>
      <p:sp>
        <p:nvSpPr>
          <p:cNvPr id="21508" name="Text Box 4">
            <a:extLst>
              <a:ext uri="{FF2B5EF4-FFF2-40B4-BE49-F238E27FC236}">
                <a16:creationId xmlns:a16="http://schemas.microsoft.com/office/drawing/2014/main" id="{0F484A53-30F2-4269-AFED-C00A0E4F8438}"/>
              </a:ext>
            </a:extLst>
          </p:cNvPr>
          <p:cNvSpPr txBox="1">
            <a:spLocks noChangeArrowheads="1"/>
          </p:cNvSpPr>
          <p:nvPr/>
        </p:nvSpPr>
        <p:spPr bwMode="auto">
          <a:xfrm>
            <a:off x="1763713" y="6084888"/>
            <a:ext cx="50085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marL="520700" indent="-5207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lgn="l"/>
            <a:r>
              <a:rPr lang="en-US" altLang="en-US" sz="1000">
                <a:solidFill>
                  <a:srgbClr val="FFFFFF"/>
                </a:solidFill>
              </a:rPr>
              <a:t>Source: </a:t>
            </a:r>
            <a:r>
              <a:rPr lang="en-US" altLang="en-US" sz="1000" i="1">
                <a:solidFill>
                  <a:srgbClr val="FFFFFF"/>
                </a:solidFill>
              </a:rPr>
              <a:t> Green and Competitive</a:t>
            </a:r>
            <a:r>
              <a:rPr lang="en-US" altLang="en-US" sz="1000">
                <a:solidFill>
                  <a:srgbClr val="FFFFFF"/>
                </a:solidFill>
              </a:rPr>
              <a:t>, Proter and van der Linfde, HBR, Sept.-Oct. 1995</a:t>
            </a:r>
            <a:br>
              <a:rPr lang="en-US" altLang="en-US" sz="1000">
                <a:solidFill>
                  <a:srgbClr val="FFFFFF"/>
                </a:solidFill>
              </a:rPr>
            </a:br>
            <a:r>
              <a:rPr lang="en-US" altLang="en-US" sz="1000" i="1">
                <a:solidFill>
                  <a:srgbClr val="FFFFFF"/>
                </a:solidFill>
              </a:rPr>
              <a:t>Environmental Supply Chain Management, </a:t>
            </a:r>
            <a:r>
              <a:rPr lang="en-US" altLang="en-US" sz="1000">
                <a:solidFill>
                  <a:srgbClr val="FFFFFF"/>
                </a:solidFill>
              </a:rPr>
              <a:t>Carter and Narasimhan, CAPS Research, 1998</a:t>
            </a:r>
          </a:p>
        </p:txBody>
      </p:sp>
      <p:sp>
        <p:nvSpPr>
          <p:cNvPr id="21509" name="Rectangle 5">
            <a:extLst>
              <a:ext uri="{FF2B5EF4-FFF2-40B4-BE49-F238E27FC236}">
                <a16:creationId xmlns:a16="http://schemas.microsoft.com/office/drawing/2014/main" id="{77DE3399-CA8B-489D-A615-9D27018A9DC9}"/>
              </a:ext>
            </a:extLst>
          </p:cNvPr>
          <p:cNvSpPr>
            <a:spLocks noChangeArrowheads="1"/>
          </p:cNvSpPr>
          <p:nvPr/>
        </p:nvSpPr>
        <p:spPr bwMode="auto">
          <a:xfrm>
            <a:off x="1157288" y="4681538"/>
            <a:ext cx="1517650" cy="12890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1600"/>
              <a:t>Identify the waste streams</a:t>
            </a:r>
          </a:p>
        </p:txBody>
      </p:sp>
      <p:sp>
        <p:nvSpPr>
          <p:cNvPr id="21510" name="Rectangle 6">
            <a:extLst>
              <a:ext uri="{FF2B5EF4-FFF2-40B4-BE49-F238E27FC236}">
                <a16:creationId xmlns:a16="http://schemas.microsoft.com/office/drawing/2014/main" id="{9878EDC5-289B-44A5-BE39-02AB2AF30F8A}"/>
              </a:ext>
            </a:extLst>
          </p:cNvPr>
          <p:cNvSpPr>
            <a:spLocks noChangeArrowheads="1"/>
          </p:cNvSpPr>
          <p:nvPr/>
        </p:nvSpPr>
        <p:spPr bwMode="auto">
          <a:xfrm>
            <a:off x="3660775" y="4681538"/>
            <a:ext cx="1517650" cy="12890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1600"/>
              <a:t>Measure or identify the opportunity cost of the waste</a:t>
            </a:r>
          </a:p>
        </p:txBody>
      </p:sp>
      <p:sp>
        <p:nvSpPr>
          <p:cNvPr id="21511" name="Rectangle 7">
            <a:extLst>
              <a:ext uri="{FF2B5EF4-FFF2-40B4-BE49-F238E27FC236}">
                <a16:creationId xmlns:a16="http://schemas.microsoft.com/office/drawing/2014/main" id="{B562802E-7D83-4173-8E4C-BACAD96544E4}"/>
              </a:ext>
            </a:extLst>
          </p:cNvPr>
          <p:cNvSpPr>
            <a:spLocks noChangeArrowheads="1"/>
          </p:cNvSpPr>
          <p:nvPr/>
        </p:nvSpPr>
        <p:spPr bwMode="auto">
          <a:xfrm>
            <a:off x="6165850" y="4681538"/>
            <a:ext cx="1517650" cy="12890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1600"/>
              <a:t>Create innovation vs. treatment bias toward waste reduction</a:t>
            </a:r>
          </a:p>
        </p:txBody>
      </p:sp>
      <p:cxnSp>
        <p:nvCxnSpPr>
          <p:cNvPr id="21512" name="AutoShape 8">
            <a:extLst>
              <a:ext uri="{FF2B5EF4-FFF2-40B4-BE49-F238E27FC236}">
                <a16:creationId xmlns:a16="http://schemas.microsoft.com/office/drawing/2014/main" id="{14D7DA95-DFD3-4CC2-8820-9481D834C449}"/>
              </a:ext>
            </a:extLst>
          </p:cNvPr>
          <p:cNvCxnSpPr>
            <a:cxnSpLocks noChangeShapeType="1"/>
            <a:stCxn id="21509" idx="3"/>
            <a:endCxn id="21510" idx="1"/>
          </p:cNvCxnSpPr>
          <p:nvPr/>
        </p:nvCxnSpPr>
        <p:spPr bwMode="auto">
          <a:xfrm>
            <a:off x="2674938" y="5326063"/>
            <a:ext cx="985837"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13" name="AutoShape 9">
            <a:extLst>
              <a:ext uri="{FF2B5EF4-FFF2-40B4-BE49-F238E27FC236}">
                <a16:creationId xmlns:a16="http://schemas.microsoft.com/office/drawing/2014/main" id="{5A9A91FB-4BC2-44B7-BBF1-75FF411E8D82}"/>
              </a:ext>
            </a:extLst>
          </p:cNvPr>
          <p:cNvCxnSpPr>
            <a:cxnSpLocks noChangeShapeType="1"/>
            <a:stCxn id="21510" idx="3"/>
            <a:endCxn id="21511" idx="1"/>
          </p:cNvCxnSpPr>
          <p:nvPr/>
        </p:nvCxnSpPr>
        <p:spPr bwMode="auto">
          <a:xfrm>
            <a:off x="5178425" y="5326063"/>
            <a:ext cx="987425"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514" name="Text Box 10">
            <a:extLst>
              <a:ext uri="{FF2B5EF4-FFF2-40B4-BE49-F238E27FC236}">
                <a16:creationId xmlns:a16="http://schemas.microsoft.com/office/drawing/2014/main" id="{FD1C4F6F-87C7-4647-BFC2-03E549B285DA}"/>
              </a:ext>
            </a:extLst>
          </p:cNvPr>
          <p:cNvSpPr txBox="1">
            <a:spLocks noChangeArrowheads="1"/>
          </p:cNvSpPr>
          <p:nvPr/>
        </p:nvSpPr>
        <p:spPr bwMode="auto">
          <a:xfrm>
            <a:off x="1839913" y="4306888"/>
            <a:ext cx="5010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1800" dirty="0">
                <a:latin typeface="Arial Black" panose="020B0A04020102020204" pitchFamily="34" charset="0"/>
              </a:rPr>
              <a:t>Green Process Improvement Approach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187498-1BBD-4A8B-B657-76E5C2D942FC}"/>
              </a:ext>
            </a:extLst>
          </p:cNvPr>
          <p:cNvSpPr txBox="1"/>
          <p:nvPr/>
        </p:nvSpPr>
        <p:spPr>
          <a:xfrm>
            <a:off x="0" y="983713"/>
            <a:ext cx="9144000" cy="5238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2800" b="1" dirty="0">
                <a:solidFill>
                  <a:schemeClr val="accent3">
                    <a:lumMod val="50000"/>
                  </a:schemeClr>
                </a:solidFill>
              </a:rPr>
              <a:t>Gap Between Knowledge and Action</a:t>
            </a:r>
          </a:p>
        </p:txBody>
      </p:sp>
      <p:pic>
        <p:nvPicPr>
          <p:cNvPr id="7" name="Picture 6" descr="McKinsey Survey.bmp">
            <a:extLst>
              <a:ext uri="{FF2B5EF4-FFF2-40B4-BE49-F238E27FC236}">
                <a16:creationId xmlns:a16="http://schemas.microsoft.com/office/drawing/2014/main" id="{834D4C8F-8CEB-4A47-AC62-C32F2A6248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893" y="2053883"/>
            <a:ext cx="805656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401D77F-5926-4A50-89FA-2D66AD7EB4CC}"/>
              </a:ext>
            </a:extLst>
          </p:cNvPr>
          <p:cNvSpPr txBox="1"/>
          <p:nvPr/>
        </p:nvSpPr>
        <p:spPr>
          <a:xfrm>
            <a:off x="0" y="951182"/>
            <a:ext cx="9144000" cy="5238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2800" b="1" dirty="0">
                <a:solidFill>
                  <a:schemeClr val="accent3">
                    <a:lumMod val="50000"/>
                  </a:schemeClr>
                </a:solidFill>
              </a:rPr>
              <a:t>Why Supply Chain?</a:t>
            </a:r>
          </a:p>
        </p:txBody>
      </p:sp>
      <p:sp>
        <p:nvSpPr>
          <p:cNvPr id="5" name="Slide Number Placeholder 4">
            <a:extLst>
              <a:ext uri="{FF2B5EF4-FFF2-40B4-BE49-F238E27FC236}">
                <a16:creationId xmlns:a16="http://schemas.microsoft.com/office/drawing/2014/main" id="{36FD2B09-AD9E-44E4-8EDD-CA75DC310D11}"/>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BC77A52-326D-4F76-8EE3-9D749796F316}" type="slidenum">
              <a:rPr lang="en-US" altLang="en-US">
                <a:solidFill>
                  <a:srgbClr val="898989"/>
                </a:solidFill>
              </a:rPr>
              <a:pPr/>
              <a:t>28</a:t>
            </a:fld>
            <a:endParaRPr lang="en-US" altLang="en-US">
              <a:solidFill>
                <a:srgbClr val="898989"/>
              </a:solidFill>
            </a:endParaRPr>
          </a:p>
        </p:txBody>
      </p:sp>
      <p:sp>
        <p:nvSpPr>
          <p:cNvPr id="7" name="TextBox 6">
            <a:extLst>
              <a:ext uri="{FF2B5EF4-FFF2-40B4-BE49-F238E27FC236}">
                <a16:creationId xmlns:a16="http://schemas.microsoft.com/office/drawing/2014/main" id="{53C889B9-AA79-4358-ABFC-F894504F424A}"/>
              </a:ext>
            </a:extLst>
          </p:cNvPr>
          <p:cNvSpPr txBox="1"/>
          <p:nvPr/>
        </p:nvSpPr>
        <p:spPr>
          <a:xfrm>
            <a:off x="609600" y="2047705"/>
            <a:ext cx="3810000" cy="4246563"/>
          </a:xfrm>
          <a:prstGeom prst="rect">
            <a:avLst/>
          </a:prstGeom>
          <a:ln>
            <a:noFill/>
          </a:ln>
        </p:spPr>
        <p:style>
          <a:lnRef idx="2">
            <a:schemeClr val="accent3"/>
          </a:lnRef>
          <a:fillRef idx="1">
            <a:schemeClr val="lt1"/>
          </a:fillRef>
          <a:effectRef idx="0">
            <a:schemeClr val="accent3"/>
          </a:effectRef>
          <a:fontRef idx="minor">
            <a:schemeClr val="dk1"/>
          </a:fontRef>
        </p:style>
        <p:txBody>
          <a:bodyPr>
            <a:spAutoFit/>
          </a:bodyPr>
          <a:lstStyle/>
          <a:p>
            <a:pPr algn="just" fontAlgn="auto">
              <a:lnSpc>
                <a:spcPct val="150000"/>
              </a:lnSpc>
              <a:spcBef>
                <a:spcPts val="0"/>
              </a:spcBef>
              <a:spcAft>
                <a:spcPts val="0"/>
              </a:spcAft>
              <a:buClr>
                <a:schemeClr val="accent3">
                  <a:lumMod val="50000"/>
                </a:schemeClr>
              </a:buClr>
              <a:buFont typeface="Wingdings" pitchFamily="2" charset="2"/>
              <a:buChar char="§"/>
              <a:defRPr/>
            </a:pPr>
            <a:r>
              <a:rPr lang="en-US" sz="2200" b="1" dirty="0">
                <a:solidFill>
                  <a:schemeClr val="accent3">
                    <a:lumMod val="50000"/>
                  </a:schemeClr>
                </a:solidFill>
              </a:rPr>
              <a:t> </a:t>
            </a:r>
            <a:r>
              <a:rPr lang="en-US" sz="2400" b="1" i="1" dirty="0">
                <a:solidFill>
                  <a:schemeClr val="accent3">
                    <a:lumMod val="50000"/>
                  </a:schemeClr>
                </a:solidFill>
              </a:rPr>
              <a:t>Profitability:</a:t>
            </a:r>
            <a:r>
              <a:rPr lang="en-US" sz="2200" b="1" dirty="0">
                <a:solidFill>
                  <a:schemeClr val="accent3">
                    <a:lumMod val="50000"/>
                  </a:schemeClr>
                </a:solidFill>
              </a:rPr>
              <a:t> It has the potential to create value (profit) for the business. </a:t>
            </a:r>
          </a:p>
          <a:p>
            <a:pPr algn="just" fontAlgn="auto">
              <a:lnSpc>
                <a:spcPct val="150000"/>
              </a:lnSpc>
              <a:spcBef>
                <a:spcPts val="0"/>
              </a:spcBef>
              <a:spcAft>
                <a:spcPts val="0"/>
              </a:spcAft>
              <a:buClr>
                <a:schemeClr val="accent3">
                  <a:lumMod val="50000"/>
                </a:schemeClr>
              </a:buClr>
              <a:buFont typeface="Wingdings" pitchFamily="2" charset="2"/>
              <a:buChar char="§"/>
              <a:defRPr/>
            </a:pPr>
            <a:endParaRPr lang="en-US" sz="2200" b="1" dirty="0">
              <a:solidFill>
                <a:schemeClr val="accent3">
                  <a:lumMod val="50000"/>
                </a:schemeClr>
              </a:solidFill>
            </a:endParaRPr>
          </a:p>
          <a:p>
            <a:pPr algn="just" fontAlgn="auto">
              <a:lnSpc>
                <a:spcPct val="150000"/>
              </a:lnSpc>
              <a:spcBef>
                <a:spcPts val="0"/>
              </a:spcBef>
              <a:spcAft>
                <a:spcPts val="0"/>
              </a:spcAft>
              <a:buClr>
                <a:schemeClr val="accent3">
                  <a:lumMod val="50000"/>
                </a:schemeClr>
              </a:buClr>
              <a:buFont typeface="Wingdings" pitchFamily="2" charset="2"/>
              <a:buChar char="§"/>
              <a:defRPr/>
            </a:pPr>
            <a:r>
              <a:rPr lang="en-US" sz="2200" b="1" dirty="0">
                <a:solidFill>
                  <a:schemeClr val="accent3">
                    <a:lumMod val="50000"/>
                  </a:schemeClr>
                </a:solidFill>
              </a:rPr>
              <a:t> </a:t>
            </a:r>
            <a:r>
              <a:rPr lang="en-US" sz="2400" b="1" i="1" dirty="0">
                <a:solidFill>
                  <a:schemeClr val="accent3">
                    <a:lumMod val="50000"/>
                  </a:schemeClr>
                </a:solidFill>
              </a:rPr>
              <a:t>Criticality:</a:t>
            </a:r>
            <a:r>
              <a:rPr lang="en-US" sz="2200" b="1" dirty="0">
                <a:solidFill>
                  <a:schemeClr val="accent3">
                    <a:lumMod val="50000"/>
                  </a:schemeClr>
                </a:solidFill>
              </a:rPr>
              <a:t> Firms cannot be sustainable unless their supply chains become sustainable first. </a:t>
            </a:r>
          </a:p>
        </p:txBody>
      </p:sp>
      <p:grpSp>
        <p:nvGrpSpPr>
          <p:cNvPr id="2" name="Group 10">
            <a:extLst>
              <a:ext uri="{FF2B5EF4-FFF2-40B4-BE49-F238E27FC236}">
                <a16:creationId xmlns:a16="http://schemas.microsoft.com/office/drawing/2014/main" id="{6C706CE2-915B-48BF-B46E-8994666CC4AB}"/>
              </a:ext>
            </a:extLst>
          </p:cNvPr>
          <p:cNvGrpSpPr>
            <a:grpSpLocks/>
          </p:cNvGrpSpPr>
          <p:nvPr/>
        </p:nvGrpSpPr>
        <p:grpSpPr bwMode="auto">
          <a:xfrm>
            <a:off x="5231325" y="2305930"/>
            <a:ext cx="3200400" cy="3429000"/>
            <a:chOff x="5181600" y="1447800"/>
            <a:chExt cx="3200400" cy="3429000"/>
          </a:xfrm>
        </p:grpSpPr>
        <p:pic>
          <p:nvPicPr>
            <p:cNvPr id="9223" name="Picture 7" descr="green-car-1.jpg">
              <a:extLst>
                <a:ext uri="{FF2B5EF4-FFF2-40B4-BE49-F238E27FC236}">
                  <a16:creationId xmlns:a16="http://schemas.microsoft.com/office/drawing/2014/main" id="{A111A849-CB53-4B98-8702-D4FEF0370F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971800"/>
              <a:ext cx="2946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loud 8">
              <a:extLst>
                <a:ext uri="{FF2B5EF4-FFF2-40B4-BE49-F238E27FC236}">
                  <a16:creationId xmlns:a16="http://schemas.microsoft.com/office/drawing/2014/main" id="{3969A28D-EACB-45C8-8674-0FBE424D37EC}"/>
                </a:ext>
              </a:extLst>
            </p:cNvPr>
            <p:cNvSpPr/>
            <p:nvPr/>
          </p:nvSpPr>
          <p:spPr>
            <a:xfrm>
              <a:off x="6400800" y="1447800"/>
              <a:ext cx="1981200" cy="1295400"/>
            </a:xfrm>
            <a:prstGeom prst="cloud">
              <a:avLst/>
            </a:prstGeom>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US" b="1" dirty="0">
                  <a:solidFill>
                    <a:schemeClr val="accent3">
                      <a:lumMod val="50000"/>
                    </a:schemeClr>
                  </a:solidFill>
                </a:rPr>
                <a:t>Is this a Green car?</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2000"/>
                                        <p:tgtEl>
                                          <p:spTgt spid="7">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A84E638-0C9C-4173-88F5-4B4226E879FD}"/>
              </a:ext>
            </a:extLst>
          </p:cNvPr>
          <p:cNvSpPr txBox="1"/>
          <p:nvPr/>
        </p:nvSpPr>
        <p:spPr>
          <a:xfrm>
            <a:off x="53975" y="914803"/>
            <a:ext cx="9144000" cy="5238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2800" b="1" dirty="0">
                <a:solidFill>
                  <a:schemeClr val="accent3">
                    <a:lumMod val="50000"/>
                  </a:schemeClr>
                </a:solidFill>
              </a:rPr>
              <a:t>Why Supply Chain? (Cont.) </a:t>
            </a:r>
          </a:p>
        </p:txBody>
      </p:sp>
      <p:sp>
        <p:nvSpPr>
          <p:cNvPr id="5" name="Slide Number Placeholder 4">
            <a:extLst>
              <a:ext uri="{FF2B5EF4-FFF2-40B4-BE49-F238E27FC236}">
                <a16:creationId xmlns:a16="http://schemas.microsoft.com/office/drawing/2014/main" id="{E3A7F4E5-1336-4726-B39A-7D5E46D85700}"/>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4672475-D4CC-43BF-9E32-C9AC357826D1}" type="slidenum">
              <a:rPr lang="en-US" altLang="en-US">
                <a:solidFill>
                  <a:srgbClr val="898989"/>
                </a:solidFill>
              </a:rPr>
              <a:pPr/>
              <a:t>29</a:t>
            </a:fld>
            <a:endParaRPr lang="en-US" altLang="en-US">
              <a:solidFill>
                <a:srgbClr val="898989"/>
              </a:solidFill>
            </a:endParaRPr>
          </a:p>
        </p:txBody>
      </p:sp>
      <p:sp>
        <p:nvSpPr>
          <p:cNvPr id="7" name="TextBox 6">
            <a:extLst>
              <a:ext uri="{FF2B5EF4-FFF2-40B4-BE49-F238E27FC236}">
                <a16:creationId xmlns:a16="http://schemas.microsoft.com/office/drawing/2014/main" id="{52886A52-DCAE-42D7-A44C-F70E58CFED91}"/>
              </a:ext>
            </a:extLst>
          </p:cNvPr>
          <p:cNvSpPr txBox="1"/>
          <p:nvPr/>
        </p:nvSpPr>
        <p:spPr>
          <a:xfrm>
            <a:off x="838200" y="1599492"/>
            <a:ext cx="6781800" cy="588963"/>
          </a:xfrm>
          <a:prstGeom prst="rect">
            <a:avLst/>
          </a:prstGeom>
          <a:ln>
            <a:noFill/>
          </a:ln>
        </p:spPr>
        <p:style>
          <a:lnRef idx="2">
            <a:schemeClr val="accent3"/>
          </a:lnRef>
          <a:fillRef idx="1">
            <a:schemeClr val="lt1"/>
          </a:fillRef>
          <a:effectRef idx="0">
            <a:schemeClr val="accent3"/>
          </a:effectRef>
          <a:fontRef idx="minor">
            <a:schemeClr val="dk1"/>
          </a:fontRef>
        </p:style>
        <p:txBody>
          <a:bodyPr>
            <a:spAutoFit/>
          </a:bodyPr>
          <a:lstStyle/>
          <a:p>
            <a:pPr fontAlgn="auto">
              <a:lnSpc>
                <a:spcPct val="150000"/>
              </a:lnSpc>
              <a:spcBef>
                <a:spcPts val="0"/>
              </a:spcBef>
              <a:spcAft>
                <a:spcPts val="0"/>
              </a:spcAft>
              <a:buClr>
                <a:schemeClr val="accent3">
                  <a:lumMod val="50000"/>
                </a:schemeClr>
              </a:buClr>
              <a:buFont typeface="Wingdings" pitchFamily="2" charset="2"/>
              <a:buChar char="§"/>
              <a:defRPr/>
            </a:pPr>
            <a:r>
              <a:rPr lang="en-US" sz="2200" b="1" dirty="0">
                <a:solidFill>
                  <a:schemeClr val="accent3">
                    <a:lumMod val="50000"/>
                  </a:schemeClr>
                </a:solidFill>
              </a:rPr>
              <a:t>  </a:t>
            </a:r>
            <a:r>
              <a:rPr lang="en-US" sz="2400" b="1" i="1" dirty="0">
                <a:solidFill>
                  <a:schemeClr val="accent3">
                    <a:lumMod val="50000"/>
                  </a:schemeClr>
                </a:solidFill>
              </a:rPr>
              <a:t>Synergic nature:  </a:t>
            </a:r>
            <a:r>
              <a:rPr lang="en-US" sz="2200" b="1" dirty="0">
                <a:solidFill>
                  <a:schemeClr val="accent3">
                    <a:lumMod val="50000"/>
                  </a:schemeClr>
                </a:solidFill>
              </a:rPr>
              <a:t>“Networked” vs. Individual effort</a:t>
            </a:r>
          </a:p>
        </p:txBody>
      </p:sp>
      <p:pic>
        <p:nvPicPr>
          <p:cNvPr id="8" name="Picture 7" descr="supply network.png">
            <a:extLst>
              <a:ext uri="{FF2B5EF4-FFF2-40B4-BE49-F238E27FC236}">
                <a16:creationId xmlns:a16="http://schemas.microsoft.com/office/drawing/2014/main" id="{7D16F36A-D93A-428C-94C7-A79C10F312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927351"/>
            <a:ext cx="63563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42938" y="428625"/>
            <a:ext cx="7772400" cy="785813"/>
          </a:xfrm>
        </p:spPr>
        <p:txBody>
          <a:bodyPr/>
          <a:lstStyle/>
          <a:p>
            <a:pPr eaLnBrk="1" hangingPunct="1"/>
            <a:r>
              <a:rPr lang="nl-NL" altLang="en-US"/>
              <a:t>Sustainability: ‘People, Planet, Profit’</a:t>
            </a:r>
          </a:p>
        </p:txBody>
      </p:sp>
      <p:sp>
        <p:nvSpPr>
          <p:cNvPr id="16387" name="Content Placeholder 2"/>
          <p:cNvSpPr>
            <a:spLocks noGrp="1"/>
          </p:cNvSpPr>
          <p:nvPr>
            <p:ph idx="1"/>
          </p:nvPr>
        </p:nvSpPr>
        <p:spPr/>
        <p:txBody>
          <a:bodyPr/>
          <a:lstStyle/>
          <a:p>
            <a:pPr eaLnBrk="1" hangingPunct="1"/>
            <a:r>
              <a:rPr lang="en-US" altLang="en-US" sz="2400"/>
              <a:t>Sustainability - Corporate Social Responsibility</a:t>
            </a:r>
          </a:p>
          <a:p>
            <a:pPr eaLnBrk="1" hangingPunct="1"/>
            <a:r>
              <a:rPr lang="en-US" altLang="en-US" sz="2400"/>
              <a:t>Finding solutions without harming the needs of future generations</a:t>
            </a:r>
          </a:p>
          <a:p>
            <a:pPr eaLnBrk="1" hangingPunct="1"/>
            <a:r>
              <a:rPr lang="en-US" altLang="en-US" sz="2400"/>
              <a:t>Focus from shareholder to stakeholders:</a:t>
            </a:r>
          </a:p>
          <a:p>
            <a:pPr lvl="1" eaLnBrk="1" hangingPunct="1"/>
            <a:r>
              <a:rPr lang="en-US" altLang="en-US" sz="2000" b="1">
                <a:solidFill>
                  <a:srgbClr val="CC9900"/>
                </a:solidFill>
              </a:rPr>
              <a:t>People: </a:t>
            </a:r>
            <a:r>
              <a:rPr lang="en-US" altLang="en-US" sz="2000"/>
              <a:t>Labor circumstances</a:t>
            </a:r>
          </a:p>
          <a:p>
            <a:pPr lvl="1" eaLnBrk="1" hangingPunct="1"/>
            <a:r>
              <a:rPr lang="en-US" altLang="en-US" sz="2000" b="1">
                <a:solidFill>
                  <a:srgbClr val="CC9900"/>
                </a:solidFill>
              </a:rPr>
              <a:t>Planet: </a:t>
            </a:r>
            <a:r>
              <a:rPr lang="en-US" altLang="en-US" sz="2000"/>
              <a:t>Usage of natural resources</a:t>
            </a:r>
          </a:p>
          <a:p>
            <a:pPr lvl="1" eaLnBrk="1" hangingPunct="1"/>
            <a:r>
              <a:rPr lang="en-US" altLang="en-US" sz="2000" b="1">
                <a:solidFill>
                  <a:srgbClr val="CC9900"/>
                </a:solidFill>
              </a:rPr>
              <a:t>Profit: </a:t>
            </a:r>
            <a:r>
              <a:rPr lang="en-US" altLang="en-US" sz="2000"/>
              <a:t>Financial development</a:t>
            </a:r>
          </a:p>
          <a:p>
            <a:pPr eaLnBrk="1" hangingPunct="1"/>
            <a:r>
              <a:rPr lang="en-US" altLang="en-US" sz="2400"/>
              <a:t>Weigh decisions based on these three criteria</a:t>
            </a:r>
          </a:p>
        </p:txBody>
      </p:sp>
      <p:sp>
        <p:nvSpPr>
          <p:cNvPr id="2" name="Slide Number Placeholder 1"/>
          <p:cNvSpPr>
            <a:spLocks noGrp="1"/>
          </p:cNvSpPr>
          <p:nvPr>
            <p:ph type="sldNum" sz="quarter" idx="11"/>
          </p:nvPr>
        </p:nvSpPr>
        <p:spPr>
          <a:xfrm>
            <a:off x="6553200" y="6356350"/>
            <a:ext cx="2133600" cy="365125"/>
          </a:xfrm>
          <a:prstGeom prst="rect">
            <a:avLst/>
          </a:prstGeom>
          <a:ln/>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E40468E-FFA4-4573-B7D9-52A3585ED3D2}" type="slidenum">
              <a:rPr lang="en-US" smtClean="0">
                <a:solidFill>
                  <a:prstClr val="black">
                    <a:tint val="75000"/>
                  </a:prstClr>
                </a:solidFill>
              </a:rPr>
              <a:pPr>
                <a:defRPr/>
              </a:pPr>
              <a:t>3</a:t>
            </a:fld>
            <a:endParaRPr lang="en-US" dirty="0"/>
          </a:p>
        </p:txBody>
      </p:sp>
    </p:spTree>
    <p:extLst>
      <p:ext uri="{BB962C8B-B14F-4D97-AF65-F5344CB8AC3E}">
        <p14:creationId xmlns:p14="http://schemas.microsoft.com/office/powerpoint/2010/main" val="3604805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35046F7-BE95-4574-8BD4-F72D307EDCDE}"/>
              </a:ext>
            </a:extLst>
          </p:cNvPr>
          <p:cNvSpPr txBox="1"/>
          <p:nvPr/>
        </p:nvSpPr>
        <p:spPr>
          <a:xfrm>
            <a:off x="0" y="1058470"/>
            <a:ext cx="9144000" cy="5238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2800" b="1" dirty="0">
                <a:solidFill>
                  <a:schemeClr val="accent3">
                    <a:lumMod val="50000"/>
                  </a:schemeClr>
                </a:solidFill>
              </a:rPr>
              <a:t>What is a Sustainable Supply Chain?</a:t>
            </a:r>
          </a:p>
        </p:txBody>
      </p:sp>
      <p:sp>
        <p:nvSpPr>
          <p:cNvPr id="5" name="Slide Number Placeholder 4">
            <a:extLst>
              <a:ext uri="{FF2B5EF4-FFF2-40B4-BE49-F238E27FC236}">
                <a16:creationId xmlns:a16="http://schemas.microsoft.com/office/drawing/2014/main" id="{C7EC1786-9F09-41B7-852A-CA30912B26EF}"/>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D2DEA89-E9BA-4664-B241-D8EA605C1A65}" type="slidenum">
              <a:rPr lang="en-US" altLang="en-US">
                <a:solidFill>
                  <a:srgbClr val="898989"/>
                </a:solidFill>
              </a:rPr>
              <a:pPr/>
              <a:t>30</a:t>
            </a:fld>
            <a:endParaRPr lang="en-US" altLang="en-US">
              <a:solidFill>
                <a:srgbClr val="898989"/>
              </a:solidFill>
            </a:endParaRPr>
          </a:p>
        </p:txBody>
      </p:sp>
      <p:sp>
        <p:nvSpPr>
          <p:cNvPr id="9" name="TextBox 8">
            <a:extLst>
              <a:ext uri="{FF2B5EF4-FFF2-40B4-BE49-F238E27FC236}">
                <a16:creationId xmlns:a16="http://schemas.microsoft.com/office/drawing/2014/main" id="{46093AB6-A4BB-4BEE-A374-664BE896AF28}"/>
              </a:ext>
            </a:extLst>
          </p:cNvPr>
          <p:cNvSpPr txBox="1"/>
          <p:nvPr/>
        </p:nvSpPr>
        <p:spPr>
          <a:xfrm>
            <a:off x="304800" y="1722437"/>
            <a:ext cx="8534400" cy="1616075"/>
          </a:xfrm>
          <a:prstGeom prst="rect">
            <a:avLst/>
          </a:prstGeom>
          <a:ln>
            <a:noFill/>
          </a:ln>
        </p:spPr>
        <p:style>
          <a:lnRef idx="2">
            <a:schemeClr val="accent3"/>
          </a:lnRef>
          <a:fillRef idx="1">
            <a:schemeClr val="lt1"/>
          </a:fillRef>
          <a:effectRef idx="0">
            <a:schemeClr val="accent3"/>
          </a:effectRef>
          <a:fontRef idx="minor">
            <a:schemeClr val="dk1"/>
          </a:fontRef>
        </p:style>
        <p:txBody>
          <a:bodyPr>
            <a:spAutoFit/>
          </a:bodyPr>
          <a:lstStyle/>
          <a:p>
            <a:pPr algn="just" fontAlgn="auto">
              <a:lnSpc>
                <a:spcPct val="150000"/>
              </a:lnSpc>
              <a:spcBef>
                <a:spcPts val="0"/>
              </a:spcBef>
              <a:spcAft>
                <a:spcPts val="0"/>
              </a:spcAft>
              <a:defRPr/>
            </a:pPr>
            <a:r>
              <a:rPr lang="en-US" sz="2200" b="1" dirty="0">
                <a:solidFill>
                  <a:schemeClr val="accent3">
                    <a:lumMod val="50000"/>
                  </a:schemeClr>
                </a:solidFill>
              </a:rPr>
              <a:t>“Management of raw materials and services from suppliers to manufacturer/service provider to customer and back with improvement of the social and environmental impacts explicitly considered”. </a:t>
            </a:r>
          </a:p>
        </p:txBody>
      </p:sp>
      <p:grpSp>
        <p:nvGrpSpPr>
          <p:cNvPr id="2" name="Group 11">
            <a:extLst>
              <a:ext uri="{FF2B5EF4-FFF2-40B4-BE49-F238E27FC236}">
                <a16:creationId xmlns:a16="http://schemas.microsoft.com/office/drawing/2014/main" id="{82821DE4-35A1-4D5A-B980-9AAEAF794D9B}"/>
              </a:ext>
            </a:extLst>
          </p:cNvPr>
          <p:cNvGrpSpPr>
            <a:grpSpLocks/>
          </p:cNvGrpSpPr>
          <p:nvPr/>
        </p:nvGrpSpPr>
        <p:grpSpPr bwMode="auto">
          <a:xfrm>
            <a:off x="126610" y="3919880"/>
            <a:ext cx="9144000" cy="2755900"/>
            <a:chOff x="76200" y="2743200"/>
            <a:chExt cx="9144000" cy="2514600"/>
          </a:xfrm>
        </p:grpSpPr>
        <p:pic>
          <p:nvPicPr>
            <p:cNvPr id="11271" name="Picture 7" descr="reverse logistics.bmp">
              <a:extLst>
                <a:ext uri="{FF2B5EF4-FFF2-40B4-BE49-F238E27FC236}">
                  <a16:creationId xmlns:a16="http://schemas.microsoft.com/office/drawing/2014/main" id="{BBC38486-49BB-415E-9A52-8450032FD3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2743200"/>
              <a:ext cx="8839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7F9755FC-2226-4670-93F9-B81B3E383D06}"/>
                </a:ext>
              </a:extLst>
            </p:cNvPr>
            <p:cNvSpPr txBox="1"/>
            <p:nvPr/>
          </p:nvSpPr>
          <p:spPr>
            <a:xfrm>
              <a:off x="5943600" y="4876844"/>
              <a:ext cx="3276600" cy="276663"/>
            </a:xfrm>
            <a:prstGeom prst="rect">
              <a:avLst/>
            </a:prstGeom>
            <a:noFill/>
          </p:spPr>
          <p:txBody>
            <a:bodyPr>
              <a:spAutoFit/>
            </a:bodyPr>
            <a:lstStyle/>
            <a:p>
              <a:pPr fontAlgn="auto">
                <a:spcBef>
                  <a:spcPts val="0"/>
                </a:spcBef>
                <a:spcAft>
                  <a:spcPts val="0"/>
                </a:spcAft>
                <a:defRPr/>
              </a:pPr>
              <a:r>
                <a:rPr lang="en-US" sz="1200" b="1" dirty="0">
                  <a:solidFill>
                    <a:schemeClr val="tx1">
                      <a:lumMod val="75000"/>
                      <a:lumOff val="25000"/>
                    </a:schemeClr>
                  </a:solidFill>
                  <a:latin typeface="+mn-lt"/>
                  <a:cs typeface="+mn-cs"/>
                </a:rPr>
                <a:t>Adapted from Sarkis [1]</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B81F2C-72EE-4B19-A0F6-A374D7F38B00}"/>
              </a:ext>
            </a:extLst>
          </p:cNvPr>
          <p:cNvSpPr>
            <a:spLocks noGrp="1"/>
          </p:cNvSpPr>
          <p:nvPr>
            <p:ph idx="4294967295"/>
          </p:nvPr>
        </p:nvSpPr>
        <p:spPr>
          <a:xfrm>
            <a:off x="457200" y="1143000"/>
            <a:ext cx="3886200" cy="4114800"/>
          </a:xfrm>
        </p:spPr>
        <p:style>
          <a:lnRef idx="2">
            <a:schemeClr val="accent3"/>
          </a:lnRef>
          <a:fillRef idx="1">
            <a:schemeClr val="lt1"/>
          </a:fillRef>
          <a:effectRef idx="0">
            <a:schemeClr val="accent3"/>
          </a:effectRef>
          <a:fontRef idx="minor">
            <a:schemeClr val="dk1"/>
          </a:fontRef>
        </p:style>
        <p:txBody>
          <a:bodyPr rtlCol="0">
            <a:normAutofit/>
          </a:bodyPr>
          <a:lstStyle/>
          <a:p>
            <a:pPr fontAlgn="auto">
              <a:spcAft>
                <a:spcPts val="0"/>
              </a:spcAft>
              <a:buClr>
                <a:schemeClr val="accent3">
                  <a:lumMod val="50000"/>
                </a:schemeClr>
              </a:buClr>
              <a:buFont typeface="Wingdings" pitchFamily="2" charset="2"/>
              <a:buChar char="§"/>
              <a:defRPr/>
            </a:pPr>
            <a:r>
              <a:rPr lang="en-US" sz="2200" b="1" dirty="0">
                <a:solidFill>
                  <a:schemeClr val="accent3">
                    <a:lumMod val="50000"/>
                  </a:schemeClr>
                </a:solidFill>
              </a:rPr>
              <a:t>Best efforts to mitigate all kinds of pollution:</a:t>
            </a:r>
          </a:p>
          <a:p>
            <a:pPr lvl="1" fontAlgn="auto">
              <a:spcAft>
                <a:spcPts val="0"/>
              </a:spcAft>
              <a:buClr>
                <a:schemeClr val="accent3">
                  <a:lumMod val="50000"/>
                </a:schemeClr>
              </a:buClr>
              <a:buFont typeface="Wingdings" pitchFamily="2" charset="2"/>
              <a:buChar char="§"/>
              <a:defRPr/>
            </a:pPr>
            <a:r>
              <a:rPr lang="en-US" sz="2200" b="1" dirty="0">
                <a:solidFill>
                  <a:schemeClr val="accent3">
                    <a:lumMod val="50000"/>
                  </a:schemeClr>
                </a:solidFill>
              </a:rPr>
              <a:t> Air, water, land, noise, etc.</a:t>
            </a:r>
          </a:p>
          <a:p>
            <a:pPr fontAlgn="auto">
              <a:spcAft>
                <a:spcPts val="0"/>
              </a:spcAft>
              <a:buClr>
                <a:schemeClr val="accent3">
                  <a:lumMod val="50000"/>
                </a:schemeClr>
              </a:buClr>
              <a:buFont typeface="Wingdings" pitchFamily="2" charset="2"/>
              <a:buChar char="§"/>
              <a:defRPr/>
            </a:pPr>
            <a:endParaRPr lang="en-US" sz="2200" b="1" dirty="0">
              <a:solidFill>
                <a:schemeClr val="accent3">
                  <a:lumMod val="50000"/>
                </a:schemeClr>
              </a:solidFill>
            </a:endParaRPr>
          </a:p>
          <a:p>
            <a:pPr fontAlgn="auto">
              <a:spcAft>
                <a:spcPts val="0"/>
              </a:spcAft>
              <a:buClr>
                <a:schemeClr val="accent3">
                  <a:lumMod val="50000"/>
                </a:schemeClr>
              </a:buClr>
              <a:buFont typeface="Wingdings" pitchFamily="2" charset="2"/>
              <a:buChar char="§"/>
              <a:defRPr/>
            </a:pPr>
            <a:r>
              <a:rPr lang="en-US" sz="2200" b="1" dirty="0">
                <a:solidFill>
                  <a:schemeClr val="accent3">
                    <a:lumMod val="50000"/>
                  </a:schemeClr>
                </a:solidFill>
              </a:rPr>
              <a:t>Avoid creating waste whenever possible:</a:t>
            </a:r>
          </a:p>
          <a:p>
            <a:pPr lvl="1" fontAlgn="auto">
              <a:spcAft>
                <a:spcPts val="0"/>
              </a:spcAft>
              <a:buClr>
                <a:schemeClr val="accent3">
                  <a:lumMod val="50000"/>
                </a:schemeClr>
              </a:buClr>
              <a:buFont typeface="Wingdings" pitchFamily="2" charset="2"/>
              <a:buChar char="§"/>
              <a:defRPr/>
            </a:pPr>
            <a:r>
              <a:rPr lang="en-US" sz="2200" b="1" dirty="0">
                <a:solidFill>
                  <a:schemeClr val="accent3">
                    <a:lumMod val="50000"/>
                  </a:schemeClr>
                </a:solidFill>
              </a:rPr>
              <a:t>Packaging – inbound and outbound</a:t>
            </a:r>
          </a:p>
          <a:p>
            <a:pPr lvl="1" fontAlgn="auto">
              <a:spcAft>
                <a:spcPts val="0"/>
              </a:spcAft>
              <a:buClr>
                <a:schemeClr val="accent3">
                  <a:lumMod val="50000"/>
                </a:schemeClr>
              </a:buClr>
              <a:buFont typeface="Wingdings" pitchFamily="2" charset="2"/>
              <a:buChar char="§"/>
              <a:defRPr/>
            </a:pPr>
            <a:r>
              <a:rPr lang="en-US" sz="2200" b="1" dirty="0">
                <a:solidFill>
                  <a:schemeClr val="accent3">
                    <a:lumMod val="50000"/>
                  </a:schemeClr>
                </a:solidFill>
              </a:rPr>
              <a:t>Environmentally friendly chemicals</a:t>
            </a:r>
          </a:p>
          <a:p>
            <a:pPr fontAlgn="auto">
              <a:spcAft>
                <a:spcPts val="0"/>
              </a:spcAft>
              <a:buClr>
                <a:schemeClr val="accent3">
                  <a:lumMod val="50000"/>
                </a:schemeClr>
              </a:buClr>
              <a:buFont typeface="Wingdings" pitchFamily="2" charset="2"/>
              <a:buChar char="§"/>
              <a:defRPr/>
            </a:pPr>
            <a:endParaRPr lang="en-US" sz="2200" b="1" dirty="0">
              <a:solidFill>
                <a:schemeClr val="accent3">
                  <a:lumMod val="50000"/>
                </a:schemeClr>
              </a:solidFill>
            </a:endParaRPr>
          </a:p>
          <a:p>
            <a:pPr lvl="1" fontAlgn="auto">
              <a:spcAft>
                <a:spcPts val="0"/>
              </a:spcAft>
              <a:buClr>
                <a:schemeClr val="accent3">
                  <a:lumMod val="50000"/>
                </a:schemeClr>
              </a:buClr>
              <a:buFont typeface="Arial" panose="020B0604020202020204" pitchFamily="34" charset="0"/>
              <a:buNone/>
              <a:defRPr/>
            </a:pPr>
            <a:endParaRPr lang="en-US" sz="2200" b="1" dirty="0">
              <a:solidFill>
                <a:schemeClr val="accent3">
                  <a:lumMod val="50000"/>
                </a:schemeClr>
              </a:solidFill>
            </a:endParaRPr>
          </a:p>
          <a:p>
            <a:pPr fontAlgn="auto">
              <a:spcAft>
                <a:spcPts val="0"/>
              </a:spcAft>
              <a:buClr>
                <a:schemeClr val="accent3">
                  <a:lumMod val="50000"/>
                </a:schemeClr>
              </a:buClr>
              <a:buFont typeface="Wingdings" pitchFamily="2" charset="2"/>
              <a:buChar char="§"/>
              <a:defRPr/>
            </a:pPr>
            <a:endParaRPr lang="en-US" sz="2200" dirty="0">
              <a:solidFill>
                <a:schemeClr val="accent3">
                  <a:lumMod val="50000"/>
                </a:schemeClr>
              </a:solidFill>
            </a:endParaRPr>
          </a:p>
        </p:txBody>
      </p:sp>
      <p:sp>
        <p:nvSpPr>
          <p:cNvPr id="4" name="Slide Number Placeholder 3">
            <a:extLst>
              <a:ext uri="{FF2B5EF4-FFF2-40B4-BE49-F238E27FC236}">
                <a16:creationId xmlns:a16="http://schemas.microsoft.com/office/drawing/2014/main" id="{BC78A7B3-A5D2-4738-899F-1AB7B7AD39BE}"/>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D9549B7-2D9A-43C0-A2D0-57B778C386CB}" type="slidenum">
              <a:rPr lang="en-US" altLang="en-US">
                <a:solidFill>
                  <a:srgbClr val="898989"/>
                </a:solidFill>
              </a:rPr>
              <a:pPr/>
              <a:t>31</a:t>
            </a:fld>
            <a:endParaRPr lang="en-US" altLang="en-US">
              <a:solidFill>
                <a:srgbClr val="898989"/>
              </a:solidFill>
            </a:endParaRPr>
          </a:p>
        </p:txBody>
      </p:sp>
      <p:sp>
        <p:nvSpPr>
          <p:cNvPr id="5" name="TextBox 4">
            <a:extLst>
              <a:ext uri="{FF2B5EF4-FFF2-40B4-BE49-F238E27FC236}">
                <a16:creationId xmlns:a16="http://schemas.microsoft.com/office/drawing/2014/main" id="{938785FA-2800-4D01-870F-2C4D3232959F}"/>
              </a:ext>
            </a:extLst>
          </p:cNvPr>
          <p:cNvSpPr txBox="1"/>
          <p:nvPr/>
        </p:nvSpPr>
        <p:spPr>
          <a:xfrm>
            <a:off x="0" y="238125"/>
            <a:ext cx="9144000" cy="5238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2800" b="1" dirty="0"/>
              <a:t>Green Sourcing Principles &amp; Values</a:t>
            </a:r>
            <a:endParaRPr lang="en-US" sz="2800" b="1" dirty="0">
              <a:solidFill>
                <a:schemeClr val="accent3">
                  <a:lumMod val="50000"/>
                </a:schemeClr>
              </a:solidFill>
            </a:endParaRPr>
          </a:p>
        </p:txBody>
      </p:sp>
      <p:sp>
        <p:nvSpPr>
          <p:cNvPr id="9" name="Content Placeholder 2">
            <a:extLst>
              <a:ext uri="{FF2B5EF4-FFF2-40B4-BE49-F238E27FC236}">
                <a16:creationId xmlns:a16="http://schemas.microsoft.com/office/drawing/2014/main" id="{D59917E9-742E-4C4A-A697-D3D6DFB0E1C3}"/>
              </a:ext>
            </a:extLst>
          </p:cNvPr>
          <p:cNvSpPr txBox="1">
            <a:spLocks/>
          </p:cNvSpPr>
          <p:nvPr/>
        </p:nvSpPr>
        <p:spPr>
          <a:xfrm>
            <a:off x="4648200" y="1143000"/>
            <a:ext cx="4114800" cy="4114800"/>
          </a:xfrm>
          <a:prstGeom prst="rect">
            <a:avLst/>
          </a:prstGeom>
        </p:spPr>
        <p:style>
          <a:lnRef idx="2">
            <a:schemeClr val="accent3"/>
          </a:lnRef>
          <a:fillRef idx="1">
            <a:schemeClr val="lt1"/>
          </a:fillRef>
          <a:effectRef idx="0">
            <a:schemeClr val="accent3"/>
          </a:effectRef>
          <a:fontRef idx="minor">
            <a:schemeClr val="dk1"/>
          </a:fontRef>
        </p:style>
        <p:txBody>
          <a:bodyPr>
            <a:normAutofit/>
          </a:bodyPr>
          <a:lstStyle/>
          <a:p>
            <a:pPr fontAlgn="auto">
              <a:lnSpc>
                <a:spcPct val="150000"/>
              </a:lnSpc>
              <a:spcBef>
                <a:spcPts val="0"/>
              </a:spcBef>
              <a:spcAft>
                <a:spcPts val="0"/>
              </a:spcAft>
              <a:buFont typeface="Wingdings" pitchFamily="2" charset="2"/>
              <a:buChar char="§"/>
              <a:defRPr/>
            </a:pPr>
            <a:r>
              <a:rPr lang="en-US" sz="2200" b="1" dirty="0">
                <a:solidFill>
                  <a:schemeClr val="accent3">
                    <a:lumMod val="50000"/>
                  </a:schemeClr>
                </a:solidFill>
              </a:rPr>
              <a:t>   Reduced disposal costs:</a:t>
            </a:r>
          </a:p>
          <a:p>
            <a:pPr lvl="1" fontAlgn="auto">
              <a:lnSpc>
                <a:spcPct val="150000"/>
              </a:lnSpc>
              <a:spcBef>
                <a:spcPts val="0"/>
              </a:spcBef>
              <a:spcAft>
                <a:spcPts val="0"/>
              </a:spcAft>
              <a:buFont typeface="Wingdings" pitchFamily="2" charset="2"/>
              <a:buChar char="§"/>
              <a:defRPr/>
            </a:pPr>
            <a:r>
              <a:rPr lang="en-US" sz="2200" b="1" dirty="0">
                <a:solidFill>
                  <a:schemeClr val="accent3">
                    <a:lumMod val="50000"/>
                  </a:schemeClr>
                </a:solidFill>
              </a:rPr>
              <a:t> Recycling waste</a:t>
            </a:r>
          </a:p>
          <a:p>
            <a:pPr lvl="1" fontAlgn="auto">
              <a:lnSpc>
                <a:spcPct val="150000"/>
              </a:lnSpc>
              <a:spcBef>
                <a:spcPts val="0"/>
              </a:spcBef>
              <a:spcAft>
                <a:spcPts val="0"/>
              </a:spcAft>
              <a:buFont typeface="Wingdings" pitchFamily="2" charset="2"/>
              <a:buChar char="§"/>
              <a:defRPr/>
            </a:pPr>
            <a:r>
              <a:rPr lang="en-US" sz="2200" b="1" dirty="0">
                <a:solidFill>
                  <a:schemeClr val="accent3">
                    <a:lumMod val="50000"/>
                  </a:schemeClr>
                </a:solidFill>
              </a:rPr>
              <a:t> Reusable packaging</a:t>
            </a:r>
          </a:p>
          <a:p>
            <a:pPr lvl="1" fontAlgn="auto">
              <a:lnSpc>
                <a:spcPct val="150000"/>
              </a:lnSpc>
              <a:spcBef>
                <a:spcPts val="0"/>
              </a:spcBef>
              <a:spcAft>
                <a:spcPts val="0"/>
              </a:spcAft>
              <a:defRPr/>
            </a:pPr>
            <a:endParaRPr lang="en-US" sz="2200" b="1" dirty="0">
              <a:solidFill>
                <a:schemeClr val="accent3">
                  <a:lumMod val="50000"/>
                </a:schemeClr>
              </a:solidFill>
            </a:endParaRPr>
          </a:p>
          <a:p>
            <a:pPr fontAlgn="auto">
              <a:lnSpc>
                <a:spcPct val="150000"/>
              </a:lnSpc>
              <a:spcBef>
                <a:spcPts val="0"/>
              </a:spcBef>
              <a:spcAft>
                <a:spcPts val="0"/>
              </a:spcAft>
              <a:buFont typeface="Wingdings" pitchFamily="2" charset="2"/>
              <a:buChar char="§"/>
              <a:defRPr/>
            </a:pPr>
            <a:r>
              <a:rPr lang="en-US" sz="2200" b="1" dirty="0">
                <a:solidFill>
                  <a:schemeClr val="accent3">
                    <a:lumMod val="50000"/>
                  </a:schemeClr>
                </a:solidFill>
              </a:rPr>
              <a:t>   Lower operational costs</a:t>
            </a:r>
          </a:p>
          <a:p>
            <a:pPr lvl="1" fontAlgn="auto">
              <a:lnSpc>
                <a:spcPct val="150000"/>
              </a:lnSpc>
              <a:spcBef>
                <a:spcPts val="0"/>
              </a:spcBef>
              <a:spcAft>
                <a:spcPts val="0"/>
              </a:spcAft>
              <a:buFont typeface="Wingdings" pitchFamily="2" charset="2"/>
              <a:buChar char="§"/>
              <a:defRPr/>
            </a:pPr>
            <a:r>
              <a:rPr lang="en-US" sz="2200" b="1" dirty="0">
                <a:solidFill>
                  <a:schemeClr val="accent3">
                    <a:lumMod val="50000"/>
                  </a:schemeClr>
                </a:solidFill>
              </a:rPr>
              <a:t> Energy conservation</a:t>
            </a:r>
          </a:p>
          <a:p>
            <a:pPr lvl="1" fontAlgn="auto">
              <a:lnSpc>
                <a:spcPct val="150000"/>
              </a:lnSpc>
              <a:spcBef>
                <a:spcPts val="0"/>
              </a:spcBef>
              <a:spcAft>
                <a:spcPts val="0"/>
              </a:spcAft>
              <a:buFont typeface="Wingdings" pitchFamily="2" charset="2"/>
              <a:buChar char="§"/>
              <a:defRPr/>
            </a:pPr>
            <a:r>
              <a:rPr lang="en-US" sz="2200" b="1" dirty="0">
                <a:solidFill>
                  <a:schemeClr val="accent3">
                    <a:lumMod val="50000"/>
                  </a:schemeClr>
                </a:solidFill>
              </a:rPr>
              <a:t> High density lighting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841C3C-A210-4E4D-AB16-F1824EBCD0FD}"/>
              </a:ext>
            </a:extLst>
          </p:cNvPr>
          <p:cNvSpPr>
            <a:spLocks noGrp="1"/>
          </p:cNvSpPr>
          <p:nvPr>
            <p:ph idx="4294967295"/>
          </p:nvPr>
        </p:nvSpPr>
        <p:spPr>
          <a:xfrm>
            <a:off x="457200" y="1548667"/>
            <a:ext cx="8229600" cy="4114800"/>
          </a:xfrm>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3"/>
          </a:lnRef>
          <a:fillRef idx="1">
            <a:schemeClr val="lt1"/>
          </a:fillRef>
          <a:effectRef idx="0">
            <a:schemeClr val="accent3"/>
          </a:effectRef>
          <a:fontRef idx="minor">
            <a:schemeClr val="dk1"/>
          </a:fontRef>
        </p:style>
        <p:txBody>
          <a:bodyPr rtlCol="0">
            <a:noAutofit/>
          </a:bodyPr>
          <a:lstStyle/>
          <a:p>
            <a:pPr fontAlgn="auto">
              <a:lnSpc>
                <a:spcPct val="130000"/>
              </a:lnSpc>
              <a:spcAft>
                <a:spcPts val="0"/>
              </a:spcAft>
              <a:buFont typeface="Wingdings" pitchFamily="2" charset="2"/>
              <a:buChar char="§"/>
              <a:defRPr/>
            </a:pPr>
            <a:r>
              <a:rPr lang="en-US" sz="1800" b="1" dirty="0">
                <a:solidFill>
                  <a:schemeClr val="accent3">
                    <a:lumMod val="50000"/>
                  </a:schemeClr>
                </a:solidFill>
              </a:rPr>
              <a:t>Make Green part of the RFI/RFP process and filter out non-green suppliers</a:t>
            </a:r>
          </a:p>
          <a:p>
            <a:pPr lvl="2" fontAlgn="auto">
              <a:lnSpc>
                <a:spcPct val="130000"/>
              </a:lnSpc>
              <a:spcAft>
                <a:spcPts val="0"/>
              </a:spcAft>
              <a:buFont typeface="Arial" panose="020B0604020202020204" pitchFamily="34" charset="0"/>
              <a:buNone/>
              <a:defRPr/>
            </a:pPr>
            <a:r>
              <a:rPr lang="en-US" sz="1800" b="1" dirty="0">
                <a:solidFill>
                  <a:schemeClr val="accent3">
                    <a:lumMod val="50000"/>
                  </a:schemeClr>
                </a:solidFill>
              </a:rPr>
              <a:t>– What % of their waste stream is recycled?</a:t>
            </a:r>
          </a:p>
          <a:p>
            <a:pPr lvl="2" fontAlgn="auto">
              <a:lnSpc>
                <a:spcPct val="130000"/>
              </a:lnSpc>
              <a:spcAft>
                <a:spcPts val="0"/>
              </a:spcAft>
              <a:buFont typeface="Arial" panose="020B0604020202020204" pitchFamily="34" charset="0"/>
              <a:buNone/>
              <a:defRPr/>
            </a:pPr>
            <a:r>
              <a:rPr lang="en-US" sz="1800" b="1" dirty="0">
                <a:solidFill>
                  <a:schemeClr val="accent3">
                    <a:lumMod val="50000"/>
                  </a:schemeClr>
                </a:solidFill>
              </a:rPr>
              <a:t>– What % of their raw materials are from recycling?</a:t>
            </a:r>
          </a:p>
          <a:p>
            <a:pPr lvl="2" fontAlgn="auto">
              <a:lnSpc>
                <a:spcPct val="130000"/>
              </a:lnSpc>
              <a:spcAft>
                <a:spcPts val="0"/>
              </a:spcAft>
              <a:buFont typeface="Arial" panose="020B0604020202020204" pitchFamily="34" charset="0"/>
              <a:buNone/>
              <a:defRPr/>
            </a:pPr>
            <a:r>
              <a:rPr lang="en-US" sz="1800" b="1" dirty="0">
                <a:solidFill>
                  <a:schemeClr val="accent3">
                    <a:lumMod val="50000"/>
                  </a:schemeClr>
                </a:solidFill>
              </a:rPr>
              <a:t>– What $’s have they invested in Green initiatives?</a:t>
            </a:r>
          </a:p>
          <a:p>
            <a:pPr fontAlgn="auto">
              <a:lnSpc>
                <a:spcPct val="130000"/>
              </a:lnSpc>
              <a:spcAft>
                <a:spcPts val="0"/>
              </a:spcAft>
              <a:buFont typeface="Wingdings" pitchFamily="2" charset="2"/>
              <a:buChar char="§"/>
              <a:defRPr/>
            </a:pPr>
            <a:r>
              <a:rPr lang="en-US" sz="1800" b="1" dirty="0">
                <a:solidFill>
                  <a:schemeClr val="accent3">
                    <a:lumMod val="50000"/>
                  </a:schemeClr>
                </a:solidFill>
              </a:rPr>
              <a:t>Require or encourage suppliers to undertake independent environmental certification , e.g. ISO 14000 </a:t>
            </a:r>
          </a:p>
          <a:p>
            <a:pPr fontAlgn="auto">
              <a:lnSpc>
                <a:spcPct val="130000"/>
              </a:lnSpc>
              <a:spcAft>
                <a:spcPts val="0"/>
              </a:spcAft>
              <a:buFont typeface="Wingdings" pitchFamily="2" charset="2"/>
              <a:buChar char="§"/>
              <a:defRPr/>
            </a:pPr>
            <a:r>
              <a:rPr lang="en-US" sz="1800" dirty="0">
                <a:solidFill>
                  <a:schemeClr val="accent3">
                    <a:lumMod val="50000"/>
                  </a:schemeClr>
                </a:solidFill>
              </a:rPr>
              <a:t> </a:t>
            </a:r>
            <a:r>
              <a:rPr lang="en-US" sz="1800" b="1" dirty="0">
                <a:solidFill>
                  <a:schemeClr val="accent3">
                    <a:lumMod val="50000"/>
                  </a:schemeClr>
                </a:solidFill>
                <a:cs typeface="Arial" pitchFamily="34" charset="0"/>
              </a:rPr>
              <a:t>Build environmental criteria into supplier contract conditions</a:t>
            </a:r>
            <a:r>
              <a:rPr lang="en-US" sz="1800" b="1" dirty="0">
                <a:solidFill>
                  <a:schemeClr val="accent3">
                    <a:lumMod val="50000"/>
                  </a:schemeClr>
                </a:solidFill>
              </a:rPr>
              <a:t> </a:t>
            </a:r>
          </a:p>
          <a:p>
            <a:pPr fontAlgn="auto">
              <a:lnSpc>
                <a:spcPct val="130000"/>
              </a:lnSpc>
              <a:spcAft>
                <a:spcPts val="0"/>
              </a:spcAft>
              <a:buFont typeface="Wingdings" pitchFamily="2" charset="2"/>
              <a:buChar char="§"/>
              <a:defRPr/>
            </a:pPr>
            <a:r>
              <a:rPr lang="en-US" sz="1800" b="1" dirty="0">
                <a:solidFill>
                  <a:schemeClr val="accent3">
                    <a:lumMod val="50000"/>
                  </a:schemeClr>
                </a:solidFill>
                <a:cs typeface="Arial" pitchFamily="34" charset="0"/>
              </a:rPr>
              <a:t>Supply base environmental performance management</a:t>
            </a:r>
            <a:endParaRPr lang="en-US" sz="1800" b="1" dirty="0">
              <a:solidFill>
                <a:schemeClr val="accent3">
                  <a:lumMod val="50000"/>
                </a:schemeClr>
              </a:solidFill>
            </a:endParaRPr>
          </a:p>
          <a:p>
            <a:pPr fontAlgn="auto">
              <a:lnSpc>
                <a:spcPct val="130000"/>
              </a:lnSpc>
              <a:spcAft>
                <a:spcPts val="0"/>
              </a:spcAft>
              <a:buFont typeface="Wingdings" pitchFamily="2" charset="2"/>
              <a:buChar char="§"/>
              <a:defRPr/>
            </a:pPr>
            <a:r>
              <a:rPr lang="en-US" sz="1800" b="1" dirty="0">
                <a:solidFill>
                  <a:schemeClr val="accent3">
                    <a:lumMod val="50000"/>
                  </a:schemeClr>
                </a:solidFill>
                <a:cs typeface="Arial" pitchFamily="34" charset="0"/>
              </a:rPr>
              <a:t>Conduct life cycle analysis in cooperation with suppliers</a:t>
            </a:r>
            <a:r>
              <a:rPr lang="en-US" sz="1800" b="1" dirty="0">
                <a:solidFill>
                  <a:schemeClr val="accent3">
                    <a:lumMod val="50000"/>
                  </a:schemeClr>
                </a:solidFill>
              </a:rPr>
              <a:t> </a:t>
            </a:r>
          </a:p>
          <a:p>
            <a:pPr fontAlgn="auto">
              <a:lnSpc>
                <a:spcPct val="130000"/>
              </a:lnSpc>
              <a:spcAft>
                <a:spcPts val="0"/>
              </a:spcAft>
              <a:buFont typeface="Wingdings" pitchFamily="2" charset="2"/>
              <a:buChar char="§"/>
              <a:defRPr/>
            </a:pPr>
            <a:r>
              <a:rPr lang="en-US" sz="1800" b="1" dirty="0">
                <a:solidFill>
                  <a:schemeClr val="accent3">
                    <a:lumMod val="50000"/>
                  </a:schemeClr>
                </a:solidFill>
                <a:cs typeface="Arial" pitchFamily="34" charset="0"/>
              </a:rPr>
              <a:t>Coordinate minimization of environmental impact in the extended supply chain</a:t>
            </a:r>
            <a:endParaRPr lang="en-US" sz="1800" b="1" dirty="0">
              <a:solidFill>
                <a:schemeClr val="accent3">
                  <a:lumMod val="50000"/>
                </a:schemeClr>
              </a:solidFill>
            </a:endParaRPr>
          </a:p>
        </p:txBody>
      </p:sp>
      <p:sp>
        <p:nvSpPr>
          <p:cNvPr id="5" name="Slide Number Placeholder 4">
            <a:extLst>
              <a:ext uri="{FF2B5EF4-FFF2-40B4-BE49-F238E27FC236}">
                <a16:creationId xmlns:a16="http://schemas.microsoft.com/office/drawing/2014/main" id="{055CE240-6CD7-48D3-9038-E5B89D4DBB4A}"/>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19EE082-2DBD-42A9-A1A8-93B8AF03E221}" type="slidenum">
              <a:rPr lang="en-US" altLang="en-US">
                <a:solidFill>
                  <a:srgbClr val="898989"/>
                </a:solidFill>
              </a:rPr>
              <a:pPr/>
              <a:t>32</a:t>
            </a:fld>
            <a:endParaRPr lang="en-US" altLang="en-US">
              <a:solidFill>
                <a:srgbClr val="898989"/>
              </a:solidFill>
            </a:endParaRPr>
          </a:p>
        </p:txBody>
      </p:sp>
      <p:sp>
        <p:nvSpPr>
          <p:cNvPr id="7" name="TextBox 6">
            <a:extLst>
              <a:ext uri="{FF2B5EF4-FFF2-40B4-BE49-F238E27FC236}">
                <a16:creationId xmlns:a16="http://schemas.microsoft.com/office/drawing/2014/main" id="{B1612EEC-BCEB-447B-B27B-50841A475869}"/>
              </a:ext>
            </a:extLst>
          </p:cNvPr>
          <p:cNvSpPr txBox="1"/>
          <p:nvPr/>
        </p:nvSpPr>
        <p:spPr>
          <a:xfrm>
            <a:off x="0" y="764345"/>
            <a:ext cx="9144000" cy="5238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2800" b="1" dirty="0"/>
              <a:t>Corporate Practices for Green Sourcing</a:t>
            </a:r>
            <a:endParaRPr lang="en-US" sz="2800" b="1" dirty="0">
              <a:solidFill>
                <a:schemeClr val="accent3">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childTnLst>
                          </p:cTn>
                        </p:par>
                        <p:par>
                          <p:cTn id="21" fill="hold" nodeType="afterGroup">
                            <p:stCondLst>
                              <p:cond delay="3000"/>
                            </p:stCondLst>
                            <p:childTnLst>
                              <p:par>
                                <p:cTn id="22" presetID="10"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par>
                          <p:cTn id="25" fill="hold" nodeType="afterGroup">
                            <p:stCondLst>
                              <p:cond delay="5000"/>
                            </p:stCondLst>
                            <p:childTnLst>
                              <p:par>
                                <p:cTn id="26" presetID="10" presetClass="entr" presetSubtype="0"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childTnLst>
                          </p:cTn>
                        </p:par>
                        <p:par>
                          <p:cTn id="29" fill="hold" nodeType="afterGroup">
                            <p:stCondLst>
                              <p:cond delay="7000"/>
                            </p:stCondLst>
                            <p:childTnLst>
                              <p:par>
                                <p:cTn id="30" presetID="10" presetClass="entr" presetSubtype="0"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par>
                          <p:cTn id="33" fill="hold" nodeType="afterGroup">
                            <p:stCondLst>
                              <p:cond delay="9000"/>
                            </p:stCondLst>
                            <p:childTnLst>
                              <p:par>
                                <p:cTn id="34" presetID="10" presetClass="entr" presetSubtype="0"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5AA285-97FA-4321-A9B7-C2FB39E53615}"/>
              </a:ext>
            </a:extLst>
          </p:cNvPr>
          <p:cNvSpPr>
            <a:spLocks noGrp="1"/>
          </p:cNvSpPr>
          <p:nvPr>
            <p:ph idx="4294967295"/>
          </p:nvPr>
        </p:nvSpPr>
        <p:spPr>
          <a:xfrm>
            <a:off x="590550" y="2105464"/>
            <a:ext cx="7924800" cy="3962400"/>
          </a:xfrm>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3"/>
          </a:lnRef>
          <a:fillRef idx="1">
            <a:schemeClr val="lt1"/>
          </a:fillRef>
          <a:effectRef idx="0">
            <a:schemeClr val="accent3"/>
          </a:effectRef>
          <a:fontRef idx="minor">
            <a:schemeClr val="dk1"/>
          </a:fontRef>
        </p:style>
        <p:txBody>
          <a:bodyPr rtlCol="0">
            <a:noAutofit/>
          </a:bodyPr>
          <a:lstStyle/>
          <a:p>
            <a:pPr fontAlgn="auto">
              <a:lnSpc>
                <a:spcPct val="130000"/>
              </a:lnSpc>
              <a:spcAft>
                <a:spcPts val="0"/>
              </a:spcAft>
              <a:buFont typeface="Wingdings" pitchFamily="2" charset="2"/>
              <a:buChar char="§"/>
              <a:defRPr/>
            </a:pPr>
            <a:r>
              <a:rPr lang="en-US" sz="1800" b="1" dirty="0">
                <a:solidFill>
                  <a:schemeClr val="accent3">
                    <a:lumMod val="50000"/>
                  </a:schemeClr>
                </a:solidFill>
                <a:cs typeface="Arial" pitchFamily="34" charset="0"/>
              </a:rPr>
              <a:t>Cooperate with suppliers to deal with end-of-pipe environmental issues:</a:t>
            </a:r>
            <a:endParaRPr lang="en-US" sz="1800" b="1" dirty="0">
              <a:solidFill>
                <a:schemeClr val="accent3">
                  <a:lumMod val="50000"/>
                </a:schemeClr>
              </a:solidFill>
            </a:endParaRPr>
          </a:p>
          <a:p>
            <a:pPr lvl="1" fontAlgn="auto">
              <a:lnSpc>
                <a:spcPct val="130000"/>
              </a:lnSpc>
              <a:spcAft>
                <a:spcPts val="0"/>
              </a:spcAft>
              <a:buFont typeface="Wingdings" pitchFamily="2" charset="2"/>
              <a:buChar char="§"/>
              <a:defRPr/>
            </a:pPr>
            <a:r>
              <a:rPr lang="en-US" sz="1800" b="1" dirty="0">
                <a:solidFill>
                  <a:schemeClr val="accent3">
                    <a:lumMod val="50000"/>
                  </a:schemeClr>
                </a:solidFill>
                <a:cs typeface="Arial" pitchFamily="34" charset="0"/>
              </a:rPr>
              <a:t>Reduce packaging waste at the customer/supplier interface</a:t>
            </a:r>
            <a:r>
              <a:rPr lang="en-US" sz="1800" b="1" dirty="0">
                <a:solidFill>
                  <a:schemeClr val="accent3">
                    <a:lumMod val="50000"/>
                  </a:schemeClr>
                </a:solidFill>
              </a:rPr>
              <a:t> </a:t>
            </a:r>
          </a:p>
          <a:p>
            <a:pPr lvl="1" fontAlgn="auto">
              <a:lnSpc>
                <a:spcPct val="130000"/>
              </a:lnSpc>
              <a:spcAft>
                <a:spcPts val="0"/>
              </a:spcAft>
              <a:buFont typeface="Wingdings" pitchFamily="2" charset="2"/>
              <a:buChar char="§"/>
              <a:defRPr/>
            </a:pPr>
            <a:r>
              <a:rPr lang="en-US" sz="1800" b="1" dirty="0">
                <a:solidFill>
                  <a:schemeClr val="accent3">
                    <a:lumMod val="50000"/>
                  </a:schemeClr>
                </a:solidFill>
                <a:cs typeface="Arial" pitchFamily="34" charset="0"/>
              </a:rPr>
              <a:t>Reuse/recycle materials in cooperation with the supplier</a:t>
            </a:r>
            <a:r>
              <a:rPr lang="en-US" sz="1800" b="1" dirty="0">
                <a:solidFill>
                  <a:schemeClr val="accent3">
                    <a:lumMod val="50000"/>
                  </a:schemeClr>
                </a:solidFill>
              </a:rPr>
              <a:t> </a:t>
            </a:r>
          </a:p>
          <a:p>
            <a:pPr lvl="1" fontAlgn="auto">
              <a:lnSpc>
                <a:spcPct val="130000"/>
              </a:lnSpc>
              <a:spcAft>
                <a:spcPts val="0"/>
              </a:spcAft>
              <a:buFont typeface="Wingdings" pitchFamily="2" charset="2"/>
              <a:buChar char="§"/>
              <a:defRPr/>
            </a:pPr>
            <a:r>
              <a:rPr lang="en-US" sz="1800" b="1" dirty="0">
                <a:solidFill>
                  <a:schemeClr val="accent3">
                    <a:lumMod val="50000"/>
                  </a:schemeClr>
                </a:solidFill>
                <a:cs typeface="Arial" pitchFamily="34" charset="0"/>
              </a:rPr>
              <a:t>Launch reuse initiatives (including buy backs and leasing)</a:t>
            </a:r>
            <a:r>
              <a:rPr lang="en-US" sz="1800" b="1" dirty="0">
                <a:solidFill>
                  <a:schemeClr val="accent3">
                    <a:lumMod val="50000"/>
                  </a:schemeClr>
                </a:solidFill>
              </a:rPr>
              <a:t> </a:t>
            </a:r>
          </a:p>
          <a:p>
            <a:pPr lvl="1" fontAlgn="auto">
              <a:lnSpc>
                <a:spcPct val="130000"/>
              </a:lnSpc>
              <a:spcAft>
                <a:spcPts val="0"/>
              </a:spcAft>
              <a:buFont typeface="Arial" panose="020B0604020202020204" pitchFamily="34" charset="0"/>
              <a:buNone/>
              <a:defRPr/>
            </a:pPr>
            <a:endParaRPr lang="en-US" sz="1800" b="1" dirty="0">
              <a:solidFill>
                <a:schemeClr val="accent3">
                  <a:lumMod val="50000"/>
                </a:schemeClr>
              </a:solidFill>
            </a:endParaRPr>
          </a:p>
          <a:p>
            <a:pPr fontAlgn="auto">
              <a:lnSpc>
                <a:spcPct val="130000"/>
              </a:lnSpc>
              <a:spcAft>
                <a:spcPts val="0"/>
              </a:spcAft>
              <a:buFont typeface="Wingdings" pitchFamily="2" charset="2"/>
              <a:buChar char="§"/>
              <a:defRPr/>
            </a:pPr>
            <a:r>
              <a:rPr lang="en-US" sz="1800" b="1" dirty="0">
                <a:solidFill>
                  <a:schemeClr val="accent3">
                    <a:lumMod val="50000"/>
                  </a:schemeClr>
                </a:solidFill>
                <a:cs typeface="Arial" pitchFamily="34" charset="0"/>
              </a:rPr>
              <a:t>Reverse logistics:</a:t>
            </a:r>
            <a:endParaRPr lang="en-US" sz="1800" b="1" dirty="0">
              <a:solidFill>
                <a:schemeClr val="accent3">
                  <a:lumMod val="50000"/>
                </a:schemeClr>
              </a:solidFill>
            </a:endParaRPr>
          </a:p>
          <a:p>
            <a:pPr lvl="1" fontAlgn="auto">
              <a:lnSpc>
                <a:spcPct val="130000"/>
              </a:lnSpc>
              <a:spcAft>
                <a:spcPts val="0"/>
              </a:spcAft>
              <a:buFont typeface="Wingdings" pitchFamily="2" charset="2"/>
              <a:buChar char="§"/>
              <a:defRPr/>
            </a:pPr>
            <a:r>
              <a:rPr lang="en-US" sz="1800" b="1" dirty="0">
                <a:solidFill>
                  <a:schemeClr val="accent3">
                    <a:lumMod val="50000"/>
                  </a:schemeClr>
                </a:solidFill>
                <a:cs typeface="Arial" pitchFamily="34" charset="0"/>
              </a:rPr>
              <a:t>Give supplier an incentive to reduce the customer’s environmental load</a:t>
            </a:r>
            <a:r>
              <a:rPr lang="en-US" sz="1800" b="1" dirty="0">
                <a:solidFill>
                  <a:schemeClr val="accent3">
                    <a:lumMod val="50000"/>
                  </a:schemeClr>
                </a:solidFill>
              </a:rPr>
              <a:t> </a:t>
            </a:r>
          </a:p>
          <a:p>
            <a:pPr lvl="1" fontAlgn="auto">
              <a:lnSpc>
                <a:spcPct val="130000"/>
              </a:lnSpc>
              <a:spcAft>
                <a:spcPts val="0"/>
              </a:spcAft>
              <a:buFont typeface="Wingdings" pitchFamily="2" charset="2"/>
              <a:buChar char="§"/>
              <a:defRPr/>
            </a:pPr>
            <a:r>
              <a:rPr lang="en-US" sz="1800" b="1" dirty="0">
                <a:solidFill>
                  <a:schemeClr val="accent3">
                    <a:lumMod val="50000"/>
                  </a:schemeClr>
                </a:solidFill>
              </a:rPr>
              <a:t>Waste by-products reused by the raw material suppliers</a:t>
            </a:r>
          </a:p>
          <a:p>
            <a:pPr lvl="1" fontAlgn="auto">
              <a:lnSpc>
                <a:spcPct val="130000"/>
              </a:lnSpc>
              <a:spcAft>
                <a:spcPts val="0"/>
              </a:spcAft>
              <a:buFont typeface="Wingdings" pitchFamily="2" charset="2"/>
              <a:buChar char="§"/>
              <a:defRPr/>
            </a:pPr>
            <a:r>
              <a:rPr lang="en-US" sz="1800" b="1" dirty="0">
                <a:solidFill>
                  <a:schemeClr val="accent3">
                    <a:lumMod val="50000"/>
                  </a:schemeClr>
                </a:solidFill>
              </a:rPr>
              <a:t>Material ‘Life Cycle Management’</a:t>
            </a:r>
          </a:p>
        </p:txBody>
      </p:sp>
      <p:sp>
        <p:nvSpPr>
          <p:cNvPr id="4" name="Slide Number Placeholder 3">
            <a:extLst>
              <a:ext uri="{FF2B5EF4-FFF2-40B4-BE49-F238E27FC236}">
                <a16:creationId xmlns:a16="http://schemas.microsoft.com/office/drawing/2014/main" id="{3A074071-469C-417B-A503-D4F7174420E5}"/>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4058809-65CC-43A9-AE7D-DF257DD7A8CF}" type="slidenum">
              <a:rPr lang="en-US" altLang="en-US">
                <a:solidFill>
                  <a:srgbClr val="898989"/>
                </a:solidFill>
              </a:rPr>
              <a:pPr/>
              <a:t>33</a:t>
            </a:fld>
            <a:endParaRPr lang="en-US" altLang="en-US">
              <a:solidFill>
                <a:srgbClr val="898989"/>
              </a:solidFill>
            </a:endParaRPr>
          </a:p>
        </p:txBody>
      </p:sp>
      <p:sp>
        <p:nvSpPr>
          <p:cNvPr id="6" name="TextBox 5">
            <a:extLst>
              <a:ext uri="{FF2B5EF4-FFF2-40B4-BE49-F238E27FC236}">
                <a16:creationId xmlns:a16="http://schemas.microsoft.com/office/drawing/2014/main" id="{BAD53881-F1E1-4A5D-B792-E48B096E0328}"/>
              </a:ext>
            </a:extLst>
          </p:cNvPr>
          <p:cNvSpPr txBox="1"/>
          <p:nvPr/>
        </p:nvSpPr>
        <p:spPr>
          <a:xfrm>
            <a:off x="0" y="790136"/>
            <a:ext cx="9144000" cy="5238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2800" b="1" dirty="0"/>
              <a:t>Corporate Practices for Green Sourcing (Cont.) </a:t>
            </a:r>
            <a:endParaRPr lang="en-US" sz="2800" b="1" dirty="0">
              <a:solidFill>
                <a:schemeClr val="accent3">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2000"/>
                                        <p:tgtEl>
                                          <p:spTgt spid="3">
                                            <p:txEl>
                                              <p:pRg st="5" end="5"/>
                                            </p:txEl>
                                          </p:spTgt>
                                        </p:tgtEl>
                                      </p:cBhvr>
                                    </p:animEffect>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par>
                          <p:cTn id="28" fill="hold" nodeType="afterGroup">
                            <p:stCondLst>
                              <p:cond delay="12000"/>
                            </p:stCondLst>
                            <p:childTnLst>
                              <p:par>
                                <p:cTn id="29" presetID="10"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2000"/>
                                        <p:tgtEl>
                                          <p:spTgt spid="3">
                                            <p:txEl>
                                              <p:pRg st="7" end="7"/>
                                            </p:txEl>
                                          </p:spTgt>
                                        </p:tgtEl>
                                      </p:cBhvr>
                                    </p:animEffect>
                                  </p:childTnLst>
                                </p:cTn>
                              </p:par>
                            </p:childTnLst>
                          </p:cTn>
                        </p:par>
                        <p:par>
                          <p:cTn id="32" fill="hold" nodeType="afterGroup">
                            <p:stCondLst>
                              <p:cond delay="14000"/>
                            </p:stCondLst>
                            <p:childTnLst>
                              <p:par>
                                <p:cTn id="33" presetID="10" presetClass="entr" presetSubtype="0"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7E0F399-B4D3-446B-BC58-38624B35C583}"/>
              </a:ext>
            </a:extLst>
          </p:cNvPr>
          <p:cNvSpPr>
            <a:spLocks noGrp="1" noChangeArrowheads="1"/>
          </p:cNvSpPr>
          <p:nvPr>
            <p:ph type="title"/>
          </p:nvPr>
        </p:nvSpPr>
        <p:spPr>
          <a:xfrm>
            <a:off x="478631" y="190475"/>
            <a:ext cx="6905625" cy="1325563"/>
          </a:xfrm>
        </p:spPr>
        <p:txBody>
          <a:bodyPr>
            <a:normAutofit fontScale="90000"/>
          </a:bodyPr>
          <a:lstStyle/>
          <a:p>
            <a:r>
              <a:rPr lang="en-US" altLang="en-US" dirty="0"/>
              <a:t>Xerox implemented a take-back program redefined customer’s expectations.</a:t>
            </a:r>
          </a:p>
        </p:txBody>
      </p:sp>
      <p:sp>
        <p:nvSpPr>
          <p:cNvPr id="26627" name="Rectangle 3">
            <a:extLst>
              <a:ext uri="{FF2B5EF4-FFF2-40B4-BE49-F238E27FC236}">
                <a16:creationId xmlns:a16="http://schemas.microsoft.com/office/drawing/2014/main" id="{42852390-4B81-4FE8-A6D1-55F5B7B369CF}"/>
              </a:ext>
            </a:extLst>
          </p:cNvPr>
          <p:cNvSpPr>
            <a:spLocks noGrp="1" noChangeArrowheads="1"/>
          </p:cNvSpPr>
          <p:nvPr>
            <p:ph type="body" idx="1"/>
          </p:nvPr>
        </p:nvSpPr>
        <p:spPr>
          <a:xfrm>
            <a:off x="549275" y="4684737"/>
            <a:ext cx="8045450" cy="1982788"/>
          </a:xfrm>
        </p:spPr>
        <p:txBody>
          <a:bodyPr>
            <a:normAutofit lnSpcReduction="10000"/>
          </a:bodyPr>
          <a:lstStyle/>
          <a:p>
            <a:r>
              <a:rPr lang="en-US" altLang="en-US" dirty="0"/>
              <a:t>In early 1990s Xerox launched a new initiative to take back used copiers as a source of material for new machines.</a:t>
            </a:r>
          </a:p>
          <a:p>
            <a:r>
              <a:rPr lang="en-US" altLang="en-US" dirty="0"/>
              <a:t>Customers like the program because they no longer worry about machine disposal.</a:t>
            </a:r>
          </a:p>
          <a:p>
            <a:r>
              <a:rPr lang="en-US" altLang="en-US" dirty="0"/>
              <a:t>Xerox estimates “several hundred million” dollar savings annually.</a:t>
            </a:r>
          </a:p>
        </p:txBody>
      </p:sp>
      <p:sp>
        <p:nvSpPr>
          <p:cNvPr id="26628" name="Text Box 4">
            <a:extLst>
              <a:ext uri="{FF2B5EF4-FFF2-40B4-BE49-F238E27FC236}">
                <a16:creationId xmlns:a16="http://schemas.microsoft.com/office/drawing/2014/main" id="{9D0C27D8-EEC1-4CBA-A53B-1BD8A955AA55}"/>
              </a:ext>
            </a:extLst>
          </p:cNvPr>
          <p:cNvSpPr txBox="1">
            <a:spLocks noChangeArrowheads="1"/>
          </p:cNvSpPr>
          <p:nvPr/>
        </p:nvSpPr>
        <p:spPr bwMode="auto">
          <a:xfrm>
            <a:off x="1460500" y="6084888"/>
            <a:ext cx="494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marL="520700" indent="-5207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lgn="l"/>
            <a:r>
              <a:rPr lang="en-US" altLang="en-US" sz="1000">
                <a:solidFill>
                  <a:srgbClr val="FFFFFF"/>
                </a:solidFill>
              </a:rPr>
              <a:t>Source: </a:t>
            </a:r>
            <a:r>
              <a:rPr lang="en-US" altLang="en-US" sz="1000" i="1">
                <a:solidFill>
                  <a:srgbClr val="FFFFFF"/>
                </a:solidFill>
              </a:rPr>
              <a:t> Bringing the Environment Down to Earth, </a:t>
            </a:r>
            <a:r>
              <a:rPr lang="en-US" altLang="en-US" sz="1000">
                <a:solidFill>
                  <a:srgbClr val="FFFFFF"/>
                </a:solidFill>
              </a:rPr>
              <a:t>Reinhardt, HBR, July-August 1999</a:t>
            </a:r>
            <a:br>
              <a:rPr lang="en-US" altLang="en-US" sz="1000" i="1">
                <a:solidFill>
                  <a:srgbClr val="FFFFFF"/>
                </a:solidFill>
              </a:rPr>
            </a:br>
            <a:r>
              <a:rPr lang="en-US" altLang="en-US" sz="1000" i="1">
                <a:solidFill>
                  <a:srgbClr val="FFFFFF"/>
                </a:solidFill>
              </a:rPr>
              <a:t>Environment, Health, and Safety Progress Report: 2004, </a:t>
            </a:r>
            <a:r>
              <a:rPr lang="en-US" altLang="en-US" sz="1000">
                <a:solidFill>
                  <a:srgbClr val="FFFFFF"/>
                </a:solidFill>
              </a:rPr>
              <a:t>Xerox Corporation</a:t>
            </a:r>
          </a:p>
        </p:txBody>
      </p:sp>
      <p:sp>
        <p:nvSpPr>
          <p:cNvPr id="26629" name="Text Box 5">
            <a:extLst>
              <a:ext uri="{FF2B5EF4-FFF2-40B4-BE49-F238E27FC236}">
                <a16:creationId xmlns:a16="http://schemas.microsoft.com/office/drawing/2014/main" id="{85E84913-7697-4526-9EB9-04D97F3A38B6}"/>
              </a:ext>
            </a:extLst>
          </p:cNvPr>
          <p:cNvSpPr txBox="1">
            <a:spLocks noChangeArrowheads="1"/>
          </p:cNvSpPr>
          <p:nvPr/>
        </p:nvSpPr>
        <p:spPr bwMode="auto">
          <a:xfrm>
            <a:off x="878864" y="1493374"/>
            <a:ext cx="432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en-US" altLang="en-US" sz="1800" dirty="0">
                <a:latin typeface="Arial Black" panose="020B0A04020102020204" pitchFamily="34" charset="0"/>
              </a:rPr>
              <a:t>Xerox Copier Take-back Program</a:t>
            </a:r>
          </a:p>
        </p:txBody>
      </p:sp>
      <p:pic>
        <p:nvPicPr>
          <p:cNvPr id="26630" name="Picture 6">
            <a:extLst>
              <a:ext uri="{FF2B5EF4-FFF2-40B4-BE49-F238E27FC236}">
                <a16:creationId xmlns:a16="http://schemas.microsoft.com/office/drawing/2014/main" id="{D0188F91-0674-47F7-B00D-108416BEC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762" y="1828263"/>
            <a:ext cx="41624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2380807" name="Text Box 7">
            <a:extLst>
              <a:ext uri="{FF2B5EF4-FFF2-40B4-BE49-F238E27FC236}">
                <a16:creationId xmlns:a16="http://schemas.microsoft.com/office/drawing/2014/main" id="{89A77F78-C8DD-4384-8CF4-F017DC317FD4}"/>
              </a:ext>
            </a:extLst>
          </p:cNvPr>
          <p:cNvSpPr txBox="1">
            <a:spLocks noChangeArrowheads="1"/>
          </p:cNvSpPr>
          <p:nvPr/>
        </p:nvSpPr>
        <p:spPr bwMode="auto">
          <a:xfrm>
            <a:off x="6469063" y="1911350"/>
            <a:ext cx="2354262" cy="1606550"/>
          </a:xfrm>
          <a:prstGeom prst="rect">
            <a:avLst/>
          </a:prstGeom>
          <a:solidFill>
            <a:schemeClr val="bg1"/>
          </a:solidFill>
          <a:ln w="9525" algn="ctr">
            <a:solidFill>
              <a:schemeClr val="tx1"/>
            </a:solidFill>
            <a:miter lim="800000"/>
            <a:headEnd/>
            <a:tailEnd/>
          </a:ln>
          <a:effectLst>
            <a:outerShdw dist="71842" dir="2700000" algn="ctr" rotWithShape="0">
              <a:schemeClr val="bg2"/>
            </a:outerShdw>
          </a:effectLst>
        </p:spPr>
        <p:txBody>
          <a:bodyPr/>
          <a:lstStyle/>
          <a:p>
            <a:pPr marL="233363" indent="-233363" algn="l">
              <a:lnSpc>
                <a:spcPts val="2200"/>
              </a:lnSpc>
              <a:spcBef>
                <a:spcPts val="1000"/>
              </a:spcBef>
              <a:buClr>
                <a:schemeClr val="accent2"/>
              </a:buClr>
              <a:buFont typeface="Times" pitchFamily="18" charset="0"/>
              <a:buChar char="•"/>
              <a:defRPr/>
            </a:pPr>
            <a:r>
              <a:rPr lang="en-US" sz="1600"/>
              <a:t>70-90% (by weight) of machines reused</a:t>
            </a:r>
          </a:p>
          <a:p>
            <a:pPr marL="233363" indent="-233363" algn="l">
              <a:lnSpc>
                <a:spcPts val="2200"/>
              </a:lnSpc>
              <a:spcBef>
                <a:spcPts val="1000"/>
              </a:spcBef>
              <a:buClr>
                <a:schemeClr val="accent2"/>
              </a:buClr>
              <a:buFont typeface="Times" pitchFamily="18" charset="0"/>
              <a:buChar char="•"/>
              <a:defRPr/>
            </a:pPr>
            <a:r>
              <a:rPr lang="en-US" sz="1600"/>
              <a:t>144 million pounds diverted from landfills (2003)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9E2B16-2FC6-4A3F-A512-FAB8E16EC56C}"/>
              </a:ext>
            </a:extLst>
          </p:cNvPr>
          <p:cNvSpPr>
            <a:spLocks noGrp="1"/>
          </p:cNvSpPr>
          <p:nvPr>
            <p:ph idx="4294967295"/>
          </p:nvPr>
        </p:nvSpPr>
        <p:spPr>
          <a:xfrm>
            <a:off x="874541" y="2370505"/>
            <a:ext cx="7924800" cy="3962400"/>
          </a:xfrm>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3"/>
          </a:lnRef>
          <a:fillRef idx="1">
            <a:schemeClr val="lt1"/>
          </a:fillRef>
          <a:effectRef idx="0">
            <a:schemeClr val="accent3"/>
          </a:effectRef>
          <a:fontRef idx="minor">
            <a:schemeClr val="dk1"/>
          </a:fontRef>
        </p:style>
        <p:txBody>
          <a:bodyPr rtlCol="0">
            <a:noAutofit/>
          </a:bodyPr>
          <a:lstStyle/>
          <a:p>
            <a:pPr algn="just" fontAlgn="auto">
              <a:lnSpc>
                <a:spcPct val="130000"/>
              </a:lnSpc>
              <a:spcAft>
                <a:spcPts val="0"/>
              </a:spcAft>
              <a:buFont typeface="Wingdings" pitchFamily="2" charset="2"/>
              <a:buChar char="§"/>
              <a:defRPr/>
            </a:pPr>
            <a:r>
              <a:rPr lang="en-US" sz="1800" b="1" dirty="0">
                <a:solidFill>
                  <a:schemeClr val="accent3">
                    <a:lumMod val="50000"/>
                  </a:schemeClr>
                </a:solidFill>
              </a:rPr>
              <a:t>Supply Chain is  the most important issue that a green business should address in its environmental efforts.</a:t>
            </a:r>
          </a:p>
          <a:p>
            <a:pPr algn="just" fontAlgn="auto">
              <a:lnSpc>
                <a:spcPct val="130000"/>
              </a:lnSpc>
              <a:spcAft>
                <a:spcPts val="0"/>
              </a:spcAft>
              <a:buFont typeface="Arial" panose="020B0604020202020204" pitchFamily="34" charset="0"/>
              <a:buNone/>
              <a:defRPr/>
            </a:pPr>
            <a:endParaRPr lang="en-US" sz="1800" b="1" dirty="0">
              <a:solidFill>
                <a:schemeClr val="accent3">
                  <a:lumMod val="50000"/>
                </a:schemeClr>
              </a:solidFill>
            </a:endParaRPr>
          </a:p>
          <a:p>
            <a:pPr algn="just" fontAlgn="auto">
              <a:lnSpc>
                <a:spcPct val="130000"/>
              </a:lnSpc>
              <a:spcAft>
                <a:spcPts val="0"/>
              </a:spcAft>
              <a:buFont typeface="Wingdings" pitchFamily="2" charset="2"/>
              <a:buChar char="§"/>
              <a:defRPr/>
            </a:pPr>
            <a:r>
              <a:rPr lang="en-US" sz="1800" b="1" dirty="0">
                <a:solidFill>
                  <a:schemeClr val="accent3">
                    <a:lumMod val="50000"/>
                  </a:schemeClr>
                </a:solidFill>
              </a:rPr>
              <a:t>Greening the supply chain can potentially reduce costs  and provide profit opportunities.   </a:t>
            </a:r>
          </a:p>
          <a:p>
            <a:pPr algn="just" fontAlgn="auto">
              <a:lnSpc>
                <a:spcPct val="130000"/>
              </a:lnSpc>
              <a:spcAft>
                <a:spcPts val="0"/>
              </a:spcAft>
              <a:buFont typeface="Arial" panose="020B0604020202020204" pitchFamily="34" charset="0"/>
              <a:buNone/>
              <a:defRPr/>
            </a:pPr>
            <a:endParaRPr lang="en-US" sz="1800" b="1" dirty="0">
              <a:solidFill>
                <a:schemeClr val="accent3">
                  <a:lumMod val="50000"/>
                </a:schemeClr>
              </a:solidFill>
            </a:endParaRPr>
          </a:p>
          <a:p>
            <a:pPr algn="just" fontAlgn="auto">
              <a:lnSpc>
                <a:spcPct val="130000"/>
              </a:lnSpc>
              <a:spcAft>
                <a:spcPts val="0"/>
              </a:spcAft>
              <a:buFont typeface="Wingdings" pitchFamily="2" charset="2"/>
              <a:buChar char="§"/>
              <a:defRPr/>
            </a:pPr>
            <a:r>
              <a:rPr lang="en-US" sz="1800" b="1" dirty="0">
                <a:solidFill>
                  <a:schemeClr val="accent3">
                    <a:lumMod val="50000"/>
                  </a:schemeClr>
                </a:solidFill>
              </a:rPr>
              <a:t> Bringing sustainable practices into supply chain is a certain trend in the future. Thus, those who start from now gain a competitive advantage. </a:t>
            </a:r>
          </a:p>
          <a:p>
            <a:pPr algn="just" fontAlgn="auto">
              <a:lnSpc>
                <a:spcPct val="130000"/>
              </a:lnSpc>
              <a:spcAft>
                <a:spcPts val="0"/>
              </a:spcAft>
              <a:buFont typeface="Arial" panose="020B0604020202020204" pitchFamily="34" charset="0"/>
              <a:buNone/>
              <a:defRPr/>
            </a:pPr>
            <a:endParaRPr lang="en-US" sz="1800" b="1" dirty="0">
              <a:solidFill>
                <a:schemeClr val="accent3">
                  <a:lumMod val="50000"/>
                </a:schemeClr>
              </a:solidFill>
            </a:endParaRPr>
          </a:p>
        </p:txBody>
      </p:sp>
      <p:sp>
        <p:nvSpPr>
          <p:cNvPr id="4" name="Slide Number Placeholder 3">
            <a:extLst>
              <a:ext uri="{FF2B5EF4-FFF2-40B4-BE49-F238E27FC236}">
                <a16:creationId xmlns:a16="http://schemas.microsoft.com/office/drawing/2014/main" id="{F7757DC6-94B8-438B-AC2B-8F55DCCF6D0C}"/>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DFA6162-160C-4ED3-A7A3-2D9EC4E8F2A4}" type="slidenum">
              <a:rPr lang="en-US" altLang="en-US">
                <a:solidFill>
                  <a:srgbClr val="898989"/>
                </a:solidFill>
              </a:rPr>
              <a:pPr/>
              <a:t>35</a:t>
            </a:fld>
            <a:endParaRPr lang="en-US" altLang="en-US">
              <a:solidFill>
                <a:srgbClr val="898989"/>
              </a:solidFill>
            </a:endParaRPr>
          </a:p>
        </p:txBody>
      </p:sp>
      <p:sp>
        <p:nvSpPr>
          <p:cNvPr id="6" name="TextBox 5">
            <a:extLst>
              <a:ext uri="{FF2B5EF4-FFF2-40B4-BE49-F238E27FC236}">
                <a16:creationId xmlns:a16="http://schemas.microsoft.com/office/drawing/2014/main" id="{A70E8B71-BB3B-4A7B-9D42-B3A4D1F23A3C}"/>
              </a:ext>
            </a:extLst>
          </p:cNvPr>
          <p:cNvSpPr txBox="1"/>
          <p:nvPr/>
        </p:nvSpPr>
        <p:spPr>
          <a:xfrm>
            <a:off x="0" y="955577"/>
            <a:ext cx="9144000" cy="5238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2800" b="1" dirty="0"/>
              <a:t>Conclusion</a:t>
            </a:r>
            <a:endParaRPr lang="en-US" sz="2800" b="1" dirty="0">
              <a:solidFill>
                <a:schemeClr val="accent3">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6467E-6517-46D3-A96B-68F006D78CA1}"/>
              </a:ext>
            </a:extLst>
          </p:cNvPr>
          <p:cNvSpPr>
            <a:spLocks noGrp="1"/>
          </p:cNvSpPr>
          <p:nvPr>
            <p:ph type="title"/>
          </p:nvPr>
        </p:nvSpPr>
        <p:spPr/>
        <p:txBody>
          <a:bodyPr/>
          <a:lstStyle/>
          <a:p>
            <a:r>
              <a:rPr lang="en-US" dirty="0"/>
              <a:t>Tutorial</a:t>
            </a:r>
            <a:endParaRPr lang="en-AU" dirty="0"/>
          </a:p>
        </p:txBody>
      </p:sp>
      <p:sp>
        <p:nvSpPr>
          <p:cNvPr id="3" name="Content Placeholder 2">
            <a:extLst>
              <a:ext uri="{FF2B5EF4-FFF2-40B4-BE49-F238E27FC236}">
                <a16:creationId xmlns:a16="http://schemas.microsoft.com/office/drawing/2014/main" id="{F3C3B5B3-BAAF-4398-A710-7B569A324187}"/>
              </a:ext>
            </a:extLst>
          </p:cNvPr>
          <p:cNvSpPr>
            <a:spLocks noGrp="1"/>
          </p:cNvSpPr>
          <p:nvPr>
            <p:ph idx="1"/>
          </p:nvPr>
        </p:nvSpPr>
        <p:spPr/>
        <p:txBody>
          <a:bodyPr/>
          <a:lstStyle/>
          <a:p>
            <a:r>
              <a:rPr lang="en-AU" b="1" dirty="0"/>
              <a:t>Practical activity:</a:t>
            </a:r>
            <a:endParaRPr lang="en-AU" dirty="0"/>
          </a:p>
          <a:p>
            <a:r>
              <a:rPr lang="en-AU" dirty="0"/>
              <a:t>Study Walmart’s supplier sustainability assessment (</a:t>
            </a:r>
            <a:r>
              <a:rPr lang="en-AU" u="sng" dirty="0">
                <a:hlinkClick r:id="rId2"/>
              </a:rPr>
              <a:t>http://sustaindane.org/uploads/2011/Walmart%20Supplier%20Assessment(1).pdf</a:t>
            </a:r>
            <a:r>
              <a:rPr lang="en-AU" dirty="0"/>
              <a:t>) and discuss which types of question can be used to measure the sustainability performance in different areas including:</a:t>
            </a:r>
          </a:p>
          <a:p>
            <a:r>
              <a:rPr lang="en-AU" dirty="0"/>
              <a:t>Energy and climate</a:t>
            </a:r>
          </a:p>
          <a:p>
            <a:r>
              <a:rPr lang="en-AU" dirty="0"/>
              <a:t>Material efficiency</a:t>
            </a:r>
          </a:p>
          <a:p>
            <a:r>
              <a:rPr lang="en-AU" dirty="0"/>
              <a:t>Nature and resources</a:t>
            </a:r>
          </a:p>
          <a:p>
            <a:r>
              <a:rPr lang="en-AU" dirty="0"/>
              <a:t>People and community</a:t>
            </a:r>
          </a:p>
          <a:p>
            <a:r>
              <a:rPr lang="en-AU" dirty="0"/>
              <a:t>Find Walmart’s practices to cover each area and how the sustainability performance in each area will be calculated.</a:t>
            </a:r>
          </a:p>
          <a:p>
            <a:endParaRPr lang="en-AU" dirty="0"/>
          </a:p>
        </p:txBody>
      </p:sp>
    </p:spTree>
    <p:extLst>
      <p:ext uri="{BB962C8B-B14F-4D97-AF65-F5344CB8AC3E}">
        <p14:creationId xmlns:p14="http://schemas.microsoft.com/office/powerpoint/2010/main" val="642993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Towards a sustainable environment</a:t>
            </a:r>
          </a:p>
        </p:txBody>
      </p:sp>
      <p:sp>
        <p:nvSpPr>
          <p:cNvPr id="3" name="Content Placeholder 2"/>
          <p:cNvSpPr>
            <a:spLocks noGrp="1"/>
          </p:cNvSpPr>
          <p:nvPr>
            <p:ph idx="1"/>
          </p:nvPr>
        </p:nvSpPr>
        <p:spPr/>
        <p:txBody>
          <a:bodyPr>
            <a:normAutofit/>
          </a:bodyPr>
          <a:lstStyle/>
          <a:p>
            <a:r>
              <a:rPr lang="en-GB" dirty="0"/>
              <a:t>Sustainability has different aspects. </a:t>
            </a:r>
          </a:p>
          <a:p>
            <a:r>
              <a:rPr lang="en-GB" dirty="0"/>
              <a:t>Most of the time it is referred to as corporate social responsibility (CSR).</a:t>
            </a:r>
          </a:p>
          <a:p>
            <a:r>
              <a:rPr lang="en-GB" dirty="0"/>
              <a:t>Sustainable purchasing is about buying for a better future world.</a:t>
            </a:r>
          </a:p>
          <a:p>
            <a:r>
              <a:rPr lang="en-GB" dirty="0"/>
              <a:t>The traditional shareholder focus has made way for a </a:t>
            </a:r>
            <a:r>
              <a:rPr lang="en-GB" b="1" dirty="0">
                <a:solidFill>
                  <a:schemeClr val="accent6"/>
                </a:solidFill>
              </a:rPr>
              <a:t>stakeholder</a:t>
            </a:r>
            <a:r>
              <a:rPr lang="en-GB" dirty="0"/>
              <a:t> focus.</a:t>
            </a:r>
          </a:p>
          <a:p>
            <a:r>
              <a:rPr lang="en-GB" dirty="0"/>
              <a:t>Sustainable profitability can be achieved if the company is able to balance the interests of customers, employees, society, the environment and its shareholders. </a:t>
            </a:r>
          </a:p>
          <a:p>
            <a:endParaRPr lang="en-GB" dirty="0"/>
          </a:p>
        </p:txBody>
      </p:sp>
    </p:spTree>
    <p:extLst>
      <p:ext uri="{BB962C8B-B14F-4D97-AF65-F5344CB8AC3E}">
        <p14:creationId xmlns:p14="http://schemas.microsoft.com/office/powerpoint/2010/main" val="1436220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Unilever’s sustainable living plan</a:t>
            </a:r>
            <a:endParaRPr lang="en-GB" dirty="0"/>
          </a:p>
        </p:txBody>
      </p:sp>
      <p:pic>
        <p:nvPicPr>
          <p:cNvPr id="1026" name="Picture 2" descr="C:\Users\abjones\Desktop\Figure 1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16832"/>
            <a:ext cx="8057297" cy="2657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242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71500" y="428625"/>
            <a:ext cx="7772400" cy="785813"/>
          </a:xfrm>
        </p:spPr>
        <p:txBody>
          <a:bodyPr/>
          <a:lstStyle/>
          <a:p>
            <a:pPr eaLnBrk="1" hangingPunct="1"/>
            <a:r>
              <a:rPr lang="nl-NL" altLang="en-US"/>
              <a:t>Sustainable </a:t>
            </a:r>
            <a:r>
              <a:rPr lang="en-US" altLang="en-US"/>
              <a:t>Purchasing</a:t>
            </a:r>
          </a:p>
        </p:txBody>
      </p:sp>
      <p:sp>
        <p:nvSpPr>
          <p:cNvPr id="18435" name="Content Placeholder 2"/>
          <p:cNvSpPr>
            <a:spLocks noGrp="1"/>
          </p:cNvSpPr>
          <p:nvPr>
            <p:ph idx="1"/>
          </p:nvPr>
        </p:nvSpPr>
        <p:spPr>
          <a:xfrm>
            <a:off x="500063" y="1785938"/>
            <a:ext cx="8229600" cy="3954462"/>
          </a:xfrm>
        </p:spPr>
        <p:txBody>
          <a:bodyPr/>
          <a:lstStyle/>
          <a:p>
            <a:pPr eaLnBrk="1" hangingPunct="1"/>
            <a:r>
              <a:rPr lang="en-US" altLang="en-US" sz="2400"/>
              <a:t>Suppliers form an important source of competitive ability</a:t>
            </a:r>
          </a:p>
          <a:p>
            <a:pPr eaLnBrk="1" hangingPunct="1"/>
            <a:r>
              <a:rPr lang="en-US" altLang="en-US" sz="2400"/>
              <a:t>Suppliers also form risks considering sustainability</a:t>
            </a:r>
          </a:p>
          <a:p>
            <a:pPr eaLnBrk="1" hangingPunct="1"/>
            <a:r>
              <a:rPr lang="en-US" altLang="en-US" sz="2400"/>
              <a:t>Companies like Philips are busy considering these issues</a:t>
            </a:r>
          </a:p>
          <a:p>
            <a:pPr lvl="1" eaLnBrk="1" hangingPunct="1"/>
            <a:r>
              <a:rPr lang="en-US" altLang="en-US" sz="2000"/>
              <a:t>Developing a standard</a:t>
            </a:r>
          </a:p>
          <a:p>
            <a:pPr lvl="1" eaLnBrk="1" hangingPunct="1"/>
            <a:r>
              <a:rPr lang="en-US" altLang="en-US" sz="2000"/>
              <a:t>Self-assessment and audit</a:t>
            </a:r>
          </a:p>
          <a:p>
            <a:pPr lvl="1" eaLnBrk="1" hangingPunct="1"/>
            <a:r>
              <a:rPr lang="en-US" altLang="en-US" sz="2000"/>
              <a:t>Plan of action with corrective measures</a:t>
            </a:r>
          </a:p>
          <a:p>
            <a:pPr lvl="1" eaLnBrk="1" hangingPunct="1"/>
            <a:r>
              <a:rPr lang="en-US" altLang="en-US" sz="2000"/>
              <a:t>Suppliers are willing to cooperate</a:t>
            </a:r>
          </a:p>
          <a:p>
            <a:pPr eaLnBrk="1" hangingPunct="1"/>
            <a:r>
              <a:rPr lang="en-US" altLang="en-US" sz="2400"/>
              <a:t>Continuing this approach from first tier to second tier suppliers is still a long way to go</a:t>
            </a:r>
            <a:endParaRPr lang="en-US" altLang="en-US"/>
          </a:p>
        </p:txBody>
      </p:sp>
      <p:sp>
        <p:nvSpPr>
          <p:cNvPr id="2" name="Slide Number Placeholder 1"/>
          <p:cNvSpPr>
            <a:spLocks noGrp="1"/>
          </p:cNvSpPr>
          <p:nvPr>
            <p:ph type="sldNum" sz="quarter" idx="11"/>
          </p:nvPr>
        </p:nvSpPr>
        <p:spPr>
          <a:xfrm>
            <a:off x="6553200" y="6356350"/>
            <a:ext cx="2133600" cy="365125"/>
          </a:xfrm>
          <a:prstGeom prst="rect">
            <a:avLst/>
          </a:prstGeom>
          <a:ln/>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E40468E-FFA4-4573-B7D9-52A3585ED3D2}" type="slidenum">
              <a:rPr lang="en-US" smtClean="0">
                <a:solidFill>
                  <a:prstClr val="black">
                    <a:tint val="75000"/>
                  </a:prstClr>
                </a:solidFill>
              </a:rPr>
              <a:pPr>
                <a:defRPr/>
              </a:pPr>
              <a:t>6</a:t>
            </a:fld>
            <a:endParaRPr lang="en-US" dirty="0"/>
          </a:p>
        </p:txBody>
      </p:sp>
    </p:spTree>
    <p:extLst>
      <p:ext uri="{BB962C8B-B14F-4D97-AF65-F5344CB8AC3E}">
        <p14:creationId xmlns:p14="http://schemas.microsoft.com/office/powerpoint/2010/main" val="3236704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How to drive CSR in supply chain relationships</a:t>
            </a:r>
          </a:p>
        </p:txBody>
      </p:sp>
      <p:sp>
        <p:nvSpPr>
          <p:cNvPr id="3" name="Content Placeholder 2"/>
          <p:cNvSpPr>
            <a:spLocks noGrp="1"/>
          </p:cNvSpPr>
          <p:nvPr>
            <p:ph idx="1"/>
          </p:nvPr>
        </p:nvSpPr>
        <p:spPr/>
        <p:txBody>
          <a:bodyPr/>
          <a:lstStyle/>
          <a:p>
            <a:r>
              <a:rPr lang="en-GB" dirty="0"/>
              <a:t>Most major companies today have CSR integrated in their mission statement and business strategies.</a:t>
            </a:r>
          </a:p>
          <a:p>
            <a:r>
              <a:rPr lang="en-GB" dirty="0"/>
              <a:t>Companies that operate </a:t>
            </a:r>
            <a:r>
              <a:rPr lang="en-GB" b="1" dirty="0">
                <a:solidFill>
                  <a:schemeClr val="accent6"/>
                </a:solidFill>
              </a:rPr>
              <a:t>downstream</a:t>
            </a:r>
            <a:r>
              <a:rPr lang="en-GB" dirty="0"/>
              <a:t> in their value chains, i.e. consumer goods manufacturers and retailers seem to emphasise product safety and environmental friendliness in their stakeholder relationships.</a:t>
            </a:r>
          </a:p>
          <a:p>
            <a:r>
              <a:rPr lang="en-GB" dirty="0"/>
              <a:t>First and second tier suppliers, which operate more upstream in their value chains, seem to.</a:t>
            </a:r>
          </a:p>
          <a:p>
            <a:endParaRPr lang="en-GB" dirty="0"/>
          </a:p>
        </p:txBody>
      </p:sp>
    </p:spTree>
    <p:extLst>
      <p:ext uri="{BB962C8B-B14F-4D97-AF65-F5344CB8AC3E}">
        <p14:creationId xmlns:p14="http://schemas.microsoft.com/office/powerpoint/2010/main" val="4051423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3200" dirty="0"/>
              <a:t>Figure 14.3 Philips’ supplier sustainability audit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569394"/>
            <a:ext cx="3544190" cy="4451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731586"/>
            <a:ext cx="4127921" cy="4255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03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47C8603-FADB-457B-BDCC-842EB4ECAFDF}"/>
              </a:ext>
            </a:extLst>
          </p:cNvPr>
          <p:cNvSpPr>
            <a:spLocks noGrp="1" noChangeArrowheads="1"/>
          </p:cNvSpPr>
          <p:nvPr>
            <p:ph type="title"/>
          </p:nvPr>
        </p:nvSpPr>
        <p:spPr>
          <a:xfrm>
            <a:off x="685800" y="646113"/>
            <a:ext cx="7772400" cy="579437"/>
          </a:xfrm>
          <a:noFill/>
        </p:spPr>
        <p:txBody>
          <a:bodyPr>
            <a:spAutoFit/>
          </a:bodyPr>
          <a:lstStyle/>
          <a:p>
            <a:r>
              <a:rPr lang="en-GB" altLang="en-US" sz="3200" b="1">
                <a:solidFill>
                  <a:schemeClr val="tx1"/>
                </a:solidFill>
              </a:rPr>
              <a:t>Six steps to responsible buying</a:t>
            </a:r>
            <a:endParaRPr lang="en-GB" altLang="en-US" sz="3200">
              <a:solidFill>
                <a:schemeClr val="tx1"/>
              </a:solidFill>
            </a:endParaRPr>
          </a:p>
        </p:txBody>
      </p:sp>
      <p:sp>
        <p:nvSpPr>
          <p:cNvPr id="6147" name="Rectangle 3">
            <a:extLst>
              <a:ext uri="{FF2B5EF4-FFF2-40B4-BE49-F238E27FC236}">
                <a16:creationId xmlns:a16="http://schemas.microsoft.com/office/drawing/2014/main" id="{15B80887-0B83-4B97-B569-E9F86E6D1B46}"/>
              </a:ext>
            </a:extLst>
          </p:cNvPr>
          <p:cNvSpPr>
            <a:spLocks noChangeArrowheads="1"/>
          </p:cNvSpPr>
          <p:nvPr/>
        </p:nvSpPr>
        <p:spPr bwMode="auto">
          <a:xfrm>
            <a:off x="495300" y="1639888"/>
            <a:ext cx="8139113"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15913" algn="l"/>
              </a:tabLst>
              <a:defRPr sz="2400">
                <a:solidFill>
                  <a:schemeClr val="tx1"/>
                </a:solidFill>
                <a:latin typeface="Times New Roman" panose="02020603050405020304" pitchFamily="18" charset="0"/>
              </a:defRPr>
            </a:lvl1pPr>
            <a:lvl2pPr marL="742950" indent="-285750">
              <a:tabLst>
                <a:tab pos="315913" algn="l"/>
              </a:tabLst>
              <a:defRPr sz="2400">
                <a:solidFill>
                  <a:schemeClr val="tx1"/>
                </a:solidFill>
                <a:latin typeface="Times New Roman" panose="02020603050405020304" pitchFamily="18" charset="0"/>
              </a:defRPr>
            </a:lvl2pPr>
            <a:lvl3pPr marL="1143000" indent="-228600">
              <a:tabLst>
                <a:tab pos="315913" algn="l"/>
              </a:tabLst>
              <a:defRPr sz="2400">
                <a:solidFill>
                  <a:schemeClr val="tx1"/>
                </a:solidFill>
                <a:latin typeface="Times New Roman" panose="02020603050405020304" pitchFamily="18" charset="0"/>
              </a:defRPr>
            </a:lvl3pPr>
            <a:lvl4pPr marL="1600200" indent="-228600">
              <a:tabLst>
                <a:tab pos="315913" algn="l"/>
              </a:tabLst>
              <a:defRPr sz="2400">
                <a:solidFill>
                  <a:schemeClr val="tx1"/>
                </a:solidFill>
                <a:latin typeface="Times New Roman" panose="02020603050405020304" pitchFamily="18" charset="0"/>
              </a:defRPr>
            </a:lvl4pPr>
            <a:lvl5pPr marL="2057400" indent="-228600">
              <a:tabLst>
                <a:tab pos="315913"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315913"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315913"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315913"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315913" algn="l"/>
              </a:tabLst>
              <a:defRPr sz="2400">
                <a:solidFill>
                  <a:schemeClr val="tx1"/>
                </a:solidFill>
                <a:latin typeface="Times New Roman" panose="02020603050405020304" pitchFamily="18" charset="0"/>
              </a:defRPr>
            </a:lvl9pPr>
          </a:lstStyle>
          <a:p>
            <a:pPr>
              <a:spcBef>
                <a:spcPct val="20000"/>
              </a:spcBef>
            </a:pPr>
            <a:r>
              <a:rPr lang="en-US" altLang="en-US" sz="1800">
                <a:solidFill>
                  <a:srgbClr val="000000"/>
                </a:solidFill>
                <a:latin typeface="Arial" panose="020B0604020202020204" pitchFamily="34" charset="0"/>
              </a:rPr>
              <a:t>1 	Establish good relationships with suppliers to ensure long-term, stable, 	risk-sharing connections.</a:t>
            </a:r>
          </a:p>
          <a:p>
            <a:pPr>
              <a:spcBef>
                <a:spcPct val="20000"/>
              </a:spcBef>
            </a:pPr>
            <a:r>
              <a:rPr lang="en-US" altLang="en-US" sz="1800">
                <a:solidFill>
                  <a:srgbClr val="000000"/>
                </a:solidFill>
                <a:latin typeface="Arial" panose="020B0604020202020204" pitchFamily="34" charset="0"/>
              </a:rPr>
              <a:t>2 	Make sure your communications are clear and timely, so suppliers know</a:t>
            </a:r>
          </a:p>
          <a:p>
            <a:pPr>
              <a:spcBef>
                <a:spcPct val="20000"/>
              </a:spcBef>
            </a:pPr>
            <a:r>
              <a:rPr lang="en-US" altLang="en-US" sz="1800">
                <a:solidFill>
                  <a:srgbClr val="000000"/>
                </a:solidFill>
                <a:latin typeface="Arial" panose="020B0604020202020204" pitchFamily="34" charset="0"/>
              </a:rPr>
              <a:t>	the terms of the trade, have information about expectations and are able to</a:t>
            </a:r>
          </a:p>
          <a:p>
            <a:pPr>
              <a:spcBef>
                <a:spcPct val="20000"/>
              </a:spcBef>
            </a:pPr>
            <a:r>
              <a:rPr lang="en-US" altLang="en-US" sz="1800">
                <a:solidFill>
                  <a:srgbClr val="000000"/>
                </a:solidFill>
                <a:latin typeface="Arial" panose="020B0604020202020204" pitchFamily="34" charset="0"/>
              </a:rPr>
              <a:t>	give feedback.</a:t>
            </a:r>
          </a:p>
          <a:p>
            <a:pPr>
              <a:spcBef>
                <a:spcPct val="20000"/>
              </a:spcBef>
            </a:pPr>
            <a:r>
              <a:rPr lang="en-US" altLang="en-US" sz="1800">
                <a:solidFill>
                  <a:srgbClr val="000000"/>
                </a:solidFill>
                <a:latin typeface="Arial" panose="020B0604020202020204" pitchFamily="34" charset="0"/>
              </a:rPr>
              <a:t>3 	Establish sustainable pricing so the supplier, buyer and those further down</a:t>
            </a:r>
          </a:p>
          <a:p>
            <a:pPr>
              <a:spcBef>
                <a:spcPct val="20000"/>
              </a:spcBef>
            </a:pPr>
            <a:r>
              <a:rPr lang="en-US" altLang="en-US" sz="1800">
                <a:solidFill>
                  <a:srgbClr val="000000"/>
                </a:solidFill>
                <a:latin typeface="Arial" panose="020B0604020202020204" pitchFamily="34" charset="0"/>
              </a:rPr>
              <a:t>	the chain benefit from the relationship.</a:t>
            </a:r>
          </a:p>
          <a:p>
            <a:pPr>
              <a:spcBef>
                <a:spcPct val="20000"/>
              </a:spcBef>
            </a:pPr>
            <a:r>
              <a:rPr lang="en-US" altLang="en-US" sz="1800">
                <a:solidFill>
                  <a:srgbClr val="000000"/>
                </a:solidFill>
                <a:latin typeface="Arial" panose="020B0604020202020204" pitchFamily="34" charset="0"/>
              </a:rPr>
              <a:t>4 	Give clear lead times and payments.</a:t>
            </a:r>
          </a:p>
          <a:p>
            <a:pPr>
              <a:spcBef>
                <a:spcPct val="20000"/>
              </a:spcBef>
            </a:pPr>
            <a:r>
              <a:rPr lang="en-US" altLang="en-US" sz="1800">
                <a:solidFill>
                  <a:srgbClr val="000000"/>
                </a:solidFill>
                <a:latin typeface="Arial" panose="020B0604020202020204" pitchFamily="34" charset="0"/>
              </a:rPr>
              <a:t>5 	Show respect for human rights in the supply chain. Buyers should give</a:t>
            </a:r>
          </a:p>
          <a:p>
            <a:pPr>
              <a:spcBef>
                <a:spcPct val="20000"/>
              </a:spcBef>
            </a:pPr>
            <a:r>
              <a:rPr lang="en-US" altLang="en-US" sz="1800">
                <a:solidFill>
                  <a:srgbClr val="000000"/>
                </a:solidFill>
                <a:latin typeface="Arial" panose="020B0604020202020204" pitchFamily="34" charset="0"/>
              </a:rPr>
              <a:t>	preference to suppliers who demonstrate they are improving social and</a:t>
            </a:r>
          </a:p>
          <a:p>
            <a:pPr>
              <a:spcBef>
                <a:spcPct val="20000"/>
              </a:spcBef>
            </a:pPr>
            <a:r>
              <a:rPr lang="en-US" altLang="en-US" sz="1800">
                <a:solidFill>
                  <a:srgbClr val="000000"/>
                </a:solidFill>
                <a:latin typeface="Arial" panose="020B0604020202020204" pitchFamily="34" charset="0"/>
              </a:rPr>
              <a:t>	environmental conditions.</a:t>
            </a:r>
          </a:p>
          <a:p>
            <a:pPr>
              <a:spcBef>
                <a:spcPct val="20000"/>
              </a:spcBef>
            </a:pPr>
            <a:r>
              <a:rPr lang="en-US" altLang="en-US" sz="1800">
                <a:solidFill>
                  <a:srgbClr val="000000"/>
                </a:solidFill>
                <a:latin typeface="Arial" panose="020B0604020202020204" pitchFamily="34" charset="0"/>
              </a:rPr>
              <a:t>6 	Offer continued support for small-scale producers and home workers.	Buyers should find out who their suppliers are and if they include 	smallholders, home workers and those in disadvantaged areas, they 	should be careful not to change that.</a:t>
            </a:r>
          </a:p>
        </p:txBody>
      </p:sp>
    </p:spTree>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13c02fde-b48f-4d00-bac1-911d8ee6ee98">Template</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709477310369438C3E543C94179E2D" ma:contentTypeVersion="8" ma:contentTypeDescription="Create a new document." ma:contentTypeScope="" ma:versionID="40639e0939d655a4dc87506b01892c9e">
  <xsd:schema xmlns:xsd="http://www.w3.org/2001/XMLSchema" xmlns:xs="http://www.w3.org/2001/XMLSchema" xmlns:p="http://schemas.microsoft.com/office/2006/metadata/properties" xmlns:ns2="13c02fde-b48f-4d00-bac1-911d8ee6ee98" xmlns:ns3="6fd5926b-e52e-44d8-81d1-5e6608a23368" targetNamespace="http://schemas.microsoft.com/office/2006/metadata/properties" ma:root="true" ma:fieldsID="337014aa22b9b0ec50b4022cfab8c551" ns2:_="" ns3:_="">
    <xsd:import namespace="13c02fde-b48f-4d00-bac1-911d8ee6ee98"/>
    <xsd:import namespace="6fd5926b-e52e-44d8-81d1-5e6608a23368"/>
    <xsd:element name="properties">
      <xsd:complexType>
        <xsd:sequence>
          <xsd:element name="documentManagement">
            <xsd:complexType>
              <xsd:all>
                <xsd:element ref="ns2:Category"/>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02fde-b48f-4d00-bac1-911d8ee6ee98" elementFormDefault="qualified">
    <xsd:import namespace="http://schemas.microsoft.com/office/2006/documentManagement/types"/>
    <xsd:import namespace="http://schemas.microsoft.com/office/infopath/2007/PartnerControls"/>
    <xsd:element name="Category" ma:index="8" ma:displayName="Category" ma:description="Select from the pull down menu the correct category for this file type" ma:format="Dropdown" ma:internalName="Category">
      <xsd:simpleType>
        <xsd:restriction base="dms:Choice">
          <xsd:enumeration value="Meetings"/>
          <xsd:enumeration value="Purchase Order"/>
          <xsd:enumeration value="Invoice"/>
          <xsd:enumeration value="Policy"/>
          <xsd:enumeration value="Procedure"/>
          <xsd:enumeration value="Template"/>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d5926b-e52e-44d8-81d1-5e6608a23368"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324C9D-A4D4-4EA5-B76C-8491F2658EB9}">
  <ds:schemaRefs>
    <ds:schemaRef ds:uri="http://purl.org/dc/elements/1.1/"/>
    <ds:schemaRef ds:uri="http://schemas.microsoft.com/office/2006/metadata/properties"/>
    <ds:schemaRef ds:uri="6fd5926b-e52e-44d8-81d1-5e6608a23368"/>
    <ds:schemaRef ds:uri="http://purl.org/dc/terms/"/>
    <ds:schemaRef ds:uri="http://schemas.openxmlformats.org/package/2006/metadata/core-properties"/>
    <ds:schemaRef ds:uri="http://schemas.microsoft.com/office/2006/documentManagement/types"/>
    <ds:schemaRef ds:uri="13c02fde-b48f-4d00-bac1-911d8ee6ee98"/>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3D502E4-D18D-4EA6-BFF6-F7B2176D1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c02fde-b48f-4d00-bac1-911d8ee6ee98"/>
    <ds:schemaRef ds:uri="6fd5926b-e52e-44d8-81d1-5e6608a23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E02B31-F34B-4E18-8C84-0623F31763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13979</TotalTime>
  <Words>2308</Words>
  <Application>Microsoft Office PowerPoint</Application>
  <PresentationFormat>On-screen Show (4:3)</PresentationFormat>
  <Paragraphs>295</Paragraphs>
  <Slides>36</Slides>
  <Notes>17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36</vt:i4>
      </vt:variant>
    </vt:vector>
  </HeadingPairs>
  <TitlesOfParts>
    <vt:vector size="48" baseType="lpstr">
      <vt:lpstr>Arial</vt:lpstr>
      <vt:lpstr>Arial Black</vt:lpstr>
      <vt:lpstr>Calibri</vt:lpstr>
      <vt:lpstr>Calibri Light</vt:lpstr>
      <vt:lpstr>Roboto</vt:lpstr>
      <vt:lpstr>Times</vt:lpstr>
      <vt:lpstr>Times New Roman</vt:lpstr>
      <vt:lpstr>Wingdings</vt:lpstr>
      <vt:lpstr>1_Custom Design</vt:lpstr>
      <vt:lpstr>2_Custom Design</vt:lpstr>
      <vt:lpstr>3_Custom Design</vt:lpstr>
      <vt:lpstr>5_Custom Design</vt:lpstr>
      <vt:lpstr>PowerPoint Presentation</vt:lpstr>
      <vt:lpstr>PowerPoint Presentation</vt:lpstr>
      <vt:lpstr>Sustainability: ‘People, Planet, Profit’</vt:lpstr>
      <vt:lpstr>Towards a sustainable environment</vt:lpstr>
      <vt:lpstr>Unilever’s sustainable living plan</vt:lpstr>
      <vt:lpstr>Sustainable Purchasing</vt:lpstr>
      <vt:lpstr>How to drive CSR in supply chain relationships</vt:lpstr>
      <vt:lpstr>Figure 14.3 Philips’ supplier sustainability audit </vt:lpstr>
      <vt:lpstr>Six steps to responsible buying</vt:lpstr>
      <vt:lpstr>Mini case study – Tesco and CSR</vt:lpstr>
      <vt:lpstr>Mini case study – TR fastenings</vt:lpstr>
      <vt:lpstr>Social accountability 8000 (SA8000)</vt:lpstr>
      <vt:lpstr>The ethical trading initiative (ETI)</vt:lpstr>
      <vt:lpstr>The International Labour Organization (ILO)</vt:lpstr>
      <vt:lpstr>Fairtrade</vt:lpstr>
      <vt:lpstr>Best practice: what buyers can do to improve labour conditions</vt:lpstr>
      <vt:lpstr>Best practice: what buyers can do to improve labour conditions (Continued)</vt:lpstr>
      <vt:lpstr>Video</vt:lpstr>
      <vt:lpstr>Green SCM integrates environmental and supply chain management.</vt:lpstr>
      <vt:lpstr>Green SCM leverages the role of the environment in SC value creation.</vt:lpstr>
      <vt:lpstr>Historically, GSC management focused on the upstream supply chain.</vt:lpstr>
      <vt:lpstr>Now, GSC programs are moving from compliance to value creation.</vt:lpstr>
      <vt:lpstr>Companies are starting to view GSC as a strategic analysis tool.</vt:lpstr>
      <vt:lpstr>PowerPoint Presentation</vt:lpstr>
      <vt:lpstr>PowerPoint Presentation</vt:lpstr>
      <vt:lpstr>Green supply chain management is a driver for process improvements.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Xerox implemented a take-back program redefined customer’s expectations.</vt:lpstr>
      <vt:lpstr>PowerPoint Presentation</vt:lpstr>
      <vt:lpstr>Tutorial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Toniel Leung</dc:creator>
  <cp:lastModifiedBy>Hadi Rezaei Vandchali</cp:lastModifiedBy>
  <cp:revision>62</cp:revision>
  <dcterms:created xsi:type="dcterms:W3CDTF">2017-08-16T23:55:16Z</dcterms:created>
  <dcterms:modified xsi:type="dcterms:W3CDTF">2019-09-12T09:59:06Z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0x010100E1709477310369438C3E543C94179E2D</vt:lpwstr>
  </property>
</Properties>
</file>