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53"/>
  </p:notesMasterIdLst>
  <p:sldIdLst>
    <p:sldId id="280" r:id="rId8"/>
    <p:sldId id="281" r:id="rId9"/>
    <p:sldId id="396" r:id="rId10"/>
    <p:sldId id="275" r:id="rId11"/>
    <p:sldId id="324" r:id="rId12"/>
    <p:sldId id="290" r:id="rId13"/>
    <p:sldId id="291" r:id="rId14"/>
    <p:sldId id="292" r:id="rId15"/>
    <p:sldId id="293" r:id="rId16"/>
    <p:sldId id="294" r:id="rId17"/>
    <p:sldId id="496" r:id="rId18"/>
    <p:sldId id="296" r:id="rId19"/>
    <p:sldId id="497" r:id="rId20"/>
    <p:sldId id="326" r:id="rId21"/>
    <p:sldId id="300" r:id="rId22"/>
    <p:sldId id="498" r:id="rId23"/>
    <p:sldId id="327" r:id="rId24"/>
    <p:sldId id="299" r:id="rId25"/>
    <p:sldId id="301" r:id="rId26"/>
    <p:sldId id="328" r:id="rId27"/>
    <p:sldId id="329" r:id="rId28"/>
    <p:sldId id="363" r:id="rId29"/>
    <p:sldId id="366" r:id="rId30"/>
    <p:sldId id="411" r:id="rId31"/>
    <p:sldId id="413" r:id="rId32"/>
    <p:sldId id="414" r:id="rId33"/>
    <p:sldId id="415" r:id="rId34"/>
    <p:sldId id="416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499" r:id="rId43"/>
    <p:sldId id="398" r:id="rId44"/>
    <p:sldId id="399" r:id="rId45"/>
    <p:sldId id="403" r:id="rId46"/>
    <p:sldId id="404" r:id="rId47"/>
    <p:sldId id="405" r:id="rId48"/>
    <p:sldId id="400" r:id="rId49"/>
    <p:sldId id="401" r:id="rId50"/>
    <p:sldId id="500" r:id="rId51"/>
    <p:sldId id="4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0"/>
            <p14:sldId id="281"/>
            <p14:sldId id="396"/>
            <p14:sldId id="275"/>
            <p14:sldId id="324"/>
            <p14:sldId id="290"/>
            <p14:sldId id="291"/>
            <p14:sldId id="292"/>
            <p14:sldId id="293"/>
            <p14:sldId id="294"/>
            <p14:sldId id="496"/>
            <p14:sldId id="296"/>
            <p14:sldId id="497"/>
            <p14:sldId id="326"/>
            <p14:sldId id="300"/>
            <p14:sldId id="498"/>
            <p14:sldId id="327"/>
            <p14:sldId id="299"/>
            <p14:sldId id="301"/>
            <p14:sldId id="328"/>
            <p14:sldId id="329"/>
            <p14:sldId id="363"/>
            <p14:sldId id="366"/>
            <p14:sldId id="411"/>
            <p14:sldId id="413"/>
            <p14:sldId id="414"/>
            <p14:sldId id="415"/>
            <p14:sldId id="416"/>
            <p14:sldId id="389"/>
            <p14:sldId id="390"/>
            <p14:sldId id="391"/>
            <p14:sldId id="392"/>
            <p14:sldId id="393"/>
            <p14:sldId id="394"/>
            <p14:sldId id="395"/>
            <p14:sldId id="499"/>
            <p14:sldId id="398"/>
            <p14:sldId id="399"/>
            <p14:sldId id="403"/>
            <p14:sldId id="404"/>
            <p14:sldId id="405"/>
            <p14:sldId id="400"/>
            <p14:sldId id="401"/>
            <p14:sldId id="500"/>
            <p14:sldId id="4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73"/>
  </p:normalViewPr>
  <p:slideViewPr>
    <p:cSldViewPr snapToGrid="0" snapToObjects="1">
      <p:cViewPr varScale="1">
        <p:scale>
          <a:sx n="72" d="100"/>
          <a:sy n="72" d="100"/>
        </p:scale>
        <p:origin x="3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Vass" userId="S::ivass@icms.edu.au::70e7b51f-c080-489e-85cc-d4c6c9e8e3df" providerId="AD" clId="Web-{6E088ECA-BFE0-4273-8F6D-D4B445EC130A}"/>
    <pc:docChg chg="modSld">
      <pc:chgData name="Ilona Vass" userId="S::ivass@icms.edu.au::70e7b51f-c080-489e-85cc-d4c6c9e8e3df" providerId="AD" clId="Web-{6E088ECA-BFE0-4273-8F6D-D4B445EC130A}" dt="2018-06-05T01:57:46.972" v="1"/>
      <pc:docMkLst>
        <pc:docMk/>
      </pc:docMkLst>
      <pc:sldChg chg="delSp">
        <pc:chgData name="Ilona Vass" userId="S::ivass@icms.edu.au::70e7b51f-c080-489e-85cc-d4c6c9e8e3df" providerId="AD" clId="Web-{6E088ECA-BFE0-4273-8F6D-D4B445EC130A}" dt="2018-06-05T01:57:46.972" v="1"/>
        <pc:sldMkLst>
          <pc:docMk/>
          <pc:sldMk cId="698098642" sldId="281"/>
        </pc:sldMkLst>
        <pc:spChg chg="del">
          <ac:chgData name="Ilona Vass" userId="S::ivass@icms.edu.au::70e7b51f-c080-489e-85cc-d4c6c9e8e3df" providerId="AD" clId="Web-{6E088ECA-BFE0-4273-8F6D-D4B445EC130A}" dt="2018-06-05T01:57:46.972" v="1"/>
          <ac:spMkLst>
            <pc:docMk/>
            <pc:sldMk cId="698098642" sldId="281"/>
            <ac:spMk id="2" creationId="{00000000-0000-0000-0000-000000000000}"/>
          </ac:spMkLst>
        </pc:spChg>
        <pc:spChg chg="del">
          <ac:chgData name="Ilona Vass" userId="S::ivass@icms.edu.au::70e7b51f-c080-489e-85cc-d4c6c9e8e3df" providerId="AD" clId="Web-{6E088ECA-BFE0-4273-8F6D-D4B445EC130A}" dt="2018-06-05T01:57:44.957" v="0"/>
          <ac:spMkLst>
            <pc:docMk/>
            <pc:sldMk cId="698098642" sldId="28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75F27-BA1A-4B24-B7AA-3AB956EC41B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A672D-383B-4554-A16C-D26E97B014A4}">
      <dgm:prSet phldrT="[Text]"/>
      <dgm:spPr/>
      <dgm:t>
        <a:bodyPr/>
        <a:lstStyle/>
        <a:p>
          <a:r>
            <a:rPr lang="en-US" dirty="0"/>
            <a:t>Warehousing</a:t>
          </a:r>
        </a:p>
      </dgm:t>
    </dgm:pt>
    <dgm:pt modelId="{7E517A93-7FC1-4372-A830-8556E3941A33}" type="parTrans" cxnId="{3530D05B-88D2-426B-9AAC-A4809012A104}">
      <dgm:prSet/>
      <dgm:spPr/>
      <dgm:t>
        <a:bodyPr/>
        <a:lstStyle/>
        <a:p>
          <a:endParaRPr lang="en-US"/>
        </a:p>
      </dgm:t>
    </dgm:pt>
    <dgm:pt modelId="{1C1B2D5D-4CD0-411D-916C-03A0DDDD2E9B}" type="sibTrans" cxnId="{3530D05B-88D2-426B-9AAC-A4809012A104}">
      <dgm:prSet/>
      <dgm:spPr/>
      <dgm:t>
        <a:bodyPr/>
        <a:lstStyle/>
        <a:p>
          <a:endParaRPr lang="en-US"/>
        </a:p>
      </dgm:t>
    </dgm:pt>
    <dgm:pt modelId="{77AE500B-E89A-4364-82CB-95824EB502FE}">
      <dgm:prSet phldrT="[Text]"/>
      <dgm:spPr/>
      <dgm:t>
        <a:bodyPr/>
        <a:lstStyle/>
        <a:p>
          <a:r>
            <a:rPr lang="en-US" dirty="0"/>
            <a:t>Inventory management</a:t>
          </a:r>
        </a:p>
      </dgm:t>
    </dgm:pt>
    <dgm:pt modelId="{D42F7AD0-7296-4011-AF72-3E654114F8FD}" type="parTrans" cxnId="{9C7F1C3F-11B0-4B70-AA1D-12C3F3A19C67}">
      <dgm:prSet/>
      <dgm:spPr/>
      <dgm:t>
        <a:bodyPr/>
        <a:lstStyle/>
        <a:p>
          <a:endParaRPr lang="en-US"/>
        </a:p>
      </dgm:t>
    </dgm:pt>
    <dgm:pt modelId="{A0EE215D-D12F-47EC-871E-471967C27836}" type="sibTrans" cxnId="{9C7F1C3F-11B0-4B70-AA1D-12C3F3A19C67}">
      <dgm:prSet/>
      <dgm:spPr/>
      <dgm:t>
        <a:bodyPr/>
        <a:lstStyle/>
        <a:p>
          <a:endParaRPr lang="en-US"/>
        </a:p>
      </dgm:t>
    </dgm:pt>
    <dgm:pt modelId="{CD7B7203-6B09-4842-8687-FEF937449EAB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55A8D911-8ED2-400B-BABE-8BB9DCB90035}" type="parTrans" cxnId="{2B6B9C26-B1AD-4652-9189-176811135E5B}">
      <dgm:prSet/>
      <dgm:spPr/>
      <dgm:t>
        <a:bodyPr/>
        <a:lstStyle/>
        <a:p>
          <a:endParaRPr lang="en-US"/>
        </a:p>
      </dgm:t>
    </dgm:pt>
    <dgm:pt modelId="{BF1C39F1-52F3-4541-AA29-F1673589B4C1}" type="sibTrans" cxnId="{2B6B9C26-B1AD-4652-9189-176811135E5B}">
      <dgm:prSet/>
      <dgm:spPr/>
      <dgm:t>
        <a:bodyPr/>
        <a:lstStyle/>
        <a:p>
          <a:endParaRPr lang="en-US"/>
        </a:p>
      </dgm:t>
    </dgm:pt>
    <dgm:pt modelId="{EE975796-B273-416F-89D2-91A33A5106AF}">
      <dgm:prSet phldrT="[Text]"/>
      <dgm:spPr/>
      <dgm:t>
        <a:bodyPr/>
        <a:lstStyle/>
        <a:p>
          <a:r>
            <a:rPr lang="en-US" dirty="0"/>
            <a:t>Logistics information management</a:t>
          </a:r>
        </a:p>
      </dgm:t>
    </dgm:pt>
    <dgm:pt modelId="{3925A5DD-0D74-48CB-967A-A0435A252BA2}" type="parTrans" cxnId="{AC9615B1-418D-4B68-A6DF-609641304547}">
      <dgm:prSet/>
      <dgm:spPr/>
      <dgm:t>
        <a:bodyPr/>
        <a:lstStyle/>
        <a:p>
          <a:endParaRPr lang="en-US"/>
        </a:p>
      </dgm:t>
    </dgm:pt>
    <dgm:pt modelId="{89B8B8B1-1F1E-4101-9B9E-41B9721082D2}" type="sibTrans" cxnId="{AC9615B1-418D-4B68-A6DF-609641304547}">
      <dgm:prSet/>
      <dgm:spPr/>
      <dgm:t>
        <a:bodyPr/>
        <a:lstStyle/>
        <a:p>
          <a:endParaRPr lang="en-US"/>
        </a:p>
      </dgm:t>
    </dgm:pt>
    <dgm:pt modelId="{4AA988A2-5C16-4A34-9308-82521AE5DD00}" type="pres">
      <dgm:prSet presAssocID="{22875F27-BA1A-4B24-B7AA-3AB956EC41BD}" presName="diagram" presStyleCnt="0">
        <dgm:presLayoutVars>
          <dgm:dir/>
          <dgm:resizeHandles val="exact"/>
        </dgm:presLayoutVars>
      </dgm:prSet>
      <dgm:spPr/>
    </dgm:pt>
    <dgm:pt modelId="{7B6351B7-68F4-4633-A361-72261F585412}" type="pres">
      <dgm:prSet presAssocID="{A2CA672D-383B-4554-A16C-D26E97B014A4}" presName="node" presStyleLbl="node1" presStyleIdx="0" presStyleCnt="4">
        <dgm:presLayoutVars>
          <dgm:bulletEnabled val="1"/>
        </dgm:presLayoutVars>
      </dgm:prSet>
      <dgm:spPr/>
    </dgm:pt>
    <dgm:pt modelId="{8D3E4CAB-C31F-433C-9C00-2B2D6DA6B1DC}" type="pres">
      <dgm:prSet presAssocID="{1C1B2D5D-4CD0-411D-916C-03A0DDDD2E9B}" presName="sibTrans" presStyleCnt="0"/>
      <dgm:spPr/>
    </dgm:pt>
    <dgm:pt modelId="{BA1780C2-9637-45AF-BB60-F73956F42604}" type="pres">
      <dgm:prSet presAssocID="{77AE500B-E89A-4364-82CB-95824EB502FE}" presName="node" presStyleLbl="node1" presStyleIdx="1" presStyleCnt="4">
        <dgm:presLayoutVars>
          <dgm:bulletEnabled val="1"/>
        </dgm:presLayoutVars>
      </dgm:prSet>
      <dgm:spPr/>
    </dgm:pt>
    <dgm:pt modelId="{F36DC0D0-B281-4C70-AF51-1D86DF3F4982}" type="pres">
      <dgm:prSet presAssocID="{A0EE215D-D12F-47EC-871E-471967C27836}" presName="sibTrans" presStyleCnt="0"/>
      <dgm:spPr/>
    </dgm:pt>
    <dgm:pt modelId="{ABDA03D2-7BCE-4E69-8399-D7C92A1349B8}" type="pres">
      <dgm:prSet presAssocID="{CD7B7203-6B09-4842-8687-FEF937449EAB}" presName="node" presStyleLbl="node1" presStyleIdx="2" presStyleCnt="4">
        <dgm:presLayoutVars>
          <dgm:bulletEnabled val="1"/>
        </dgm:presLayoutVars>
      </dgm:prSet>
      <dgm:spPr/>
    </dgm:pt>
    <dgm:pt modelId="{472EAFD7-029D-4C54-B687-DB414D74F403}" type="pres">
      <dgm:prSet presAssocID="{BF1C39F1-52F3-4541-AA29-F1673589B4C1}" presName="sibTrans" presStyleCnt="0"/>
      <dgm:spPr/>
    </dgm:pt>
    <dgm:pt modelId="{2F6D3D8D-762A-45D9-921C-26C3AD992ED7}" type="pres">
      <dgm:prSet presAssocID="{EE975796-B273-416F-89D2-91A33A5106AF}" presName="node" presStyleLbl="node1" presStyleIdx="3" presStyleCnt="4">
        <dgm:presLayoutVars>
          <dgm:bulletEnabled val="1"/>
        </dgm:presLayoutVars>
      </dgm:prSet>
      <dgm:spPr/>
    </dgm:pt>
  </dgm:ptLst>
  <dgm:cxnLst>
    <dgm:cxn modelId="{7E8F0221-4042-4100-BAC5-9FF6F104EDF0}" type="presOf" srcId="{CD7B7203-6B09-4842-8687-FEF937449EAB}" destId="{ABDA03D2-7BCE-4E69-8399-D7C92A1349B8}" srcOrd="0" destOrd="0" presId="urn:microsoft.com/office/officeart/2005/8/layout/default#2"/>
    <dgm:cxn modelId="{2B6B9C26-B1AD-4652-9189-176811135E5B}" srcId="{22875F27-BA1A-4B24-B7AA-3AB956EC41BD}" destId="{CD7B7203-6B09-4842-8687-FEF937449EAB}" srcOrd="2" destOrd="0" parTransId="{55A8D911-8ED2-400B-BABE-8BB9DCB90035}" sibTransId="{BF1C39F1-52F3-4541-AA29-F1673589B4C1}"/>
    <dgm:cxn modelId="{9C7F1C3F-11B0-4B70-AA1D-12C3F3A19C67}" srcId="{22875F27-BA1A-4B24-B7AA-3AB956EC41BD}" destId="{77AE500B-E89A-4364-82CB-95824EB502FE}" srcOrd="1" destOrd="0" parTransId="{D42F7AD0-7296-4011-AF72-3E654114F8FD}" sibTransId="{A0EE215D-D12F-47EC-871E-471967C27836}"/>
    <dgm:cxn modelId="{3530D05B-88D2-426B-9AAC-A4809012A104}" srcId="{22875F27-BA1A-4B24-B7AA-3AB956EC41BD}" destId="{A2CA672D-383B-4554-A16C-D26E97B014A4}" srcOrd="0" destOrd="0" parTransId="{7E517A93-7FC1-4372-A830-8556E3941A33}" sibTransId="{1C1B2D5D-4CD0-411D-916C-03A0DDDD2E9B}"/>
    <dgm:cxn modelId="{1DE85265-0A61-4EF9-B25B-8553233ED2DE}" type="presOf" srcId="{EE975796-B273-416F-89D2-91A33A5106AF}" destId="{2F6D3D8D-762A-45D9-921C-26C3AD992ED7}" srcOrd="0" destOrd="0" presId="urn:microsoft.com/office/officeart/2005/8/layout/default#2"/>
    <dgm:cxn modelId="{7D95BB70-139A-406A-8E95-2246D9D0E8B6}" type="presOf" srcId="{A2CA672D-383B-4554-A16C-D26E97B014A4}" destId="{7B6351B7-68F4-4633-A361-72261F585412}" srcOrd="0" destOrd="0" presId="urn:microsoft.com/office/officeart/2005/8/layout/default#2"/>
    <dgm:cxn modelId="{BF15E055-6C18-4F25-8D19-571DFA2DD76D}" type="presOf" srcId="{22875F27-BA1A-4B24-B7AA-3AB956EC41BD}" destId="{4AA988A2-5C16-4A34-9308-82521AE5DD00}" srcOrd="0" destOrd="0" presId="urn:microsoft.com/office/officeart/2005/8/layout/default#2"/>
    <dgm:cxn modelId="{AC9615B1-418D-4B68-A6DF-609641304547}" srcId="{22875F27-BA1A-4B24-B7AA-3AB956EC41BD}" destId="{EE975796-B273-416F-89D2-91A33A5106AF}" srcOrd="3" destOrd="0" parTransId="{3925A5DD-0D74-48CB-967A-A0435A252BA2}" sibTransId="{89B8B8B1-1F1E-4101-9B9E-41B9721082D2}"/>
    <dgm:cxn modelId="{F907D7DA-6838-489F-8C38-D4A7B4E7BA52}" type="presOf" srcId="{77AE500B-E89A-4364-82CB-95824EB502FE}" destId="{BA1780C2-9637-45AF-BB60-F73956F42604}" srcOrd="0" destOrd="0" presId="urn:microsoft.com/office/officeart/2005/8/layout/default#2"/>
    <dgm:cxn modelId="{D628F275-B57D-4026-A835-56143AEEADF2}" type="presParOf" srcId="{4AA988A2-5C16-4A34-9308-82521AE5DD00}" destId="{7B6351B7-68F4-4633-A361-72261F585412}" srcOrd="0" destOrd="0" presId="urn:microsoft.com/office/officeart/2005/8/layout/default#2"/>
    <dgm:cxn modelId="{47B7FCEB-8B98-4715-82B3-F584BBC79D84}" type="presParOf" srcId="{4AA988A2-5C16-4A34-9308-82521AE5DD00}" destId="{8D3E4CAB-C31F-433C-9C00-2B2D6DA6B1DC}" srcOrd="1" destOrd="0" presId="urn:microsoft.com/office/officeart/2005/8/layout/default#2"/>
    <dgm:cxn modelId="{30153C86-1E6C-4E08-A006-00FDB3ED7256}" type="presParOf" srcId="{4AA988A2-5C16-4A34-9308-82521AE5DD00}" destId="{BA1780C2-9637-45AF-BB60-F73956F42604}" srcOrd="2" destOrd="0" presId="urn:microsoft.com/office/officeart/2005/8/layout/default#2"/>
    <dgm:cxn modelId="{AD3CE953-3270-4D12-8A48-8FDDCC5E7A54}" type="presParOf" srcId="{4AA988A2-5C16-4A34-9308-82521AE5DD00}" destId="{F36DC0D0-B281-4C70-AF51-1D86DF3F4982}" srcOrd="3" destOrd="0" presId="urn:microsoft.com/office/officeart/2005/8/layout/default#2"/>
    <dgm:cxn modelId="{39E8FFB6-9C67-4978-B2DD-5184B40DA9D6}" type="presParOf" srcId="{4AA988A2-5C16-4A34-9308-82521AE5DD00}" destId="{ABDA03D2-7BCE-4E69-8399-D7C92A1349B8}" srcOrd="4" destOrd="0" presId="urn:microsoft.com/office/officeart/2005/8/layout/default#2"/>
    <dgm:cxn modelId="{828EFE8C-8D23-484A-84BE-034A59F7CB3F}" type="presParOf" srcId="{4AA988A2-5C16-4A34-9308-82521AE5DD00}" destId="{472EAFD7-029D-4C54-B687-DB414D74F403}" srcOrd="5" destOrd="0" presId="urn:microsoft.com/office/officeart/2005/8/layout/default#2"/>
    <dgm:cxn modelId="{7DE08CA1-773D-4C2C-9E45-3E18EADAA604}" type="presParOf" srcId="{4AA988A2-5C16-4A34-9308-82521AE5DD00}" destId="{2F6D3D8D-762A-45D9-921C-26C3AD992ED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351B7-68F4-4633-A361-72261F585412}">
      <dsp:nvSpPr>
        <dsp:cNvPr id="0" name=""/>
        <dsp:cNvSpPr/>
      </dsp:nvSpPr>
      <dsp:spPr>
        <a:xfrm>
          <a:off x="744" y="145604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Warehousing</a:t>
          </a:r>
        </a:p>
      </dsp:txBody>
      <dsp:txXfrm>
        <a:off x="744" y="145604"/>
        <a:ext cx="2902148" cy="1741289"/>
      </dsp:txXfrm>
    </dsp:sp>
    <dsp:sp modelId="{BA1780C2-9637-45AF-BB60-F73956F42604}">
      <dsp:nvSpPr>
        <dsp:cNvPr id="0" name=""/>
        <dsp:cNvSpPr/>
      </dsp:nvSpPr>
      <dsp:spPr>
        <a:xfrm>
          <a:off x="3193107" y="145604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Inventory management</a:t>
          </a:r>
        </a:p>
      </dsp:txBody>
      <dsp:txXfrm>
        <a:off x="3193107" y="145604"/>
        <a:ext cx="2902148" cy="1741289"/>
      </dsp:txXfrm>
    </dsp:sp>
    <dsp:sp modelId="{ABDA03D2-7BCE-4E69-8399-D7C92A1349B8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Transportation</a:t>
          </a:r>
        </a:p>
      </dsp:txBody>
      <dsp:txXfrm>
        <a:off x="744" y="2177107"/>
        <a:ext cx="2902148" cy="1741289"/>
      </dsp:txXfrm>
    </dsp:sp>
    <dsp:sp modelId="{2F6D3D8D-762A-45D9-921C-26C3AD992ED7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Logistics information management</a:t>
          </a: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916F7A81-093D-48D0-A613-204F9EA2CD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CA1889ED-03F8-4C89-B360-231916C40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C539520F-B54F-46D3-95CB-DC306369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669BFA49-2FCE-4DF4-A6AC-35E20AB91F39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60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904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35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83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23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1105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7767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77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8231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26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170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09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596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449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565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58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76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E3EE8-FE0A-4B65-BAC9-3181CA3DEA1B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34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324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075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11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31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16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85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E46C-BE3A-4D68-80D0-ACE8E7BDB2F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3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23/08/2019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23/08/2019</a:t>
            </a:fld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4A01A-38A8-41F8-B09F-6AB12D61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806B0-5F97-4A79-BE1C-2832D1DA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9600" y="48768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04697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23/08/2019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20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23/08/2019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23/08/2019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6E24REDHho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hyperlink" Target="https://www.techradar.com/au/news/amazon-australia-begins-building-second-fulfilment-centre-in-sydne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daily.com.cn/a/201806/12/WS5b1f2788a31001b82571f813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iencedirect.com/science/article/pii/S095741740900964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XdeqcHB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-AoiaVBa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UK-HTn4ZA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wJXuISEy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Lt1FxwMGQ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-GAJqu6n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pbUYohI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9YiUudBhU" TargetMode="External"/><Relationship Id="rId2" Type="http://schemas.openxmlformats.org/officeDocument/2006/relationships/hyperlink" Target="https://www.youtube.com/watch?v=J4FlReVQWRc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yI8_Zshw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3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>
                <a:latin typeface="+mn-lt"/>
              </a:rPr>
              <a:t>7. Sortation </a:t>
            </a:r>
            <a:r>
              <a:rPr lang="en-AU" sz="1800" dirty="0">
                <a:latin typeface="+mn-lt"/>
              </a:rPr>
              <a:t>centres 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Goods are received from all parts of the country, sorted by e.g. post code, consolidated and delivered overnight to their destinations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Typical users: letter, parcel and pallet distribution companies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78559"/>
            <a:ext cx="143827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82" y="3702511"/>
            <a:ext cx="45243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85184"/>
            <a:ext cx="30575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68222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>
                <a:latin typeface="+mn-lt"/>
              </a:rPr>
              <a:t>8. </a:t>
            </a:r>
            <a:r>
              <a:rPr lang="en-AU" sz="1800" dirty="0">
                <a:latin typeface="+mn-lt"/>
              </a:rPr>
              <a:t>Fulfilment</a:t>
            </a:r>
            <a:r>
              <a:rPr lang="en-US" sz="1800" dirty="0">
                <a:latin typeface="+mn-lt"/>
              </a:rPr>
              <a:t> </a:t>
            </a:r>
            <a:r>
              <a:rPr lang="en-AU" sz="1800" dirty="0">
                <a:latin typeface="+mn-lt"/>
              </a:rPr>
              <a:t>centres 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Popular because of e-commerce (online shopping) 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Large volumes of small orders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A large percentage of returns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YouTube: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3"/>
              </a:rPr>
              <a:t>UK - Amazon Fulfilment </a:t>
            </a:r>
            <a:r>
              <a:rPr lang="en-US" sz="1800" dirty="0" err="1">
                <a:solidFill>
                  <a:srgbClr val="002060"/>
                </a:solidFill>
                <a:latin typeface="+mn-lt"/>
                <a:hlinkClick r:id="rId3"/>
              </a:rPr>
              <a:t>Centres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  <a:hlinkClick r:id="rId4"/>
              </a:rPr>
              <a:t>https://www.techradar.com/au/news/amazon-australia-begins-building-second-fulfilment-centre-in-sydney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◊"/>
            </a:pP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5" b="12179"/>
          <a:stretch/>
        </p:blipFill>
        <p:spPr>
          <a:xfrm>
            <a:off x="1771756" y="4149080"/>
            <a:ext cx="3960440" cy="2330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23169" r="48815" b="13700"/>
          <a:stretch/>
        </p:blipFill>
        <p:spPr>
          <a:xfrm>
            <a:off x="6191672" y="3429000"/>
            <a:ext cx="2952328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53263"/>
            <a:ext cx="1128925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2175"/>
      </p:ext>
    </p:extLst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>
                <a:latin typeface="+mn-lt"/>
              </a:rPr>
              <a:t>9. Reverse logistics </a:t>
            </a:r>
            <a:r>
              <a:rPr lang="en-US" sz="1600" dirty="0" err="1">
                <a:latin typeface="+mn-lt"/>
              </a:rPr>
              <a:t>centres</a:t>
            </a:r>
            <a:endParaRPr lang="en-AU" sz="16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European Union’s Waste and Electrical and Electronic Equipment (WEEE)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Dealing with “Returned” things from the logistics system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u="sng" dirty="0">
                <a:solidFill>
                  <a:srgbClr val="002060"/>
                </a:solidFill>
                <a:latin typeface="+mn-lt"/>
              </a:rPr>
              <a:t>Returned products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: unwanted/defective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u="sng" dirty="0">
                <a:solidFill>
                  <a:srgbClr val="002060"/>
                </a:solidFill>
                <a:latin typeface="+mn-lt"/>
              </a:rPr>
              <a:t>Returned packaging materials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(shrink wrap, straps, carton cardboard)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u="sng" dirty="0">
                <a:solidFill>
                  <a:srgbClr val="002060"/>
                </a:solidFill>
                <a:latin typeface="+mn-lt"/>
              </a:rPr>
              <a:t>Returned reusable transit packaging equipment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: roll cages, barrels, kegs, pallets, totes, trays, dollies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What should we do? Check, reuse, repair, repackage, recycle, or dispose of them!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It matters since it affects the cash flow and environments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5607" r="25451" b="6550"/>
          <a:stretch/>
        </p:blipFill>
        <p:spPr>
          <a:xfrm>
            <a:off x="263037" y="1545319"/>
            <a:ext cx="1080120" cy="180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3387027"/>
            <a:ext cx="1026922" cy="1221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9886" b="9631"/>
          <a:stretch/>
        </p:blipFill>
        <p:spPr>
          <a:xfrm>
            <a:off x="270822" y="4816500"/>
            <a:ext cx="1133318" cy="1116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33" y="4920967"/>
            <a:ext cx="2269277" cy="885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9680"/>
          <a:stretch/>
        </p:blipFill>
        <p:spPr>
          <a:xfrm>
            <a:off x="1991664" y="5699618"/>
            <a:ext cx="1498962" cy="1158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61" y="5032202"/>
            <a:ext cx="1464148" cy="983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0050" r="10100" b="31100"/>
          <a:stretch/>
        </p:blipFill>
        <p:spPr>
          <a:xfrm>
            <a:off x="4381861" y="5932797"/>
            <a:ext cx="1532850" cy="736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47" y="4977726"/>
            <a:ext cx="1838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44214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>
                <a:latin typeface="+mn-lt"/>
              </a:rPr>
              <a:t>10. Public sector warehouses</a:t>
            </a:r>
            <a:endParaRPr lang="en-AU" sz="2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Storing materials for natural disasters (earthquakes, droughts, tsunamis) 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Warehouses in humanitarian logistics (wars, natural disasters)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Stock for government facilities (schools and offices): stationary, uniforms, furniture, computer hardware and software, etc.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May be managed by governments or third-party logistics providers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8926"/>
          <a:stretch/>
        </p:blipFill>
        <p:spPr>
          <a:xfrm>
            <a:off x="3275856" y="4265712"/>
            <a:ext cx="29523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2519"/>
      </p:ext>
    </p:extLst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 between 3Pl and 4Pl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>
                <a:latin typeface="+mn-lt"/>
              </a:rPr>
              <a:t>3PL companies tend to specialize in:</a:t>
            </a:r>
          </a:p>
          <a:p>
            <a:r>
              <a:rPr lang="en-AU" dirty="0">
                <a:latin typeface="+mn-lt"/>
              </a:rPr>
              <a:t>Inbound and outbound freight</a:t>
            </a:r>
          </a:p>
          <a:p>
            <a:r>
              <a:rPr lang="en-AU" dirty="0">
                <a:latin typeface="+mn-lt"/>
              </a:rPr>
              <a:t>Customs</a:t>
            </a:r>
          </a:p>
          <a:p>
            <a:r>
              <a:rPr lang="en-AU" dirty="0">
                <a:latin typeface="+mn-lt"/>
              </a:rPr>
              <a:t>Freight consolidation</a:t>
            </a:r>
          </a:p>
          <a:p>
            <a:r>
              <a:rPr lang="en-AU" dirty="0">
                <a:latin typeface="+mn-lt"/>
              </a:rPr>
              <a:t>Warehousing</a:t>
            </a:r>
          </a:p>
          <a:p>
            <a:r>
              <a:rPr lang="en-AU" dirty="0">
                <a:latin typeface="+mn-lt"/>
              </a:rPr>
              <a:t>Distribution</a:t>
            </a:r>
          </a:p>
          <a:p>
            <a:r>
              <a:rPr lang="en-AU" dirty="0">
                <a:latin typeface="+mn-lt"/>
              </a:rPr>
              <a:t>Order </a:t>
            </a:r>
            <a:r>
              <a:rPr lang="en-AU" dirty="0" err="1">
                <a:latin typeface="+mn-lt"/>
              </a:rPr>
              <a:t>fulfillment</a:t>
            </a:r>
            <a:endParaRPr lang="en-AU" dirty="0">
              <a:latin typeface="+mn-lt"/>
            </a:endParaRPr>
          </a:p>
          <a:p>
            <a:r>
              <a:rPr lang="en-AU" dirty="0">
                <a:latin typeface="+mn-lt"/>
              </a:rPr>
              <a:t>Cross-docking</a:t>
            </a:r>
          </a:p>
          <a:p>
            <a:r>
              <a:rPr lang="en-AU" dirty="0">
                <a:latin typeface="+mn-lt"/>
              </a:rPr>
              <a:t>Inventory management</a:t>
            </a:r>
          </a:p>
          <a:p>
            <a:pPr marL="0" indent="0">
              <a:buNone/>
            </a:pPr>
            <a:r>
              <a:rPr lang="en-AU" b="1" dirty="0">
                <a:latin typeface="+mn-lt"/>
              </a:rPr>
              <a:t>4PL companies tend to provide (generally through 3PL partners):</a:t>
            </a:r>
          </a:p>
          <a:p>
            <a:r>
              <a:rPr lang="en-AU" dirty="0">
                <a:latin typeface="+mn-lt"/>
              </a:rPr>
              <a:t>Distribution</a:t>
            </a:r>
          </a:p>
          <a:p>
            <a:r>
              <a:rPr lang="en-AU" dirty="0">
                <a:latin typeface="+mn-lt"/>
              </a:rPr>
              <a:t>Procurement</a:t>
            </a:r>
          </a:p>
          <a:p>
            <a:r>
              <a:rPr lang="en-AU" dirty="0">
                <a:latin typeface="+mn-lt"/>
              </a:rPr>
              <a:t>Storage</a:t>
            </a:r>
          </a:p>
          <a:p>
            <a:endParaRPr lang="en-A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213285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1PL: First Party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consigner of goods</a:t>
            </a:r>
            <a:endParaRPr lang="en-AU" b="1" dirty="0"/>
          </a:p>
          <a:p>
            <a:r>
              <a:rPr lang="en-AU" b="1" dirty="0"/>
              <a:t>2PL: Second Party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Own the means of transportation</a:t>
            </a:r>
            <a:r>
              <a:rPr lang="en-AU" b="1" dirty="0"/>
              <a:t>  </a:t>
            </a:r>
          </a:p>
          <a:p>
            <a:r>
              <a:rPr lang="en-AU" b="1" dirty="0"/>
              <a:t>5PL: Fifth Party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Manages networks of supply chains with an extensive e-business focus</a:t>
            </a:r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886699"/>
      </p:ext>
    </p:extLst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Warehousing? (Benefits)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700808"/>
            <a:ext cx="756084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1. Discrepancy between supply and demand in time (seasonality) and or space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Mouth water for cherries when living in China? 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Miss Asian cuisines when living in Australia?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Want watermelons in winter?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Like durians in the whole year?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Warehouses: buffers solving these discrepancies!</a:t>
            </a:r>
          </a:p>
          <a:p>
            <a:pPr algn="just">
              <a:buFont typeface="Arial" panose="020B0604020202020204" pitchFamily="34" charset="0"/>
              <a:buChar char="◊"/>
            </a:pPr>
            <a:endParaRPr lang="en-US" sz="1600" dirty="0"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60351A-6427-4F85-84A0-5CDE9B652E48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16" y="3864899"/>
            <a:ext cx="2164175" cy="144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"/>
          <a:stretch/>
        </p:blipFill>
        <p:spPr>
          <a:xfrm>
            <a:off x="5281898" y="3864899"/>
            <a:ext cx="2314437" cy="1330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7"/>
          <a:stretch/>
        </p:blipFill>
        <p:spPr>
          <a:xfrm>
            <a:off x="1834378" y="5305059"/>
            <a:ext cx="252028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45" y="5305059"/>
            <a:ext cx="2372090" cy="14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8078"/>
      </p:ext>
    </p:extLst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Warehousing? (Benefits)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264" y="1700808"/>
            <a:ext cx="7268208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2. Economies of scale in transportation 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The more cargo you carry in a vehicle, the less you will pay for unit cargo transport (freight rate)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Warehouses accumulate and consolidate goods before 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60351A-6427-4F85-84A0-5CDE9B652E48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66918" y="3604038"/>
            <a:ext cx="4372082" cy="1375698"/>
            <a:chOff x="2866918" y="2996952"/>
            <a:chExt cx="4372082" cy="13756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918" y="2996952"/>
              <a:ext cx="4372082" cy="13756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283968" y="3867567"/>
              <a:ext cx="1478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Consolidation centre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59832" y="4785491"/>
            <a:ext cx="4179168" cy="2072509"/>
            <a:chOff x="3059832" y="4498568"/>
            <a:chExt cx="4179168" cy="20725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4498568"/>
              <a:ext cx="4179168" cy="20725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08744" y="5735766"/>
              <a:ext cx="1288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Break-bulk centre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4228"/>
          <a:stretch/>
        </p:blipFill>
        <p:spPr>
          <a:xfrm>
            <a:off x="35496" y="3048857"/>
            <a:ext cx="2628900" cy="1940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149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5599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latin typeface="+mj-lt"/>
              </a:rPr>
              <a:t>Examples of </a:t>
            </a:r>
            <a:r>
              <a:rPr lang="en-US" sz="3200" dirty="0">
                <a:latin typeface="+mj-lt"/>
              </a:rPr>
              <a:t>Economies of scale in transportation</a:t>
            </a:r>
            <a:r>
              <a:rPr lang="en-AU" sz="3200" dirty="0">
                <a:latin typeface="+mj-lt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9" y="2564904"/>
          <a:ext cx="8686801" cy="280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8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1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day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month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No-truck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Tonnes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Annual Sales (weight)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Unit cargo transport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Annual shipping cost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30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12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200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15.5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                 1,116,000 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$700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              $50,400,000 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        172 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>
                          <a:effectLst/>
                          <a:latin typeface="+mj-lt"/>
                        </a:rPr>
                        <a:t>18</a:t>
                      </a:r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                 1,116,000 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$700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             $43,400,000 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  <a:latin typeface="+mj-lt"/>
                        </a:rPr>
                        <a:t>               $7,000,000 </a:t>
                      </a:r>
                      <a:endParaRPr lang="en-A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77699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Warehousing? (Benefits)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264" y="1700808"/>
            <a:ext cx="7268208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3. Uncertainties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2300" i="1" dirty="0">
                <a:latin typeface="+mn-lt"/>
              </a:rPr>
              <a:t>Customers </a:t>
            </a:r>
            <a:r>
              <a:rPr lang="en-US" sz="2300" dirty="0">
                <a:latin typeface="+mn-lt"/>
              </a:rPr>
              <a:t>come to stores randomly, based on their moods, availability in time, and other requirements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2300" dirty="0">
                <a:latin typeface="+mn-lt"/>
                <a:hlinkClick r:id="rId3"/>
              </a:rPr>
              <a:t>http://www.chinadaily.com.cn/a/201806/12/WS5b1f2788a31001b82571f813.html</a:t>
            </a:r>
            <a:endParaRPr lang="en-US" sz="2300" dirty="0">
              <a:latin typeface="+mn-lt"/>
            </a:endParaRPr>
          </a:p>
          <a:p>
            <a:pPr>
              <a:buFont typeface="Arial" panose="020B0604020202020204" pitchFamily="34" charset="0"/>
              <a:buChar char="◊"/>
            </a:pPr>
            <a:r>
              <a:rPr lang="en-US" sz="2300" i="1" dirty="0">
                <a:latin typeface="+mn-lt"/>
              </a:rPr>
              <a:t>Suppliers/manufactures </a:t>
            </a:r>
            <a:r>
              <a:rPr lang="en-US" sz="2300" dirty="0">
                <a:latin typeface="+mn-lt"/>
              </a:rPr>
              <a:t>might shut down their operations for vacations, machine maintenance and stock counts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2300" dirty="0">
                <a:latin typeface="+mn-lt"/>
              </a:rPr>
              <a:t>Other factors, like </a:t>
            </a:r>
            <a:r>
              <a:rPr lang="en-US" sz="2300" i="1" dirty="0">
                <a:latin typeface="+mn-lt"/>
              </a:rPr>
              <a:t>weather and natural disasters</a:t>
            </a:r>
            <a:r>
              <a:rPr lang="en-US" sz="2300" dirty="0">
                <a:latin typeface="+mn-lt"/>
              </a:rPr>
              <a:t>, also cause demand uncertainty for some products (ice cream, suntan lotion, umbrella, beers, tents, bottled water, </a:t>
            </a:r>
            <a:r>
              <a:rPr lang="en-US" sz="2300" dirty="0" err="1">
                <a:latin typeface="+mn-lt"/>
              </a:rPr>
              <a:t>etc</a:t>
            </a:r>
            <a:r>
              <a:rPr lang="en-US" sz="2300" dirty="0">
                <a:latin typeface="+mn-lt"/>
              </a:rPr>
              <a:t>)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2300" dirty="0">
                <a:latin typeface="+mn-lt"/>
              </a:rPr>
              <a:t>Even a rumor can dramatically increase or decrease the demand of a product (e.g. </a:t>
            </a:r>
            <a:r>
              <a:rPr lang="en-US" sz="2300" dirty="0">
                <a:solidFill>
                  <a:srgbClr val="FF0000"/>
                </a:solidFill>
                <a:latin typeface="+mn-lt"/>
              </a:rPr>
              <a:t>Fukushima nuclear leaks in 2011 cause people’s fear of radiation: Chinese rushed to buy table salt</a:t>
            </a:r>
            <a:r>
              <a:rPr lang="en-US" sz="2300" dirty="0">
                <a:latin typeface="+mn-lt"/>
              </a:rPr>
              <a:t>)</a:t>
            </a:r>
          </a:p>
          <a:p>
            <a:pPr marL="0" indent="0" algn="just">
              <a:buNone/>
            </a:pPr>
            <a:r>
              <a:rPr lang="en-US" sz="2300" dirty="0">
                <a:latin typeface="+mn-lt"/>
              </a:rPr>
              <a:t>                            </a:t>
            </a:r>
            <a:r>
              <a:rPr lang="en-AU" sz="2300" i="1" dirty="0">
                <a:latin typeface="+mn-lt"/>
                <a:cs typeface="Times New Roman" panose="02020603050405020304" pitchFamily="18" charset="0"/>
              </a:rPr>
              <a:t>“I have 2 kilograms of salt in stock, do you want to marry me?”</a:t>
            </a:r>
            <a:endParaRPr lang="en-US" sz="2300" dirty="0">
              <a:latin typeface="+mn-lt"/>
            </a:endParaRP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2300" dirty="0">
                <a:latin typeface="+mn-lt"/>
              </a:rPr>
              <a:t>We have to keep more goods than expected in warehouses to fight these uncertainties, since nobody wants to lose sales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2300" dirty="0">
                <a:latin typeface="+mn-lt"/>
              </a:rPr>
              <a:t>“</a:t>
            </a:r>
            <a:r>
              <a:rPr lang="en-US" sz="2300" dirty="0">
                <a:solidFill>
                  <a:srgbClr val="FF0000"/>
                </a:solidFill>
                <a:latin typeface="+mn-lt"/>
              </a:rPr>
              <a:t>SIMULATION</a:t>
            </a:r>
            <a:r>
              <a:rPr lang="en-US" sz="2300" dirty="0">
                <a:latin typeface="+mn-lt"/>
              </a:rPr>
              <a:t>” also helps when you determine your inventory level in the dynamic and uncertain world! [</a:t>
            </a:r>
            <a:r>
              <a:rPr lang="en-US" sz="2300" dirty="0">
                <a:solidFill>
                  <a:srgbClr val="FF0000"/>
                </a:solidFill>
                <a:latin typeface="+mn-lt"/>
              </a:rPr>
              <a:t>“Arena”, the best simulation software package used in industry, will be adopted in the study of this unit through the whole semester</a:t>
            </a:r>
            <a:r>
              <a:rPr lang="en-US" sz="2300" dirty="0">
                <a:latin typeface="+mn-lt"/>
              </a:rPr>
              <a:t>]</a:t>
            </a:r>
          </a:p>
          <a:p>
            <a:pPr marL="0" indent="0" algn="just">
              <a:buNone/>
            </a:pPr>
            <a:endParaRPr lang="en-US" sz="1600" dirty="0">
              <a:latin typeface="+mn-lt"/>
            </a:endParaRPr>
          </a:p>
          <a:p>
            <a:pPr marL="0" indent="0" algn="ctr">
              <a:buNone/>
            </a:pPr>
            <a:r>
              <a:rPr lang="en-US" sz="15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15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60351A-6427-4F85-84A0-5CDE9B652E48}" type="slidenum">
              <a:rPr lang="en-US"/>
              <a:pPr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" y="2348880"/>
            <a:ext cx="1572743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" y="3853147"/>
            <a:ext cx="1524692" cy="998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34996"/>
            <a:ext cx="1176499" cy="6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2885"/>
      </p:ext>
    </p:extLst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264" y="1700808"/>
            <a:ext cx="7268208" cy="5004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4. Discount via bulk buying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Buy more, save more!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i="1" dirty="0">
                <a:latin typeface="+mn-lt"/>
              </a:rPr>
              <a:t>Additional cost</a:t>
            </a:r>
            <a:r>
              <a:rPr lang="en-US" sz="1600" dirty="0">
                <a:latin typeface="+mn-lt"/>
              </a:rPr>
              <a:t> to maintain the inventory:</a:t>
            </a:r>
          </a:p>
          <a:p>
            <a:pPr marL="0" indent="0" algn="just">
              <a:buNone/>
            </a:pPr>
            <a:r>
              <a:rPr lang="en-US" sz="1600" dirty="0">
                <a:latin typeface="+mn-lt"/>
              </a:rPr>
              <a:t>      </a:t>
            </a:r>
            <a:r>
              <a:rPr lang="en-US" sz="1600" i="1" dirty="0">
                <a:latin typeface="+mn-lt"/>
              </a:rPr>
              <a:t>storage cost </a:t>
            </a:r>
            <a:r>
              <a:rPr lang="en-US" sz="1600" dirty="0">
                <a:latin typeface="+mn-lt"/>
              </a:rPr>
              <a:t>+ </a:t>
            </a:r>
            <a:r>
              <a:rPr lang="en-US" sz="1600" i="1" dirty="0">
                <a:latin typeface="+mn-lt"/>
              </a:rPr>
              <a:t>handling cost </a:t>
            </a:r>
            <a:r>
              <a:rPr lang="en-US" sz="1600" dirty="0">
                <a:latin typeface="+mn-lt"/>
              </a:rPr>
              <a:t>+ </a:t>
            </a:r>
            <a:r>
              <a:rPr lang="en-US" sz="1600" i="1" dirty="0">
                <a:latin typeface="+mn-lt"/>
              </a:rPr>
              <a:t>capital interest </a:t>
            </a:r>
            <a:r>
              <a:rPr lang="en-US" sz="1600" dirty="0">
                <a:latin typeface="+mn-lt"/>
              </a:rPr>
              <a:t>+ </a:t>
            </a:r>
            <a:r>
              <a:rPr lang="en-US" sz="1600" i="1" dirty="0">
                <a:latin typeface="+mn-lt"/>
              </a:rPr>
              <a:t>discounted/disposal sales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Maintain a warehouse if </a:t>
            </a:r>
            <a:r>
              <a:rPr lang="en-US" sz="1600" i="1" dirty="0">
                <a:latin typeface="+mn-lt"/>
              </a:rPr>
              <a:t>Additional costs</a:t>
            </a:r>
            <a:r>
              <a:rPr lang="en-US" sz="1600" dirty="0">
                <a:latin typeface="+mn-lt"/>
              </a:rPr>
              <a:t> &lt; </a:t>
            </a:r>
            <a:r>
              <a:rPr lang="en-US" sz="1600" i="1" dirty="0">
                <a:latin typeface="+mn-lt"/>
              </a:rPr>
              <a:t>discount earns via bulk purchase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5. Investment stock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Fine wines and spirits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Cigars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Precious metals and stones</a:t>
            </a:r>
          </a:p>
          <a:p>
            <a:pPr algn="just">
              <a:buFont typeface="Arial" panose="020B0604020202020204" pitchFamily="34" charset="0"/>
              <a:buChar char="◊"/>
            </a:pPr>
            <a:r>
              <a:rPr lang="en-US" sz="1600" dirty="0">
                <a:latin typeface="+mn-lt"/>
              </a:rPr>
              <a:t>Antiques and fine arts</a:t>
            </a:r>
          </a:p>
          <a:p>
            <a:pPr marL="0" indent="0" algn="just">
              <a:buNone/>
            </a:pPr>
            <a:endParaRPr lang="en-US" sz="1600" i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232248" cy="99358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Warehousing? (Benefits)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60351A-6427-4F85-84A0-5CDE9B652E48}" type="slidenum">
              <a:rPr lang="en-US"/>
              <a:pPr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1958941" cy="13035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43" y="5358925"/>
            <a:ext cx="1872208" cy="1245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60" y="3645159"/>
            <a:ext cx="2417390" cy="1510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39" y="3793089"/>
            <a:ext cx="1007444" cy="12150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52" y="5280956"/>
            <a:ext cx="1980170" cy="13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931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E3C6146-C8A8-47D2-A4D0-86F5BA6A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71" y="1325879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</a:rPr>
              <a:t>Value Chain Management MGT804</a:t>
            </a:r>
            <a:br>
              <a:rPr lang="en-US" altLang="en-US" sz="3600" b="1" dirty="0">
                <a:solidFill>
                  <a:srgbClr val="FF0000"/>
                </a:solidFill>
              </a:rPr>
            </a:br>
            <a:br>
              <a:rPr lang="en-US" altLang="en-US" sz="3600" b="1" dirty="0">
                <a:solidFill>
                  <a:srgbClr val="FF0000"/>
                </a:solidFill>
              </a:rPr>
            </a:br>
            <a:r>
              <a:rPr lang="en-US" altLang="en-US" sz="3600" b="1" dirty="0">
                <a:solidFill>
                  <a:srgbClr val="FF0000"/>
                </a:solidFill>
              </a:rPr>
              <a:t>Week 4</a:t>
            </a:r>
            <a:br>
              <a:rPr lang="en-US" altLang="en-US" sz="3600" b="1" dirty="0">
                <a:solidFill>
                  <a:srgbClr val="FF0000"/>
                </a:solidFill>
              </a:rPr>
            </a:b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D3B26DF-A33A-4970-BE8E-3264CE846725}"/>
              </a:ext>
            </a:extLst>
          </p:cNvPr>
          <p:cNvSpPr txBox="1">
            <a:spLocks/>
          </p:cNvSpPr>
          <p:nvPr/>
        </p:nvSpPr>
        <p:spPr>
          <a:xfrm>
            <a:off x="743829" y="3029830"/>
            <a:ext cx="7656342" cy="237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AU" sz="4400" b="1" dirty="0"/>
              <a:t>Warehousing, storage </a:t>
            </a:r>
          </a:p>
          <a:p>
            <a:pPr algn="ctr"/>
            <a:r>
              <a:rPr lang="en-AU" sz="4400" b="1" dirty="0"/>
              <a:t>and </a:t>
            </a:r>
          </a:p>
          <a:p>
            <a:pPr algn="ctr"/>
            <a:r>
              <a:rPr lang="en-AU" sz="4400" b="1" dirty="0"/>
              <a:t>distribution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9809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35831"/>
            <a:ext cx="6940296" cy="742950"/>
          </a:xfrm>
        </p:spPr>
        <p:txBody>
          <a:bodyPr>
            <a:noAutofit/>
          </a:bodyPr>
          <a:lstStyle/>
          <a:p>
            <a:r>
              <a:rPr lang="en-AU" dirty="0"/>
              <a:t>Stock inside a warehouse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84971"/>
            <a:ext cx="7220760" cy="2914650"/>
          </a:xfrm>
        </p:spPr>
        <p:txBody>
          <a:bodyPr rtlCol="0">
            <a:noAutofit/>
          </a:bodyPr>
          <a:lstStyle/>
          <a:p>
            <a:pPr marL="545211" indent="-257175">
              <a:lnSpc>
                <a:spcPct val="80000"/>
              </a:lnSpc>
              <a:defRPr/>
            </a:pPr>
            <a:r>
              <a:rPr lang="en-US" sz="1800" b="1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Raw materials;</a:t>
            </a:r>
            <a:r>
              <a:rPr lang="en-US" sz="18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Iron ore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Coffee</a:t>
            </a:r>
          </a:p>
          <a:p>
            <a:pPr marL="545211" indent="-257175">
              <a:lnSpc>
                <a:spcPct val="80000"/>
              </a:lnSpc>
              <a:defRPr/>
            </a:pPr>
            <a:r>
              <a:rPr lang="en-US" sz="1800" b="1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Supplementary materials;</a:t>
            </a:r>
            <a:r>
              <a:rPr lang="en-US" sz="18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lubricating oil,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Cooling water,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Polishing materials</a:t>
            </a:r>
            <a:endParaRPr lang="en-US" sz="180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45211" indent="-257175">
              <a:lnSpc>
                <a:spcPct val="80000"/>
              </a:lnSpc>
              <a:defRPr/>
            </a:pPr>
            <a:r>
              <a:rPr lang="en-US" sz="1800" b="1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Semi-manufactured products;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Steel plate,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Rolled wire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Plastic foils</a:t>
            </a:r>
            <a:endParaRPr lang="en-US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45211" indent="-257175">
              <a:lnSpc>
                <a:spcPct val="80000"/>
              </a:lnSpc>
              <a:defRPr/>
            </a:pPr>
            <a:r>
              <a:rPr lang="en-US" sz="1800" b="1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Components;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lamp units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Batteries,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Engine parts, </a:t>
            </a:r>
          </a:p>
          <a:p>
            <a:pPr marL="942975" lvl="1" indent="-257175">
              <a:lnSpc>
                <a:spcPct val="80000"/>
              </a:lnSpc>
              <a:defRPr/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Electronic parts and transmissions</a:t>
            </a:r>
            <a:endParaRPr lang="en-US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raw materi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74" y="1603428"/>
            <a:ext cx="1593267" cy="9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40" y="2570931"/>
            <a:ext cx="1115401" cy="1115401"/>
          </a:xfrm>
          <a:prstGeom prst="rect">
            <a:avLst/>
          </a:prstGeom>
        </p:spPr>
      </p:pic>
      <p:pic>
        <p:nvPicPr>
          <p:cNvPr id="1034" name="Picture 10" descr="Image result for steel pl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10" y="3767478"/>
            <a:ext cx="1857531" cy="9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r lamp uni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30" y="4780767"/>
            <a:ext cx="1648610" cy="10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68057"/>
      </p:ext>
    </p:extLst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7731"/>
            <a:ext cx="6757416" cy="7429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AU" dirty="0"/>
              <a:t>Stock inside a warehouse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2327751"/>
            <a:ext cx="7197043" cy="29146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Finished products;</a:t>
            </a:r>
            <a:r>
              <a:rPr lang="en-US" altLang="en-US" sz="18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AU" sz="18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Navigation systems </a:t>
            </a:r>
          </a:p>
          <a:p>
            <a:pPr lvl="1"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Roof systems, 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Investment goods or capital equipment;</a:t>
            </a:r>
            <a:r>
              <a:rPr lang="en-US" altLang="en-US" sz="18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Machines used in production</a:t>
            </a:r>
          </a:p>
          <a:p>
            <a:pPr lvl="1"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Computers </a:t>
            </a:r>
          </a:p>
          <a:p>
            <a:pPr lvl="1"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Buildings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Maintenance, repair and operating materials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(MRO items);</a:t>
            </a:r>
            <a:r>
              <a:rPr lang="en-US" altLang="en-US" sz="18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Office supplies, </a:t>
            </a:r>
          </a:p>
          <a:p>
            <a:pPr lvl="1">
              <a:lnSpc>
                <a:spcPct val="90000"/>
              </a:lnSpc>
            </a:pPr>
            <a:r>
              <a:rPr lang="en-A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Cleaning materials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 result for capital equi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71" y="3573016"/>
            <a:ext cx="2002536" cy="8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171" y="4519328"/>
            <a:ext cx="2002536" cy="93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911" y="2480080"/>
            <a:ext cx="1796796" cy="10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38180"/>
      </p:ext>
    </p:extLst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Warehouse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Key factors shaping location choice</a:t>
            </a:r>
          </a:p>
          <a:p>
            <a:pPr lvl="1"/>
            <a:r>
              <a:rPr lang="en-AU" dirty="0"/>
              <a:t>Proximity to economic </a:t>
            </a:r>
            <a:r>
              <a:rPr lang="en-AU" dirty="0" err="1"/>
              <a:t>centers</a:t>
            </a:r>
            <a:endParaRPr lang="en-AU" dirty="0"/>
          </a:p>
          <a:p>
            <a:pPr lvl="1"/>
            <a:r>
              <a:rPr lang="en-AU" dirty="0"/>
              <a:t>Transport cost</a:t>
            </a:r>
          </a:p>
          <a:p>
            <a:pPr lvl="1"/>
            <a:r>
              <a:rPr lang="en-AU" dirty="0"/>
              <a:t>Real state cost</a:t>
            </a:r>
          </a:p>
          <a:p>
            <a:pPr lvl="1"/>
            <a:r>
              <a:rPr lang="en-AU" dirty="0"/>
              <a:t>Proximity to parcel hub, motorway network</a:t>
            </a:r>
          </a:p>
          <a:p>
            <a:pPr lvl="1"/>
            <a:r>
              <a:rPr lang="en-AU" dirty="0"/>
              <a:t>Availability of affordable, skilled labour</a:t>
            </a:r>
          </a:p>
          <a:p>
            <a:pPr lvl="1"/>
            <a:r>
              <a:rPr lang="en-AU" dirty="0"/>
              <a:t>Transport links for staff</a:t>
            </a:r>
          </a:p>
          <a:p>
            <a:pPr lvl="1"/>
            <a:r>
              <a:rPr lang="en-AU" dirty="0"/>
              <a:t>Availability of the modern and efficient infrastructure (existing building)</a:t>
            </a:r>
          </a:p>
          <a:p>
            <a:pPr lvl="1"/>
            <a:r>
              <a:rPr lang="en-AU" dirty="0"/>
              <a:t>Proximity to ports, airports</a:t>
            </a:r>
          </a:p>
          <a:p>
            <a:pPr lvl="1"/>
            <a:r>
              <a:rPr lang="en-AU" dirty="0"/>
              <a:t>Location of suppliers and manufacturer points</a:t>
            </a:r>
          </a:p>
        </p:txBody>
      </p:sp>
    </p:spTree>
    <p:extLst>
      <p:ext uri="{BB962C8B-B14F-4D97-AF65-F5344CB8AC3E}">
        <p14:creationId xmlns:p14="http://schemas.microsoft.com/office/powerpoint/2010/main" val="2640055172"/>
      </p:ext>
    </p:extLst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Factors determining the location of 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/>
              <a:t>The decision on where to site a warehouse via software</a:t>
            </a:r>
          </a:p>
          <a:p>
            <a:pPr lvl="1"/>
            <a:r>
              <a:rPr lang="en-AU" sz="1400" dirty="0"/>
              <a:t>Quantitative and qualitative data</a:t>
            </a:r>
          </a:p>
          <a:p>
            <a:pPr lvl="1"/>
            <a:r>
              <a:rPr lang="en-AU" sz="1400" dirty="0"/>
              <a:t>Minimising distances to customers and from suppliers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484842"/>
            <a:ext cx="5472608" cy="3951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7704" y="64137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hlinkClick r:id="rId4"/>
              </a:rPr>
              <a:t>Multi-criteria warehouse location selection using </a:t>
            </a:r>
            <a:r>
              <a:rPr lang="en-AU" sz="1200" dirty="0" err="1">
                <a:hlinkClick r:id="rId4"/>
              </a:rPr>
              <a:t>Choquet</a:t>
            </a:r>
            <a:r>
              <a:rPr lang="en-AU" sz="1200" dirty="0">
                <a:hlinkClick r:id="rId4"/>
              </a:rPr>
              <a:t> integral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788019489"/>
      </p:ext>
    </p:extLst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/>
              </a:rPr>
              <a:t>What is warehouse design?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72817"/>
            <a:ext cx="6995120" cy="41764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000" dirty="0"/>
              <a:t>Designing a warehouse is nothing but to:</a:t>
            </a:r>
          </a:p>
          <a:p>
            <a:pPr algn="just"/>
            <a:r>
              <a:rPr lang="en-US" sz="2000" dirty="0"/>
              <a:t>determine the </a:t>
            </a:r>
            <a:r>
              <a:rPr lang="en-US" sz="2000" i="1" u="sng" dirty="0">
                <a:solidFill>
                  <a:srgbClr val="0070C0"/>
                </a:solidFill>
              </a:rPr>
              <a:t>layout</a:t>
            </a:r>
            <a:r>
              <a:rPr lang="en-US" sz="2000" dirty="0"/>
              <a:t> of warehouse based on the </a:t>
            </a:r>
            <a:r>
              <a:rPr lang="en-US" sz="2000" i="1" dirty="0">
                <a:solidFill>
                  <a:srgbClr val="7030A0"/>
                </a:solidFill>
              </a:rPr>
              <a:t>operations</a:t>
            </a:r>
            <a:r>
              <a:rPr lang="en-US" sz="2000" dirty="0"/>
              <a:t> (</a:t>
            </a:r>
            <a:r>
              <a:rPr lang="en-US" sz="2000" i="1" dirty="0">
                <a:solidFill>
                  <a:srgbClr val="7030A0"/>
                </a:solidFill>
              </a:rPr>
              <a:t>functions</a:t>
            </a:r>
            <a:r>
              <a:rPr lang="en-US" sz="2000" dirty="0"/>
              <a:t>) inside (receiving/unloading, put-away, storage, order-picking, packaging, sortation, dispatching/loading, value-adding services, offices);</a:t>
            </a:r>
          </a:p>
          <a:p>
            <a:pPr algn="just"/>
            <a:r>
              <a:rPr lang="en-US" sz="2000" dirty="0"/>
              <a:t>choose the best </a:t>
            </a:r>
            <a:r>
              <a:rPr lang="en-US" sz="2100" i="1" u="sng" dirty="0">
                <a:solidFill>
                  <a:srgbClr val="0070C0"/>
                </a:solidFill>
              </a:rPr>
              <a:t>storage strategies and equipment </a:t>
            </a:r>
            <a:r>
              <a:rPr lang="en-US" sz="2000" dirty="0"/>
              <a:t>(simply stacking blocks, or some racking systems);</a:t>
            </a:r>
          </a:p>
          <a:p>
            <a:pPr algn="just"/>
            <a:r>
              <a:rPr lang="en-US" sz="2000" dirty="0"/>
              <a:t>select the suitable </a:t>
            </a:r>
            <a:r>
              <a:rPr lang="en-US" sz="2100" i="1" u="sng" dirty="0">
                <a:solidFill>
                  <a:srgbClr val="0070C0"/>
                </a:solidFill>
              </a:rPr>
              <a:t>material handing equipment</a:t>
            </a:r>
            <a:r>
              <a:rPr lang="en-US" sz="2000" dirty="0"/>
              <a:t> (forklifts, conveyors/carousels, robots, etc.);</a:t>
            </a:r>
          </a:p>
          <a:p>
            <a:pPr algn="just"/>
            <a:r>
              <a:rPr lang="en-US" sz="2000" dirty="0"/>
              <a:t>find the appropriate </a:t>
            </a:r>
            <a:r>
              <a:rPr lang="en-US" sz="2100" i="1" u="sng" dirty="0">
                <a:solidFill>
                  <a:srgbClr val="0070C0"/>
                </a:solidFill>
              </a:rPr>
              <a:t>WMS</a:t>
            </a:r>
            <a:r>
              <a:rPr lang="en-US" sz="2000" dirty="0"/>
              <a:t> supporting the operations; and</a:t>
            </a:r>
          </a:p>
          <a:p>
            <a:pPr algn="just"/>
            <a:r>
              <a:rPr lang="en-US" sz="2000" dirty="0"/>
              <a:t>evaluate the possible </a:t>
            </a:r>
            <a:r>
              <a:rPr lang="en-US" sz="2100" i="1" u="sng" dirty="0">
                <a:solidFill>
                  <a:srgbClr val="0070C0"/>
                </a:solidFill>
              </a:rPr>
              <a:t>workforce (staff) requirements</a:t>
            </a:r>
            <a:r>
              <a:rPr lang="en-US" sz="2000" dirty="0"/>
              <a:t> and possible costs associated with this,</a:t>
            </a:r>
          </a:p>
          <a:p>
            <a:pPr marL="0" indent="0" algn="just">
              <a:buNone/>
            </a:pPr>
            <a:r>
              <a:rPr lang="en-US" sz="2000" dirty="0"/>
              <a:t>in order to</a:t>
            </a:r>
          </a:p>
          <a:p>
            <a:pPr algn="just"/>
            <a:r>
              <a:rPr lang="en-US" sz="2000" dirty="0"/>
              <a:t>fulfill the storage requirements, and</a:t>
            </a:r>
          </a:p>
          <a:p>
            <a:pPr algn="just"/>
            <a:r>
              <a:rPr lang="en-US" sz="2000" dirty="0"/>
              <a:t>accelerate the goods flow through the warehouse (throughput), while</a:t>
            </a:r>
          </a:p>
          <a:p>
            <a:pPr algn="just"/>
            <a:r>
              <a:rPr lang="en-AU" sz="2000" dirty="0"/>
              <a:t>minimising</a:t>
            </a:r>
            <a:r>
              <a:rPr lang="en-US" sz="2000" dirty="0"/>
              <a:t> the operating costs</a:t>
            </a:r>
          </a:p>
          <a:p>
            <a:pPr algn="just"/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1584176" cy="10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4665"/>
      </p:ext>
    </p:extLst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How do we design a warehouse?</a:t>
            </a:r>
            <a:br>
              <a:rPr lang="en-AU" dirty="0">
                <a:effectLst/>
              </a:rPr>
            </a:br>
            <a:r>
              <a:rPr lang="en-AU" dirty="0">
                <a:effectLst/>
              </a:rPr>
              <a:t>(design process)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1547664" y="1484784"/>
            <a:ext cx="7294496" cy="5343480"/>
            <a:chOff x="1547664" y="1484784"/>
            <a:chExt cx="7294496" cy="5343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560547"/>
              <a:ext cx="7294496" cy="52677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71696" y="1484784"/>
              <a:ext cx="3349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Source: www.logisticsbureau.com</a:t>
              </a:r>
              <a:endParaRPr lang="en-AU" i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470607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95320" cy="762000"/>
          </a:xfrm>
        </p:spPr>
        <p:txBody>
          <a:bodyPr>
            <a:noAutofit/>
          </a:bodyPr>
          <a:lstStyle/>
          <a:p>
            <a:r>
              <a:rPr lang="en-AU" sz="2800" dirty="0">
                <a:effectLst/>
              </a:rPr>
              <a:t>How do we design a warehouse? (design process)</a:t>
            </a:r>
            <a:endParaRPr lang="en-AU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" y="1022648"/>
            <a:ext cx="9144001" cy="417646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300" i="1" u="sng" dirty="0">
                <a:solidFill>
                  <a:srgbClr val="0070C0"/>
                </a:solidFill>
              </a:rPr>
              <a:t>Step 1: Data, data, and data</a:t>
            </a:r>
          </a:p>
          <a:p>
            <a:pPr algn="just"/>
            <a:r>
              <a:rPr lang="en-US" sz="2000" dirty="0"/>
              <a:t>Collect historical data (if any) as much as possible, </a:t>
            </a:r>
            <a:r>
              <a:rPr lang="en-US" sz="2000" dirty="0" err="1"/>
              <a:t>analyse</a:t>
            </a:r>
            <a:r>
              <a:rPr lang="en-US" sz="2000" dirty="0"/>
              <a:t> the data to clarify the requirements of a warehouse: 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i="1" dirty="0"/>
              <a:t>How many deliveries do we have from suppliers? </a:t>
            </a:r>
          </a:p>
          <a:p>
            <a:pPr algn="just"/>
            <a:r>
              <a:rPr lang="en-US" sz="2000" i="1" dirty="0"/>
              <a:t>What is the loading capacity for each supplier delivery? (number of pallets, number of cartons)</a:t>
            </a:r>
          </a:p>
          <a:p>
            <a:pPr algn="just"/>
            <a:r>
              <a:rPr lang="en-US" sz="2000" i="1" dirty="0"/>
              <a:t>How many dispatches do we have to customers?</a:t>
            </a:r>
          </a:p>
          <a:p>
            <a:pPr algn="just"/>
            <a:r>
              <a:rPr lang="en-US" sz="2000" i="1" dirty="0"/>
              <a:t>What is the loading capacity for each dispatch? (number of pallets, number of cartons)</a:t>
            </a:r>
          </a:p>
          <a:p>
            <a:pPr algn="just"/>
            <a:r>
              <a:rPr lang="en-US" sz="2000" i="1" dirty="0"/>
              <a:t>For each </a:t>
            </a:r>
            <a:r>
              <a:rPr lang="en-US" sz="2000" i="1" dirty="0">
                <a:solidFill>
                  <a:srgbClr val="7030A0"/>
                </a:solidFill>
              </a:rPr>
              <a:t>line/SKU (product code; product)</a:t>
            </a:r>
            <a:r>
              <a:rPr lang="en-US" sz="2000" i="1" dirty="0"/>
              <a:t> in the storage list, what is the number of items? What is the throughput for each product?</a:t>
            </a:r>
          </a:p>
          <a:p>
            <a:pPr algn="just"/>
            <a:r>
              <a:rPr lang="en-US" sz="2000" i="1" dirty="0"/>
              <a:t>Which products are fast-moving (</a:t>
            </a:r>
            <a:r>
              <a:rPr lang="en-US" sz="2000" i="1" dirty="0">
                <a:solidFill>
                  <a:srgbClr val="7030A0"/>
                </a:solidFill>
              </a:rPr>
              <a:t>type A</a:t>
            </a:r>
            <a:r>
              <a:rPr lang="en-US" sz="2000" i="1" dirty="0"/>
              <a:t>), medium-speed-moving (</a:t>
            </a:r>
            <a:r>
              <a:rPr lang="en-US" sz="2000" i="1" dirty="0">
                <a:solidFill>
                  <a:srgbClr val="7030A0"/>
                </a:solidFill>
              </a:rPr>
              <a:t>type B</a:t>
            </a:r>
            <a:r>
              <a:rPr lang="en-US" sz="2000" i="1" dirty="0"/>
              <a:t>), or slow-moving (</a:t>
            </a:r>
            <a:r>
              <a:rPr lang="en-US" sz="2000" i="1" dirty="0">
                <a:solidFill>
                  <a:srgbClr val="7030A0"/>
                </a:solidFill>
              </a:rPr>
              <a:t>type C</a:t>
            </a:r>
            <a:r>
              <a:rPr lang="en-US" sz="2000" i="1" dirty="0"/>
              <a:t>)? (</a:t>
            </a:r>
            <a:r>
              <a:rPr lang="en-US" sz="2000" i="1" dirty="0">
                <a:solidFill>
                  <a:srgbClr val="7030A0"/>
                </a:solidFill>
              </a:rPr>
              <a:t>ABC analysis</a:t>
            </a:r>
            <a:r>
              <a:rPr lang="en-US" sz="2000" i="1" dirty="0"/>
              <a:t>)</a:t>
            </a:r>
          </a:p>
          <a:p>
            <a:pPr algn="just"/>
            <a:r>
              <a:rPr lang="en-US" sz="2000" i="1" dirty="0"/>
              <a:t>Are there any obsolete stocks which should be disposed of?</a:t>
            </a:r>
          </a:p>
          <a:p>
            <a:pPr algn="just"/>
            <a:r>
              <a:rPr lang="en-US" sz="2000" i="1" dirty="0"/>
              <a:t>Are there any peak hours every day or peak days every week in which the throughput overspill occurs?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i="1" dirty="0"/>
              <a:t> </a:t>
            </a:r>
            <a:r>
              <a:rPr lang="en-US" sz="2000" i="1" dirty="0">
                <a:solidFill>
                  <a:srgbClr val="0070C0"/>
                </a:solidFill>
              </a:rPr>
              <a:t>These questions answer the loading, unloading, storage, and manpower requirements of a warehouse. They also give some insights about equipment and software requirements.</a:t>
            </a:r>
            <a:endParaRPr lang="en-AU" sz="20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36170"/>
          <a:stretch/>
        </p:blipFill>
        <p:spPr>
          <a:xfrm rot="16200000">
            <a:off x="3494596" y="1177705"/>
            <a:ext cx="215480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4034"/>
      </p:ext>
    </p:extLst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556792"/>
            <a:ext cx="6995120" cy="4176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i="1" u="sng" dirty="0">
                <a:solidFill>
                  <a:srgbClr val="0070C0"/>
                </a:solidFill>
              </a:rPr>
              <a:t>Step 2: </a:t>
            </a:r>
            <a:r>
              <a:rPr lang="en-AU" sz="2300" i="1" u="sng" dirty="0">
                <a:solidFill>
                  <a:srgbClr val="0070C0"/>
                </a:solidFill>
              </a:rPr>
              <a:t>Warehouse Options Design &amp; Layout</a:t>
            </a:r>
            <a:endParaRPr lang="en-US" sz="2000" dirty="0"/>
          </a:p>
          <a:p>
            <a:pPr algn="just"/>
            <a:r>
              <a:rPr lang="en-AU" sz="1600" dirty="0"/>
              <a:t>A number of warehouse layout options are designed by experienced consultants</a:t>
            </a:r>
            <a:endParaRPr lang="en-US" sz="1600" dirty="0"/>
          </a:p>
          <a:p>
            <a:pPr algn="just"/>
            <a:r>
              <a:rPr lang="en-AU" sz="1600" dirty="0"/>
              <a:t>Different options may have different implementation and warehouse operational costs, by considering the budget constraints and revenue expectations</a:t>
            </a:r>
          </a:p>
          <a:p>
            <a:pPr algn="just"/>
            <a:r>
              <a:rPr lang="en-AU" sz="1600" dirty="0"/>
              <a:t>The designs include high level CAD drawings of the </a:t>
            </a:r>
            <a:r>
              <a:rPr lang="en-AU" sz="1600" i="1" dirty="0">
                <a:solidFill>
                  <a:srgbClr val="00B0F0"/>
                </a:solidFill>
              </a:rPr>
              <a:t>warehouse layout </a:t>
            </a:r>
            <a:r>
              <a:rPr lang="en-AU" sz="1600" dirty="0"/>
              <a:t>and </a:t>
            </a:r>
            <a:r>
              <a:rPr lang="en-AU" sz="1600" i="1" dirty="0">
                <a:solidFill>
                  <a:srgbClr val="00B0F0"/>
                </a:solidFill>
              </a:rPr>
              <a:t>materials handling equipment</a:t>
            </a:r>
            <a:r>
              <a:rPr lang="en-AU" sz="1600" dirty="0"/>
              <a:t>, </a:t>
            </a:r>
            <a:r>
              <a:rPr lang="en-AU" sz="1600" i="1" dirty="0">
                <a:solidFill>
                  <a:srgbClr val="00B0F0"/>
                </a:solidFill>
              </a:rPr>
              <a:t>manning levels</a:t>
            </a:r>
            <a:r>
              <a:rPr lang="en-AU" sz="1600" dirty="0"/>
              <a:t> and probable </a:t>
            </a:r>
            <a:r>
              <a:rPr lang="en-AU" sz="1600" i="1" dirty="0">
                <a:solidFill>
                  <a:srgbClr val="00B0F0"/>
                </a:solidFill>
              </a:rPr>
              <a:t>warehouse expansion options</a:t>
            </a:r>
          </a:p>
          <a:p>
            <a:pPr algn="just"/>
            <a:r>
              <a:rPr lang="en-US" sz="1600" dirty="0"/>
              <a:t>We may choose </a:t>
            </a:r>
            <a:r>
              <a:rPr lang="en-US" sz="1600" i="1" dirty="0">
                <a:solidFill>
                  <a:srgbClr val="00B0F0"/>
                </a:solidFill>
              </a:rPr>
              <a:t>a preferred option</a:t>
            </a:r>
            <a:r>
              <a:rPr lang="en-US" sz="1600" dirty="0"/>
              <a:t> from the all of the options available to us, against our constraints in timing, IT, budget and our goals for profit</a:t>
            </a:r>
            <a:endParaRPr lang="en-AU" sz="1600" dirty="0"/>
          </a:p>
          <a:p>
            <a:pPr marL="0" indent="0" algn="just">
              <a:buNone/>
            </a:pPr>
            <a:endParaRPr lang="en-AU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95320" cy="762000"/>
          </a:xfrm>
        </p:spPr>
        <p:txBody>
          <a:bodyPr>
            <a:noAutofit/>
          </a:bodyPr>
          <a:lstStyle/>
          <a:p>
            <a:r>
              <a:rPr lang="en-AU" sz="2800" dirty="0">
                <a:effectLst/>
              </a:rPr>
              <a:t>How do we design a warehouse? (design process)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96" y="4703347"/>
            <a:ext cx="4603340" cy="1840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6544269"/>
            <a:ext cx="394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 of the content in this slide:  www.logisticsbureau.com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2429000364"/>
      </p:ext>
    </p:extLst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735" y="1556792"/>
            <a:ext cx="6995120" cy="4176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i="1" u="sng" dirty="0">
                <a:solidFill>
                  <a:srgbClr val="0070C0"/>
                </a:solidFill>
              </a:rPr>
              <a:t>Step 3: </a:t>
            </a:r>
            <a:r>
              <a:rPr lang="en-AU" sz="2300" i="1" u="sng" dirty="0">
                <a:solidFill>
                  <a:srgbClr val="0070C0"/>
                </a:solidFill>
              </a:rPr>
              <a:t>Detailed Warehouse Layout and Design</a:t>
            </a:r>
          </a:p>
          <a:p>
            <a:pPr marL="0" indent="0" algn="ctr">
              <a:buNone/>
            </a:pPr>
            <a:endParaRPr lang="en-US" sz="2300" i="1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AU" sz="1800" dirty="0"/>
              <a:t>The detailed layout and design of the preferred facility option will include </a:t>
            </a:r>
            <a:r>
              <a:rPr lang="en-AU" sz="1800" i="1" dirty="0">
                <a:solidFill>
                  <a:srgbClr val="00B0F0"/>
                </a:solidFill>
              </a:rPr>
              <a:t>performance specifications</a:t>
            </a:r>
            <a:r>
              <a:rPr lang="en-AU" sz="1800" dirty="0"/>
              <a:t>, </a:t>
            </a:r>
            <a:r>
              <a:rPr lang="en-AU" sz="1800" i="1" dirty="0">
                <a:solidFill>
                  <a:srgbClr val="00B0F0"/>
                </a:solidFill>
              </a:rPr>
              <a:t>equipment layout</a:t>
            </a:r>
            <a:r>
              <a:rPr lang="en-AU" sz="1800" dirty="0"/>
              <a:t>, </a:t>
            </a:r>
            <a:r>
              <a:rPr lang="en-AU" sz="1800" i="1" dirty="0">
                <a:solidFill>
                  <a:srgbClr val="00B0F0"/>
                </a:solidFill>
              </a:rPr>
              <a:t>facility footprint</a:t>
            </a:r>
            <a:r>
              <a:rPr lang="en-AU" sz="1800" dirty="0"/>
              <a:t> and </a:t>
            </a:r>
            <a:r>
              <a:rPr lang="en-AU" sz="1800" i="1" dirty="0">
                <a:solidFill>
                  <a:srgbClr val="00B0F0"/>
                </a:solidFill>
              </a:rPr>
              <a:t>building design and cost</a:t>
            </a:r>
            <a:r>
              <a:rPr lang="en-AU" sz="1800" dirty="0"/>
              <a:t> (new building), </a:t>
            </a:r>
            <a:r>
              <a:rPr lang="en-AU" sz="1800" i="1" dirty="0">
                <a:solidFill>
                  <a:srgbClr val="00B0F0"/>
                </a:solidFill>
              </a:rPr>
              <a:t>specification of static and mobile materials handling equipment</a:t>
            </a:r>
            <a:r>
              <a:rPr lang="en-AU" sz="1800" dirty="0"/>
              <a:t>, </a:t>
            </a:r>
            <a:r>
              <a:rPr lang="en-AU" sz="1800" i="1" dirty="0">
                <a:solidFill>
                  <a:srgbClr val="00B0F0"/>
                </a:solidFill>
              </a:rPr>
              <a:t>high level (e.g. mezzanine) process design, detailed implementation and warehouse operational costs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95320" cy="762000"/>
          </a:xfrm>
        </p:spPr>
        <p:txBody>
          <a:bodyPr>
            <a:noAutofit/>
          </a:bodyPr>
          <a:lstStyle/>
          <a:p>
            <a:r>
              <a:rPr lang="en-AU" sz="2800" dirty="0">
                <a:effectLst/>
              </a:rPr>
              <a:t>How do we design a warehouse? (design process)</a:t>
            </a:r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6544269"/>
            <a:ext cx="394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 of the content in this slide:  www.logisticsbureau.com</a:t>
            </a:r>
            <a:endParaRPr lang="en-AU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088"/>
            <a:ext cx="5184576" cy="23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2627"/>
      </p:ext>
    </p:extLst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effectLst/>
              </a:rPr>
              <a:t>Core areas of operation in a W/DC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b="1" dirty="0"/>
              <a:t>Receiving</a:t>
            </a:r>
          </a:p>
          <a:p>
            <a:pPr lvl="1" indent="-342900"/>
            <a:r>
              <a:rPr lang="en-AU" dirty="0"/>
              <a:t>The act of </a:t>
            </a:r>
            <a:r>
              <a:rPr lang="en-AU" b="1" dirty="0"/>
              <a:t>handling products </a:t>
            </a:r>
            <a:r>
              <a:rPr lang="en-AU" dirty="0"/>
              <a:t>into a warehouse and onto a system.</a:t>
            </a:r>
          </a:p>
          <a:p>
            <a:pPr lvl="1" indent="-342900"/>
            <a:r>
              <a:rPr lang="en-AU" dirty="0"/>
              <a:t>Receipts may be for </a:t>
            </a:r>
            <a:r>
              <a:rPr lang="en-AU" b="1" dirty="0"/>
              <a:t>single products</a:t>
            </a:r>
            <a:r>
              <a:rPr lang="en-AU" dirty="0"/>
              <a:t>, objects, litres, cartons, packets, crates, kilograms or </a:t>
            </a:r>
            <a:r>
              <a:rPr lang="en-AU" b="1" dirty="0"/>
              <a:t>full pallets</a:t>
            </a:r>
            <a:r>
              <a:rPr lang="en-AU" dirty="0"/>
              <a:t>. </a:t>
            </a:r>
          </a:p>
          <a:p>
            <a:pPr lvl="1" indent="-342900"/>
            <a:r>
              <a:rPr lang="en-AU" dirty="0"/>
              <a:t>Items maybe </a:t>
            </a:r>
            <a:r>
              <a:rPr lang="en-AU" b="1" dirty="0"/>
              <a:t>large</a:t>
            </a:r>
            <a:r>
              <a:rPr lang="en-AU" dirty="0"/>
              <a:t> such as pallets, or as small as a split pin. </a:t>
            </a:r>
          </a:p>
          <a:p>
            <a:pPr lvl="1" indent="-342900"/>
            <a:r>
              <a:rPr lang="en-AU" dirty="0"/>
              <a:t>The best way to receive products is via an Advance Shipping Notice (</a:t>
            </a:r>
            <a:r>
              <a:rPr lang="en-AU" b="1" dirty="0"/>
              <a:t>ASN</a:t>
            </a:r>
            <a:r>
              <a:rPr lang="en-AU" dirty="0"/>
              <a:t>) from a supplier. </a:t>
            </a:r>
          </a:p>
          <a:p>
            <a:pPr lvl="1" indent="-342900"/>
            <a:r>
              <a:rPr lang="en-AU" dirty="0"/>
              <a:t>With this information on system, operators can scan consignment barcodes to bring up the ASN. If the delivery </a:t>
            </a:r>
            <a:r>
              <a:rPr lang="en-AU" b="1" dirty="0"/>
              <a:t>matches the ASN</a:t>
            </a:r>
            <a:r>
              <a:rPr lang="en-AU" dirty="0"/>
              <a:t>, then goods can be system-received.</a:t>
            </a:r>
          </a:p>
          <a:p>
            <a:pPr lvl="1" indent="-342900"/>
            <a:r>
              <a:rPr lang="en-AU" dirty="0">
                <a:hlinkClick r:id="rId3"/>
              </a:rPr>
              <a:t>https://www.youtube.com/watch?v=dAXdeqcHBp4</a:t>
            </a:r>
            <a:endParaRPr lang="en-AU" dirty="0"/>
          </a:p>
          <a:p>
            <a:pPr lvl="1" indent="-342900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8191817"/>
      </p:ext>
    </p:extLst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EEDDCDA-6B85-4954-96D9-8EAC900D1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Logistics and Supply Chain Management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A3A0D3F-BF25-4CFE-A5D1-EAC29C48B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Major Logistics Functions</a:t>
            </a:r>
          </a:p>
          <a:p>
            <a:pPr algn="ctr" eaLnBrk="1" hangingPunct="1">
              <a:buFontTx/>
              <a:buNone/>
            </a:pPr>
            <a:endParaRPr lang="en-US" altLang="en-US" b="1" i="1" dirty="0">
              <a:solidFill>
                <a:srgbClr val="1A643E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95F413-3146-4A41-AC0F-7CE2567F0768}"/>
              </a:ext>
            </a:extLst>
          </p:cNvPr>
          <p:cNvGraphicFramePr/>
          <p:nvPr/>
        </p:nvGraphicFramePr>
        <p:xfrm>
          <a:off x="1524000" y="2446337"/>
          <a:ext cx="6096000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2. Put-away</a:t>
            </a:r>
          </a:p>
          <a:p>
            <a:pPr lvl="1"/>
            <a:r>
              <a:rPr lang="en-AU" dirty="0"/>
              <a:t>The process commences when operators accept the put-away task from the Enterprise Resource Program (</a:t>
            </a:r>
            <a:r>
              <a:rPr lang="en-AU" b="1" dirty="0"/>
              <a:t>ERP</a:t>
            </a:r>
            <a:r>
              <a:rPr lang="en-AU" dirty="0"/>
              <a:t>) or Warehouse Management System (</a:t>
            </a:r>
            <a:r>
              <a:rPr lang="en-AU" b="1" dirty="0"/>
              <a:t>WMS</a:t>
            </a:r>
            <a:r>
              <a:rPr lang="en-AU" dirty="0"/>
              <a:t>), and then scanning the relevant barcode of goods to be put away. 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If there is no barcode, then a manual entry can confirm that the goods have been identified. 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At this point the system will be directing the put-away staff to deliver goods to the relevant storage location</a:t>
            </a:r>
          </a:p>
          <a:p>
            <a:pPr lvl="1"/>
            <a:r>
              <a:rPr lang="en-AU" dirty="0">
                <a:hlinkClick r:id="rId3"/>
              </a:rPr>
              <a:t>Put away Process</a:t>
            </a: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811125"/>
      </p:ext>
    </p:extLst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3. Picking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There are two main types of picking</a:t>
            </a:r>
          </a:p>
          <a:p>
            <a:pPr fontAlgn="base"/>
            <a:r>
              <a:rPr lang="en-AU" b="1" i="1" dirty="0"/>
              <a:t>Primary.</a:t>
            </a:r>
            <a:r>
              <a:rPr lang="en-AU" dirty="0"/>
              <a:t> This is the first picking of goods. In some cases, the first picking is delivered directly to a staging area or packing bench for finalisation, consigning and dispatching, thus the first picking becomes the last picking.</a:t>
            </a:r>
          </a:p>
          <a:p>
            <a:pPr fontAlgn="base"/>
            <a:r>
              <a:rPr lang="en-AU" b="1" i="1" dirty="0"/>
              <a:t>Secondary:</a:t>
            </a:r>
            <a:r>
              <a:rPr lang="en-AU" dirty="0"/>
              <a:t> This is a second picking process. Some primary picks are subject to a second picking process, particularly where picked goods must be allocated to </a:t>
            </a:r>
            <a:r>
              <a:rPr lang="en-AU" b="1" dirty="0"/>
              <a:t>clustered orders </a:t>
            </a:r>
            <a:r>
              <a:rPr lang="en-AU" dirty="0"/>
              <a:t>(bunch of orders),</a:t>
            </a:r>
          </a:p>
          <a:p>
            <a:pPr fontAlgn="base"/>
            <a:r>
              <a:rPr lang="en-AU" dirty="0">
                <a:hlinkClick r:id="rId2"/>
              </a:rPr>
              <a:t>Samsung Vision Picking</a:t>
            </a:r>
            <a:endParaRPr lang="en-AU" dirty="0"/>
          </a:p>
          <a:p>
            <a:pPr fontAlgn="base"/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977937"/>
      </p:ext>
    </p:extLst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4920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4. </a:t>
            </a:r>
            <a:r>
              <a:rPr lang="en-AU" b="1" dirty="0"/>
              <a:t>Packing</a:t>
            </a:r>
          </a:p>
          <a:p>
            <a:pPr fontAlgn="base"/>
            <a:r>
              <a:rPr lang="en-AU" b="1" dirty="0"/>
              <a:t>Traceable</a:t>
            </a:r>
            <a:r>
              <a:rPr lang="en-AU" dirty="0"/>
              <a:t> in terms of location from which they are picked, plus relevant ‘use-by’ dates and/or ‘batch’ dates and codes.</a:t>
            </a:r>
          </a:p>
          <a:p>
            <a:pPr fontAlgn="base"/>
            <a:r>
              <a:rPr lang="en-AU" dirty="0"/>
              <a:t>Accuracy and </a:t>
            </a:r>
            <a:r>
              <a:rPr lang="en-AU" b="1" dirty="0"/>
              <a:t>QA</a:t>
            </a:r>
            <a:r>
              <a:rPr lang="en-AU" dirty="0"/>
              <a:t> checks.</a:t>
            </a:r>
          </a:p>
          <a:p>
            <a:pPr fontAlgn="base"/>
            <a:r>
              <a:rPr lang="en-AU" dirty="0"/>
              <a:t>Goods picking from </a:t>
            </a:r>
            <a:r>
              <a:rPr lang="en-AU" b="1" dirty="0"/>
              <a:t>different zones </a:t>
            </a:r>
            <a:r>
              <a:rPr lang="en-AU" dirty="0"/>
              <a:t>within the warehouse must be easily ‘combined’ </a:t>
            </a:r>
          </a:p>
          <a:p>
            <a:pPr fontAlgn="base"/>
            <a:r>
              <a:rPr lang="en-AU" dirty="0"/>
              <a:t>Goods must be packed according to their </a:t>
            </a:r>
            <a:r>
              <a:rPr lang="en-AU" b="1" dirty="0"/>
              <a:t>size</a:t>
            </a:r>
            <a:r>
              <a:rPr lang="en-AU" dirty="0"/>
              <a:t>, </a:t>
            </a:r>
            <a:r>
              <a:rPr lang="en-AU" b="1" dirty="0"/>
              <a:t>quantity</a:t>
            </a:r>
            <a:r>
              <a:rPr lang="en-AU" dirty="0"/>
              <a:t>, </a:t>
            </a:r>
            <a:r>
              <a:rPr lang="en-AU" b="1" dirty="0"/>
              <a:t>temperature</a:t>
            </a:r>
            <a:r>
              <a:rPr lang="en-AU" dirty="0"/>
              <a:t>, </a:t>
            </a:r>
            <a:r>
              <a:rPr lang="en-AU" b="1" dirty="0"/>
              <a:t>toxicity</a:t>
            </a:r>
            <a:r>
              <a:rPr lang="en-AU" dirty="0"/>
              <a:t>, value, fragility, hygiene and legislative requirements.</a:t>
            </a:r>
          </a:p>
          <a:p>
            <a:pPr fontAlgn="base"/>
            <a:r>
              <a:rPr lang="en-AU" dirty="0"/>
              <a:t>Consignments must always be </a:t>
            </a:r>
            <a:r>
              <a:rPr lang="en-AU" b="1" dirty="0"/>
              <a:t>system-traceable</a:t>
            </a:r>
            <a:r>
              <a:rPr lang="en-AU" dirty="0"/>
              <a:t> to documents and/or invoice numbers for future traceability</a:t>
            </a:r>
          </a:p>
          <a:p>
            <a:pPr fontAlgn="base"/>
            <a:endParaRPr lang="en-AU" dirty="0"/>
          </a:p>
          <a:p>
            <a:pPr fontAlgn="base"/>
            <a:r>
              <a:rPr lang="en-AU" dirty="0">
                <a:hlinkClick r:id="rId3"/>
              </a:rPr>
              <a:t>Warehouse Manual Selection and Packing</a:t>
            </a:r>
            <a:endParaRPr lang="en-AU" dirty="0"/>
          </a:p>
          <a:p>
            <a:pPr fontAlgn="base"/>
            <a:r>
              <a:rPr lang="en-AU" dirty="0">
                <a:hlinkClick r:id="rId4"/>
              </a:rPr>
              <a:t>Automatic Packing System</a:t>
            </a:r>
            <a:endParaRPr lang="en-AU" dirty="0"/>
          </a:p>
          <a:p>
            <a:pPr fontAlgn="base"/>
            <a:endParaRPr lang="en-AU" dirty="0"/>
          </a:p>
          <a:p>
            <a:pPr fontAlgn="base"/>
            <a:endParaRPr lang="en-AU" dirty="0"/>
          </a:p>
          <a:p>
            <a:pPr fontAlgn="base"/>
            <a:endParaRPr lang="en-AU" dirty="0"/>
          </a:p>
          <a:p>
            <a:pPr fontAlgn="base"/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5127794"/>
      </p:ext>
    </p:extLst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5. </a:t>
            </a:r>
            <a:r>
              <a:rPr lang="en-AU" b="1" dirty="0"/>
              <a:t>Dispatching</a:t>
            </a:r>
          </a:p>
          <a:p>
            <a:r>
              <a:rPr lang="en-AU" dirty="0"/>
              <a:t>Having goods ready for departure, </a:t>
            </a:r>
            <a:r>
              <a:rPr lang="en-AU" b="1" dirty="0"/>
              <a:t>just in time </a:t>
            </a:r>
            <a:r>
              <a:rPr lang="en-AU" dirty="0"/>
              <a:t>for carriers to load their trucks. </a:t>
            </a:r>
          </a:p>
          <a:p>
            <a:endParaRPr lang="en-AU" dirty="0"/>
          </a:p>
          <a:p>
            <a:r>
              <a:rPr lang="en-AU" b="1" dirty="0"/>
              <a:t>Balance</a:t>
            </a:r>
            <a:r>
              <a:rPr lang="en-AU" dirty="0"/>
              <a:t> and forecast packing and dispatching according to carrier pick-up times.* </a:t>
            </a:r>
          </a:p>
          <a:p>
            <a:endParaRPr lang="en-AU" dirty="0"/>
          </a:p>
          <a:p>
            <a:r>
              <a:rPr lang="en-AU" dirty="0">
                <a:hlinkClick r:id="rId3"/>
              </a:rPr>
              <a:t>How to optimise warehouse dispatch areas? | </a:t>
            </a:r>
            <a:r>
              <a:rPr lang="en-AU" dirty="0" err="1">
                <a:hlinkClick r:id="rId3"/>
              </a:rPr>
              <a:t>Mecalux</a:t>
            </a:r>
            <a:r>
              <a:rPr lang="en-AU" dirty="0">
                <a:hlinkClick r:id="rId3"/>
              </a:rPr>
              <a:t> Group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755887"/>
      </p:ext>
    </p:extLst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5064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6. Returns</a:t>
            </a:r>
          </a:p>
          <a:p>
            <a:pPr marL="0" indent="0" fontAlgn="base">
              <a:buNone/>
            </a:pPr>
            <a:r>
              <a:rPr lang="en-AU" dirty="0"/>
              <a:t>The complexity around handling returns mandates the following rules:</a:t>
            </a:r>
          </a:p>
          <a:p>
            <a:pPr marL="0" indent="0" fontAlgn="base">
              <a:buNone/>
            </a:pPr>
            <a:endParaRPr lang="en-AU" dirty="0"/>
          </a:p>
          <a:p>
            <a:pPr fontAlgn="base"/>
            <a:r>
              <a:rPr lang="en-AU" dirty="0"/>
              <a:t>What is being returned and why.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All returns must be </a:t>
            </a:r>
            <a:r>
              <a:rPr lang="en-AU" b="1" dirty="0"/>
              <a:t>traceable</a:t>
            </a:r>
            <a:r>
              <a:rPr lang="en-AU" dirty="0"/>
              <a:t>, to their order, document and invoice.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Return to </a:t>
            </a:r>
            <a:r>
              <a:rPr lang="en-AU" b="1" dirty="0"/>
              <a:t>stock, repair, destroy, discard, recycle, return </a:t>
            </a:r>
            <a:r>
              <a:rPr lang="en-AU" dirty="0"/>
              <a:t>to manufacturer, etc.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All credits must be </a:t>
            </a:r>
            <a:r>
              <a:rPr lang="en-AU" b="1" dirty="0"/>
              <a:t>system-recorded</a:t>
            </a:r>
            <a:r>
              <a:rPr lang="en-AU" dirty="0"/>
              <a:t> together with reasons why the goods are returned.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Inventory must be updated where goods are returned to stock, or held for further action.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5211815"/>
      </p:ext>
    </p:extLst>
  </p:cSld>
  <p:clrMapOvr>
    <a:masterClrMapping/>
  </p:clrMapOvr>
  <p:transition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7. </a:t>
            </a:r>
            <a:r>
              <a:rPr lang="en-AU" b="1" dirty="0"/>
              <a:t>Value-adding</a:t>
            </a:r>
            <a:endParaRPr lang="en-AU" dirty="0"/>
          </a:p>
          <a:p>
            <a:r>
              <a:rPr lang="en-AU" dirty="0"/>
              <a:t>Products are produced, kitted, assembled, relabelled, modified, ‘burnt-in’, or subject to some other value adding process. </a:t>
            </a:r>
          </a:p>
          <a:p>
            <a:pPr lvl="1"/>
            <a:r>
              <a:rPr lang="en-AU" dirty="0"/>
              <a:t>‘ready for sale’*.</a:t>
            </a:r>
          </a:p>
          <a:p>
            <a:endParaRPr lang="en-AU" dirty="0"/>
          </a:p>
          <a:p>
            <a:r>
              <a:rPr lang="en-AU" dirty="0"/>
              <a:t>This process of value-adding can be complex, particularly when many different items are combined to form a </a:t>
            </a:r>
            <a:r>
              <a:rPr lang="en-AU" b="1" dirty="0"/>
              <a:t>new product</a:t>
            </a:r>
            <a:r>
              <a:rPr lang="en-AU" dirty="0"/>
              <a:t>. </a:t>
            </a:r>
          </a:p>
          <a:p>
            <a:r>
              <a:rPr lang="en-AU" dirty="0">
                <a:hlinkClick r:id="rId3"/>
              </a:rPr>
              <a:t>Regal Logistics Value Added Services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661598"/>
      </p:ext>
    </p:extLst>
  </p:cSld>
  <p:clrMapOvr>
    <a:masterClrMapping/>
  </p:clrMapOvr>
  <p:transition>
    <p:cover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Increasing the storage capacity of the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It Is Important to Improve Warehouse Capacity</a:t>
            </a:r>
          </a:p>
          <a:p>
            <a:pPr lvl="1"/>
            <a:r>
              <a:rPr lang="en-AU" dirty="0"/>
              <a:t>Saving Money: store more items, chance to save money on bulk orders.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Avoiding Missed Sales: Store more items, sell more items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Increasing Employee Productivity: Increasing the number of orders your staff can </a:t>
            </a:r>
            <a:r>
              <a:rPr lang="en-AU" dirty="0" err="1"/>
              <a:t>fulfill</a:t>
            </a:r>
            <a:r>
              <a:rPr lang="en-AU" dirty="0"/>
              <a:t> in a given period of time.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570531"/>
      </p:ext>
    </p:extLst>
  </p:cSld>
  <p:clrMapOvr>
    <a:masterClrMapping/>
  </p:clrMapOvr>
  <p:transition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0" dirty="0">
                <a:effectLst/>
              </a:rPr>
              <a:t>How to Improve Warehouse Capacity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a Warehouse Inventory Management System</a:t>
            </a:r>
          </a:p>
          <a:p>
            <a:pPr lvl="1"/>
            <a:r>
              <a:rPr lang="en-AU" dirty="0"/>
              <a:t>Real time information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Identifying obsolete inventory that can be donated or discarded.</a:t>
            </a:r>
          </a:p>
          <a:p>
            <a:pPr lvl="1"/>
            <a:r>
              <a:rPr lang="en-AU" dirty="0"/>
              <a:t>Integrating your system with the platforms your suppliers use</a:t>
            </a:r>
          </a:p>
          <a:p>
            <a:pPr lvl="1"/>
            <a:r>
              <a:rPr lang="en-AU" dirty="0"/>
              <a:t>Vendor managed inventory (VMI)</a:t>
            </a:r>
          </a:p>
          <a:p>
            <a:pPr lvl="3"/>
            <a:r>
              <a:rPr lang="en-AU" dirty="0"/>
              <a:t>allow the supplier to manage and replenish product at the store or warehouse level.</a:t>
            </a:r>
          </a:p>
        </p:txBody>
      </p:sp>
    </p:spTree>
    <p:extLst>
      <p:ext uri="{BB962C8B-B14F-4D97-AF65-F5344CB8AC3E}">
        <p14:creationId xmlns:p14="http://schemas.microsoft.com/office/powerpoint/2010/main" val="3404530277"/>
      </p:ext>
    </p:extLst>
  </p:cSld>
  <p:clrMapOvr>
    <a:masterClrMapping/>
  </p:clrMapOvr>
  <p:transition>
    <p:cover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0" dirty="0">
                <a:effectLst/>
              </a:rPr>
              <a:t>How to Improve Warehouse Capacity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the Right Shelves at the Correct Height</a:t>
            </a:r>
          </a:p>
          <a:p>
            <a:pPr lvl="1"/>
            <a:r>
              <a:rPr lang="en-AU" dirty="0"/>
              <a:t>be sure to position your shelves at a height that will prevent your employees from having to strain to reach the items they need to </a:t>
            </a:r>
            <a:r>
              <a:rPr lang="en-AU" dirty="0" err="1"/>
              <a:t>fulfill</a:t>
            </a:r>
            <a:r>
              <a:rPr lang="en-AU" dirty="0"/>
              <a:t> orders.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808729"/>
      </p:ext>
    </p:extLst>
  </p:cSld>
  <p:clrMapOvr>
    <a:masterClrMapping/>
  </p:clrMapOvr>
  <p:transition>
    <p:cover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2466975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94" y="3696675"/>
            <a:ext cx="2466975" cy="184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48175" y="2080317"/>
            <a:ext cx="3761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Single Deep Selective Racking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2261" y="5183081"/>
            <a:ext cx="3880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Double Deep Selective Racking Systems</a:t>
            </a:r>
          </a:p>
        </p:txBody>
      </p:sp>
    </p:spTree>
    <p:extLst>
      <p:ext uri="{BB962C8B-B14F-4D97-AF65-F5344CB8AC3E}">
        <p14:creationId xmlns:p14="http://schemas.microsoft.com/office/powerpoint/2010/main" val="876587618"/>
      </p:ext>
    </p:extLst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7162800" cy="44497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AU" dirty="0">
                <a:latin typeface="+mn-lt"/>
              </a:rPr>
              <a:t>1. Raw materials storage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1800" dirty="0">
                <a:latin typeface="+mn-lt"/>
              </a:rPr>
              <a:t>Raw materials for production: Plastics,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coal, bauxite, iron ore</a:t>
            </a:r>
            <a:r>
              <a:rPr lang="en-US" sz="1800" dirty="0">
                <a:latin typeface="+mn-lt"/>
              </a:rPr>
              <a:t>, precious metals (</a:t>
            </a:r>
            <a:r>
              <a:rPr lang="en-AU" sz="1800" dirty="0">
                <a:latin typeface="+mn-lt"/>
              </a:rPr>
              <a:t>gold, silver, and platinum</a:t>
            </a:r>
            <a:r>
              <a:rPr lang="en-US" sz="1800" dirty="0">
                <a:latin typeface="+mn-lt"/>
              </a:rPr>
              <a:t>), aggregates (sand, gravel, crushed stone, slag)</a:t>
            </a:r>
          </a:p>
          <a:p>
            <a:pPr>
              <a:buFont typeface="Arial" panose="020B0604020202020204" pitchFamily="34" charset="0"/>
              <a:buChar char="◊"/>
            </a:pPr>
            <a:r>
              <a:rPr lang="en-US" sz="1800" dirty="0">
                <a:latin typeface="+mn-lt"/>
              </a:rPr>
              <a:t>Close to the extraction/manufacturing point</a:t>
            </a:r>
            <a:endParaRPr lang="en-AU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9" y="3102892"/>
            <a:ext cx="1947628" cy="3505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4343" y="6608623"/>
            <a:ext cx="24657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Review of Maritime Transport (UNCATD, 2016)</a:t>
            </a:r>
            <a:endParaRPr lang="en-AU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28" y="3102892"/>
            <a:ext cx="3312651" cy="350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3102893"/>
            <a:ext cx="3073110" cy="34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9378"/>
      </p:ext>
    </p:extLst>
  </p:cSld>
  <p:clrMapOvr>
    <a:masterClrMapping/>
  </p:clrMapOvr>
  <p:transition>
    <p:cover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0100"/>
            <a:ext cx="4361497" cy="2160240"/>
          </a:xfrm>
        </p:spPr>
      </p:pic>
      <p:sp>
        <p:nvSpPr>
          <p:cNvPr id="5" name="Rectangle 4"/>
          <p:cNvSpPr/>
          <p:nvPr/>
        </p:nvSpPr>
        <p:spPr>
          <a:xfrm>
            <a:off x="4572000" y="2403376"/>
            <a:ext cx="362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Pallet Flow Through Racking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65984"/>
            <a:ext cx="3484136" cy="2277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4896" y="5063426"/>
            <a:ext cx="25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Drive-In Racking Systems</a:t>
            </a:r>
          </a:p>
        </p:txBody>
      </p:sp>
    </p:spTree>
    <p:extLst>
      <p:ext uri="{BB962C8B-B14F-4D97-AF65-F5344CB8AC3E}">
        <p14:creationId xmlns:p14="http://schemas.microsoft.com/office/powerpoint/2010/main" val="2102938564"/>
      </p:ext>
    </p:extLst>
  </p:cSld>
  <p:clrMapOvr>
    <a:masterClrMapping/>
  </p:clrMapOvr>
  <p:transition>
    <p:cover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Push-Back Racking Systems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>
                <a:hlinkClick r:id="rId3"/>
              </a:rPr>
              <a:t>Pallet Runner Shuttle Systems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8291442"/>
      </p:ext>
    </p:extLst>
  </p:cSld>
  <p:clrMapOvr>
    <a:masterClrMapping/>
  </p:clrMapOvr>
  <p:transition>
    <p:cover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the Right Packaging</a:t>
            </a:r>
          </a:p>
          <a:p>
            <a:pPr lvl="1"/>
            <a:r>
              <a:rPr lang="en-AU" dirty="0"/>
              <a:t>How do you package or store items on your shelves?</a:t>
            </a:r>
          </a:p>
          <a:p>
            <a:pPr lvl="1"/>
            <a:r>
              <a:rPr lang="en-AU" dirty="0"/>
              <a:t> If you’re using larger bins or containers unnecessarily, you can reclaim some of your storage space simply by using smaller containers</a:t>
            </a:r>
          </a:p>
          <a:p>
            <a:pPr lvl="1"/>
            <a:r>
              <a:rPr lang="en-AU" dirty="0"/>
              <a:t>Many warehouse managers often overlook how bulk bags can help increase your storage capacity.</a:t>
            </a:r>
          </a:p>
          <a:p>
            <a:pPr lvl="1"/>
            <a:r>
              <a:rPr lang="da-DK" dirty="0"/>
              <a:t>Baffle Bags</a:t>
            </a:r>
          </a:p>
          <a:p>
            <a:pPr lvl="1"/>
            <a:r>
              <a:rPr lang="da-DK" dirty="0"/>
              <a:t>Duffle Top Bulk Bags</a:t>
            </a:r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4789"/>
      </p:ext>
    </p:extLst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Do Some Housekeeping</a:t>
            </a:r>
          </a:p>
          <a:p>
            <a:pPr lvl="1"/>
            <a:r>
              <a:rPr lang="en-AU" dirty="0"/>
              <a:t>Doing so will not only protect the safety and well-being of your employees, it also has the potential to increase your warehouse’s storage capacity.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Just as pallets and boxes can consume valuable floor space, debris and clutter can also reduce the amount of room you have to store things.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The 5S method includes the following steps: sort, set in order, shine, standardize and sustain</a:t>
            </a:r>
          </a:p>
        </p:txBody>
      </p:sp>
    </p:spTree>
    <p:extLst>
      <p:ext uri="{BB962C8B-B14F-4D97-AF65-F5344CB8AC3E}">
        <p14:creationId xmlns:p14="http://schemas.microsoft.com/office/powerpoint/2010/main" val="712898896"/>
      </p:ext>
    </p:extLst>
  </p:cSld>
  <p:clrMapOvr>
    <a:masterClrMapping/>
  </p:clrMapOvr>
  <p:transition>
    <p:cover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E710-2507-4C3E-AEC5-1576D37F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61AF-0377-4D66-B4AB-733914522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In what way may cold-chain storage or refrigerated requirements affect warehouse operations?</a:t>
            </a:r>
          </a:p>
          <a:p>
            <a:r>
              <a:rPr lang="en-AU" dirty="0"/>
              <a:t>When should a business consider building a warehouse?</a:t>
            </a:r>
          </a:p>
          <a:p>
            <a:endParaRPr lang="en-AU" dirty="0"/>
          </a:p>
          <a:p>
            <a:r>
              <a:rPr lang="en-AU" dirty="0"/>
              <a:t>Consider how the type of stock (goods or materials) a company is distributing and holding may affect the type of warehouse and its location. Reflect on the following three main types of stock:</a:t>
            </a:r>
          </a:p>
          <a:p>
            <a:pPr lvl="1"/>
            <a:r>
              <a:rPr lang="en-AU" dirty="0"/>
              <a:t>raw materials and components – ready to use in production</a:t>
            </a:r>
          </a:p>
          <a:p>
            <a:pPr lvl="1"/>
            <a:r>
              <a:rPr lang="en-AU" dirty="0"/>
              <a:t>work in progress – stocks of unfinished goods in production </a:t>
            </a:r>
          </a:p>
          <a:p>
            <a:pPr lvl="1"/>
            <a:r>
              <a:rPr lang="en-AU" dirty="0"/>
              <a:t>finished goods ready for sale consumables – for example, fuel and stationery</a:t>
            </a:r>
          </a:p>
          <a:p>
            <a:endParaRPr lang="en-AU" dirty="0"/>
          </a:p>
          <a:p>
            <a:r>
              <a:rPr lang="en-AU" dirty="0"/>
              <a:t>A distribution centre is a specific type of warehouse. Online, carefully read the Wikipedia entry for ‘distribution centre’ and reflect on the following questions:</a:t>
            </a:r>
          </a:p>
          <a:p>
            <a:pPr lvl="1"/>
            <a:r>
              <a:rPr lang="en-AU" dirty="0"/>
              <a:t>What is a distribution centre (DC)?  Can the term be used interchangeably with warehouse?</a:t>
            </a:r>
          </a:p>
          <a:p>
            <a:pPr lvl="1"/>
            <a:r>
              <a:rPr lang="en-AU" dirty="0"/>
              <a:t>What logistics operations are possibly involved in a DC?</a:t>
            </a:r>
          </a:p>
          <a:p>
            <a:pPr lvl="1"/>
            <a:r>
              <a:rPr lang="en-AU" dirty="0"/>
              <a:t>What job opportunities can a DC create?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426697"/>
      </p:ext>
    </p:extLst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B6A3-7146-433F-9EDF-A1BB6920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65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warehouses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66" y="1649987"/>
            <a:ext cx="3528392" cy="21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65" y="4199255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0156"/>
            <a:ext cx="5080261" cy="283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338678"/>
      </p:ext>
    </p:extLst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00808"/>
            <a:ext cx="7162800" cy="44497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AU" dirty="0">
                <a:latin typeface="+mn-lt"/>
              </a:rPr>
              <a:t>2. Intermediate, postponement, customise or sub-assembly facility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Used to </a:t>
            </a:r>
            <a:r>
              <a:rPr lang="en-AU" sz="1800" dirty="0">
                <a:solidFill>
                  <a:srgbClr val="002060"/>
                </a:solidFill>
                <a:latin typeface="+mn-lt"/>
              </a:rPr>
              <a:t>customise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products before final delivery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Postponement and sub-assembly activities</a:t>
            </a:r>
          </a:p>
          <a:p>
            <a:pPr lvl="2"/>
            <a:r>
              <a:rPr lang="en-US" sz="1600" dirty="0">
                <a:latin typeface="+mn-lt"/>
              </a:rPr>
              <a:t>Packing, labeling, printing (bespoke pictures on T-shirts)</a:t>
            </a:r>
          </a:p>
          <a:p>
            <a:pPr lvl="2"/>
            <a:r>
              <a:rPr lang="en-US" sz="1600" dirty="0">
                <a:latin typeface="+mn-lt"/>
              </a:rPr>
              <a:t>Computer assembly: CPU, memory, software)</a:t>
            </a:r>
          </a:p>
          <a:p>
            <a:pPr lvl="2"/>
            <a:r>
              <a:rPr lang="en-US" sz="1600" dirty="0">
                <a:latin typeface="+mn-lt"/>
              </a:rPr>
              <a:t>Bundling for promotion: “buy one get one free” at Christmas seasons</a:t>
            </a:r>
          </a:p>
          <a:p>
            <a:pPr lvl="2"/>
            <a:r>
              <a:rPr lang="en-US" sz="1600" dirty="0">
                <a:latin typeface="+mn-lt"/>
              </a:rPr>
              <a:t>Country-specific items: electrical plugs</a:t>
            </a:r>
          </a:p>
          <a:p>
            <a:pPr lvl="2"/>
            <a:r>
              <a:rPr lang="en-US" sz="1600" dirty="0">
                <a:latin typeface="+mn-lt"/>
              </a:rPr>
              <a:t>Special-messages: greeting messages on mobile phone</a:t>
            </a:r>
            <a:endParaRPr lang="en-AU" sz="1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73216"/>
            <a:ext cx="2808312" cy="1000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68" y="5013176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189"/>
      </p:ext>
    </p:extLst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AU" sz="2800" dirty="0">
                <a:latin typeface="+mn-lt"/>
              </a:rPr>
              <a:t>3. Finished goods storage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Used to store ready-for-sale products</a:t>
            </a:r>
            <a:endParaRPr lang="en-AU" sz="1800" dirty="0">
              <a:solidFill>
                <a:srgbClr val="002060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2800" dirty="0">
                <a:latin typeface="+mn-lt"/>
              </a:rPr>
              <a:t>4. Consolidation </a:t>
            </a:r>
            <a:r>
              <a:rPr lang="en-AU" sz="2800" dirty="0">
                <a:latin typeface="+mn-lt"/>
              </a:rPr>
              <a:t>centres</a:t>
            </a:r>
            <a:r>
              <a:rPr lang="en-US" sz="2800" dirty="0">
                <a:latin typeface="+mn-lt"/>
              </a:rPr>
              <a:t> (transit warehouses)</a:t>
            </a:r>
            <a:endParaRPr lang="en-AU" sz="2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Amalgamating (consolidating) the products received from different sources for onward delivery to the customer or a production line</a:t>
            </a:r>
          </a:p>
          <a:p>
            <a:pPr lvl="2">
              <a:buFont typeface="Arial" panose="020B0604020202020204" pitchFamily="34" charset="0"/>
              <a:buChar char="◊"/>
            </a:pPr>
            <a:r>
              <a:rPr lang="en-US" sz="1800" i="1" dirty="0">
                <a:solidFill>
                  <a:srgbClr val="002060"/>
                </a:solidFill>
                <a:latin typeface="+mn-lt"/>
              </a:rPr>
              <a:t>Just-in-time </a:t>
            </a:r>
            <a:r>
              <a:rPr lang="en-AU" sz="1800" i="1" dirty="0">
                <a:solidFill>
                  <a:srgbClr val="002060"/>
                </a:solidFill>
                <a:latin typeface="+mn-lt"/>
              </a:rPr>
              <a:t>centres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1800" u="sng" dirty="0">
                <a:solidFill>
                  <a:srgbClr val="002060"/>
                </a:solidFill>
                <a:latin typeface="+mn-lt"/>
              </a:rPr>
              <a:t>preparing for production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): automotive parts are consolidated before going to the assembly line</a:t>
            </a:r>
          </a:p>
          <a:p>
            <a:pPr lvl="2">
              <a:buFont typeface="Arial" panose="020B0604020202020204" pitchFamily="34" charset="0"/>
              <a:buChar char="◊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i="1" dirty="0">
                <a:solidFill>
                  <a:srgbClr val="002060"/>
                </a:solidFill>
                <a:latin typeface="+mn-lt"/>
              </a:rPr>
              <a:t>Retail stock consolidation centers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1800" u="sng" dirty="0">
                <a:solidFill>
                  <a:srgbClr val="002060"/>
                </a:solidFill>
                <a:latin typeface="+mn-lt"/>
              </a:rPr>
              <a:t>economies of scale in transportation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to retail stores/distribution centers</a:t>
            </a:r>
            <a:r>
              <a:rPr lang="en-AU" sz="1800" dirty="0">
                <a:solidFill>
                  <a:srgbClr val="002060"/>
                </a:solidFill>
                <a:latin typeface="+mn-lt"/>
              </a:rPr>
              <a:t>*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67551"/>
            <a:ext cx="5054579" cy="15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28005"/>
      </p:ext>
    </p:extLst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+mn-lt"/>
              </a:rPr>
              <a:t>6. Transshipment (break-bulk) </a:t>
            </a:r>
            <a:r>
              <a:rPr lang="en-AU" dirty="0">
                <a:latin typeface="+mn-lt"/>
              </a:rPr>
              <a:t>centres 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Taking advantage of both economies of scale and flexibility in transportation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57554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90910"/>
      </p:ext>
    </p:extLst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10 most common types of warehouses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488832" cy="4449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>
                <a:latin typeface="+mn-lt"/>
              </a:rPr>
              <a:t>5. cross-dock </a:t>
            </a:r>
            <a:r>
              <a:rPr lang="en-AU" sz="2000" dirty="0">
                <a:latin typeface="+mn-lt"/>
              </a:rPr>
              <a:t>centres 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Moving goods quickly through the whole supply chain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Requiring deliveries into these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centres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to be already labelled and ready for onward delivery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Typical products in a cross-dock center are </a:t>
            </a:r>
            <a:r>
              <a:rPr lang="en-US" sz="2000" u="sng" dirty="0">
                <a:solidFill>
                  <a:srgbClr val="002060"/>
                </a:solidFill>
                <a:latin typeface="+mn-lt"/>
              </a:rPr>
              <a:t>time-sensitive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or </a:t>
            </a:r>
            <a:r>
              <a:rPr lang="en-US" sz="2000" u="sng" dirty="0">
                <a:solidFill>
                  <a:srgbClr val="002060"/>
                </a:solidFill>
                <a:latin typeface="+mn-lt"/>
              </a:rPr>
              <a:t>perishable items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: fruit, vegetables, meat and fish*</a:t>
            </a:r>
          </a:p>
          <a:p>
            <a:pPr lvl="1">
              <a:buFont typeface="Arial" panose="020B0604020202020204" pitchFamily="34" charset="0"/>
              <a:buChar char="◊"/>
            </a:pPr>
            <a:r>
              <a:rPr lang="en-AU" sz="2000" dirty="0">
                <a:solidFill>
                  <a:srgbClr val="FF0000"/>
                </a:solidFill>
                <a:latin typeface="+mn-lt"/>
              </a:rPr>
              <a:t>YouTube</a:t>
            </a:r>
            <a:r>
              <a:rPr lang="en-AU" sz="20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AU" sz="2000" dirty="0">
                <a:solidFill>
                  <a:srgbClr val="002060"/>
                </a:solidFill>
                <a:latin typeface="+mn-lt"/>
                <a:hlinkClick r:id="rId3"/>
              </a:rPr>
              <a:t>Cross Docking </a:t>
            </a:r>
            <a:r>
              <a:rPr lang="en-AU" sz="2000" dirty="0" err="1">
                <a:solidFill>
                  <a:srgbClr val="002060"/>
                </a:solidFill>
                <a:latin typeface="+mn-lt"/>
                <a:hlinkClick r:id="rId3"/>
              </a:rPr>
              <a:t>Automatizado</a:t>
            </a:r>
            <a:r>
              <a:rPr lang="en-AU" sz="2000" dirty="0">
                <a:solidFill>
                  <a:srgbClr val="002060"/>
                </a:solidFill>
                <a:latin typeface="+mn-lt"/>
                <a:hlinkClick r:id="rId3"/>
              </a:rPr>
              <a:t> – </a:t>
            </a:r>
            <a:r>
              <a:rPr lang="en-AU" sz="2000" dirty="0" err="1">
                <a:solidFill>
                  <a:srgbClr val="002060"/>
                </a:solidFill>
                <a:latin typeface="+mn-lt"/>
                <a:hlinkClick r:id="rId3"/>
              </a:rPr>
              <a:t>Retrotech</a:t>
            </a:r>
            <a:endParaRPr lang="en-A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7112"/>
            <a:ext cx="2052241" cy="1965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21" y="458112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8765"/>
      </p:ext>
    </p:extLst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Props1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24C9D-A4D4-4EA5-B76C-8491F2658EB9}">
  <ds:schemaRefs>
    <ds:schemaRef ds:uri="http://purl.org/dc/elements/1.1/"/>
    <ds:schemaRef ds:uri="http://schemas.microsoft.com/office/2006/metadata/properties"/>
    <ds:schemaRef ds:uri="6fd5926b-e52e-44d8-81d1-5e6608a233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14139</TotalTime>
  <Words>2628</Words>
  <Application>Microsoft Office PowerPoint</Application>
  <PresentationFormat>On-screen Show (4:3)</PresentationFormat>
  <Paragraphs>364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1_Custom Design</vt:lpstr>
      <vt:lpstr>2_Custom Design</vt:lpstr>
      <vt:lpstr>3_Custom Design</vt:lpstr>
      <vt:lpstr>5_Custom Design</vt:lpstr>
      <vt:lpstr>PowerPoint Presentation</vt:lpstr>
      <vt:lpstr>Value Chain Management MGT804  Week 4 </vt:lpstr>
      <vt:lpstr>Logistics and Supply Chain Management</vt:lpstr>
      <vt:lpstr>10 most common types of warehouses</vt:lpstr>
      <vt:lpstr>Coal warehouses</vt:lpstr>
      <vt:lpstr>10 most common types of warehouses</vt:lpstr>
      <vt:lpstr>10 most common types of warehouses</vt:lpstr>
      <vt:lpstr>10 most common types of warehouses</vt:lpstr>
      <vt:lpstr>10 most common types of warehouses</vt:lpstr>
      <vt:lpstr>10 most common types of warehouses</vt:lpstr>
      <vt:lpstr>10 most common types of warehouses</vt:lpstr>
      <vt:lpstr>10 most common types of warehouses</vt:lpstr>
      <vt:lpstr>10 most common types of warehouses</vt:lpstr>
      <vt:lpstr>Difference between 3Pl and 4Pl</vt:lpstr>
      <vt:lpstr>Why Warehousing? (Benefits)</vt:lpstr>
      <vt:lpstr>Why Warehousing? (Benefits)</vt:lpstr>
      <vt:lpstr>Examples of Economies of scale in transportation </vt:lpstr>
      <vt:lpstr>Why Warehousing? (Benefits)</vt:lpstr>
      <vt:lpstr>Why Warehousing? (Benefits)</vt:lpstr>
      <vt:lpstr>Stock inside a warehouse(1)</vt:lpstr>
      <vt:lpstr>Stock inside a warehouse (2)</vt:lpstr>
      <vt:lpstr>Warehouse location</vt:lpstr>
      <vt:lpstr>Factors determining the location of a warehouse</vt:lpstr>
      <vt:lpstr>What is warehouse design?</vt:lpstr>
      <vt:lpstr>How do we design a warehouse? (design process)</vt:lpstr>
      <vt:lpstr>How do we design a warehouse? (design process)</vt:lpstr>
      <vt:lpstr>How do we design a warehouse? (design process)</vt:lpstr>
      <vt:lpstr>How do we design a warehouse? (design process)</vt:lpstr>
      <vt:lpstr>Core areas of operation in a W/DC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Increasing the storage capacity of the warehouse</vt:lpstr>
      <vt:lpstr>How to Improve Warehouse Capacity</vt:lpstr>
      <vt:lpstr>How to Improve Warehouse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Tutorial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 </cp:lastModifiedBy>
  <cp:revision>60</cp:revision>
  <dcterms:created xsi:type="dcterms:W3CDTF">2017-08-16T23:55:16Z</dcterms:created>
  <dcterms:modified xsi:type="dcterms:W3CDTF">2019-08-23T04:42:43Z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