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 id="2147483683" r:id="rId5"/>
    <p:sldMasterId id="2147483685" r:id="rId6"/>
    <p:sldMasterId id="2147483706" r:id="rId7"/>
  </p:sldMasterIdLst>
  <p:notesMasterIdLst>
    <p:notesMasterId r:id="rId36"/>
  </p:notesMasterIdLst>
  <p:sldIdLst>
    <p:sldId id="280" r:id="rId8"/>
    <p:sldId id="319" r:id="rId9"/>
    <p:sldId id="413" r:id="rId10"/>
    <p:sldId id="414" r:id="rId11"/>
    <p:sldId id="417" r:id="rId12"/>
    <p:sldId id="309" r:id="rId13"/>
    <p:sldId id="308" r:id="rId14"/>
    <p:sldId id="301" r:id="rId15"/>
    <p:sldId id="354" r:id="rId16"/>
    <p:sldId id="355" r:id="rId17"/>
    <p:sldId id="339" r:id="rId18"/>
    <p:sldId id="291" r:id="rId19"/>
    <p:sldId id="340" r:id="rId20"/>
    <p:sldId id="341" r:id="rId21"/>
    <p:sldId id="342" r:id="rId22"/>
    <p:sldId id="344" r:id="rId23"/>
    <p:sldId id="345" r:id="rId24"/>
    <p:sldId id="346" r:id="rId25"/>
    <p:sldId id="347" r:id="rId26"/>
    <p:sldId id="348" r:id="rId27"/>
    <p:sldId id="343" r:id="rId28"/>
    <p:sldId id="336" r:id="rId29"/>
    <p:sldId id="300" r:id="rId30"/>
    <p:sldId id="353" r:id="rId31"/>
    <p:sldId id="352" r:id="rId32"/>
    <p:sldId id="351" r:id="rId33"/>
    <p:sldId id="302" r:id="rId34"/>
    <p:sldId id="35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CA309BC-425A-DD42-98C2-75A72F7C624A}">
          <p14:sldIdLst>
            <p14:sldId id="280"/>
            <p14:sldId id="319"/>
            <p14:sldId id="413"/>
            <p14:sldId id="414"/>
            <p14:sldId id="417"/>
          </p14:sldIdLst>
        </p14:section>
        <p14:section name="Untitled Section" id="{121B27B2-54B0-44EE-98B2-02DE936A73BE}">
          <p14:sldIdLst>
            <p14:sldId id="309"/>
            <p14:sldId id="308"/>
            <p14:sldId id="301"/>
            <p14:sldId id="354"/>
            <p14:sldId id="355"/>
            <p14:sldId id="339"/>
            <p14:sldId id="291"/>
            <p14:sldId id="340"/>
            <p14:sldId id="341"/>
            <p14:sldId id="342"/>
            <p14:sldId id="344"/>
            <p14:sldId id="345"/>
            <p14:sldId id="346"/>
            <p14:sldId id="347"/>
            <p14:sldId id="348"/>
            <p14:sldId id="343"/>
            <p14:sldId id="336"/>
            <p14:sldId id="300"/>
            <p14:sldId id="353"/>
            <p14:sldId id="352"/>
            <p14:sldId id="351"/>
            <p14:sldId id="302"/>
            <p14:sldId id="350"/>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57661" autoAdjust="0"/>
  </p:normalViewPr>
  <p:slideViewPr>
    <p:cSldViewPr snapToGrid="0" snapToObjects="1">
      <p:cViewPr varScale="1">
        <p:scale>
          <a:sx n="66" d="100"/>
          <a:sy n="66" d="100"/>
        </p:scale>
        <p:origin x="2652" y="72"/>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3" d="100"/>
          <a:sy n="83" d="100"/>
        </p:scale>
        <p:origin x="30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ona Vass" userId="S::ivass@icms.edu.au::70e7b51f-c080-489e-85cc-d4c6c9e8e3df" providerId="AD" clId="Web-{6E088ECA-BFE0-4273-8F6D-D4B445EC130A}"/>
    <pc:docChg chg="modSld">
      <pc:chgData name="Ilona Vass" userId="S::ivass@icms.edu.au::70e7b51f-c080-489e-85cc-d4c6c9e8e3df" providerId="AD" clId="Web-{6E088ECA-BFE0-4273-8F6D-D4B445EC130A}" dt="2018-06-05T01:57:46.972" v="1"/>
      <pc:docMkLst>
        <pc:docMk/>
      </pc:docMkLst>
      <pc:sldChg chg="delSp">
        <pc:chgData name="Ilona Vass" userId="S::ivass@icms.edu.au::70e7b51f-c080-489e-85cc-d4c6c9e8e3df" providerId="AD" clId="Web-{6E088ECA-BFE0-4273-8F6D-D4B445EC130A}" dt="2018-06-05T01:57:46.972" v="1"/>
        <pc:sldMkLst>
          <pc:docMk/>
          <pc:sldMk cId="698098642" sldId="281"/>
        </pc:sldMkLst>
        <pc:spChg chg="del">
          <ac:chgData name="Ilona Vass" userId="S::ivass@icms.edu.au::70e7b51f-c080-489e-85cc-d4c6c9e8e3df" providerId="AD" clId="Web-{6E088ECA-BFE0-4273-8F6D-D4B445EC130A}" dt="2018-06-05T01:57:46.972" v="1"/>
          <ac:spMkLst>
            <pc:docMk/>
            <pc:sldMk cId="698098642" sldId="281"/>
            <ac:spMk id="2" creationId="{00000000-0000-0000-0000-000000000000}"/>
          </ac:spMkLst>
        </pc:spChg>
        <pc:spChg chg="del">
          <ac:chgData name="Ilona Vass" userId="S::ivass@icms.edu.au::70e7b51f-c080-489e-85cc-d4c6c9e8e3df" providerId="AD" clId="Web-{6E088ECA-BFE0-4273-8F6D-D4B445EC130A}" dt="2018-06-05T01:57:44.957" v="0"/>
          <ac:spMkLst>
            <pc:docMk/>
            <pc:sldMk cId="698098642" sldId="281"/>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A2218-DD8C-4944-883E-4F222486B95A}" type="datetimeFigureOut">
              <a:rPr lang="en-US" smtClean="0"/>
              <a:t>8/9/2019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1B446-6C3A-434A-9EAF-115FF2B52C71}" type="slidenum">
              <a:rPr lang="en-US" smtClean="0"/>
              <a:t>‹#›</a:t>
            </a:fld>
            <a:endParaRPr lang="en-US"/>
          </a:p>
        </p:txBody>
      </p:sp>
    </p:spTree>
    <p:extLst>
      <p:ext uri="{BB962C8B-B14F-4D97-AF65-F5344CB8AC3E}">
        <p14:creationId xmlns:p14="http://schemas.microsoft.com/office/powerpoint/2010/main" val="163791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aginas.fe.up.pt/~als/mis10e/ch9/chpt9-2bullettext.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usiness-to-you.com/porters-five-forc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rofessionalacademy.com/blogs-and-advice/marketing-theories---boston-consulting-group-matrix"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liveplan.com/blog/what-is-a-swot-analysis-and-how-to-do-it-right-with-example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aronhoos.com/2011/03/01/sales-funnel-strategy-and-the-ansoff-growth-matrix/"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themarketingagenda.com/2014/09/20/unilever-bcg-matrix/"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intrafocus.com/2016/06/balanced-scorecard-exampl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aginas.fe.up.pt/~als/mis10e/ch9/chpt9-2bullettext.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hlinkClick r:id="rId3"/>
              </a:rPr>
              <a:t>https://paginas.fe.up.pt/~als/mis10e/ch9/chpt9-2bullettext.htm</a:t>
            </a:r>
            <a:endParaRPr lang="en-AU" dirty="0"/>
          </a:p>
        </p:txBody>
      </p:sp>
      <p:sp>
        <p:nvSpPr>
          <p:cNvPr id="4" name="Slide Number Placeholder 3"/>
          <p:cNvSpPr>
            <a:spLocks noGrp="1"/>
          </p:cNvSpPr>
          <p:nvPr>
            <p:ph type="sldNum" sz="quarter" idx="5"/>
          </p:nvPr>
        </p:nvSpPr>
        <p:spPr/>
        <p:txBody>
          <a:bodyPr/>
          <a:lstStyle/>
          <a:p>
            <a:fld id="{B721B446-6C3A-434A-9EAF-115FF2B52C71}" type="slidenum">
              <a:rPr lang="en-US" smtClean="0"/>
              <a:t>4</a:t>
            </a:fld>
            <a:endParaRPr lang="en-US"/>
          </a:p>
        </p:txBody>
      </p:sp>
    </p:spTree>
    <p:extLst>
      <p:ext uri="{BB962C8B-B14F-4D97-AF65-F5344CB8AC3E}">
        <p14:creationId xmlns:p14="http://schemas.microsoft.com/office/powerpoint/2010/main" val="3218974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9EB4C604-1148-4875-B91B-16EF68FC3130}"/>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F0A0E7B4-A1E2-465D-A308-9C6C735EB68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latin typeface="Times New Roman" panose="02020603050405020304" pitchFamily="18" charset="0"/>
              </a:rPr>
              <a:t>We are essentially thinking in terms of a PEST analysis, and this is illustrated in Figure 2.7, which shows the many factors – under the headings political, economic, social, technological – likely to affect an organisation. (The environment can also be analysed using Porter’s five forces model; see Figure 2.9.) PEST can provide a checklist for evaluating different influences and makes it possible to pinpoint key factors currently affecting the organisation as well as longer-term areas for concern. Organisations concerned with a more global approach will identify key drivers such as market convergence, cost advantage, government influences and global competition.</a:t>
            </a:r>
          </a:p>
          <a:p>
            <a:endParaRPr lang="en-GB" altLang="en-US" dirty="0">
              <a:latin typeface="Times New Roman" panose="02020603050405020304" pitchFamily="18" charset="0"/>
            </a:endParaRPr>
          </a:p>
          <a:p>
            <a:r>
              <a:rPr lang="en-GB" altLang="en-US" dirty="0" err="1">
                <a:latin typeface="Times New Roman" panose="02020603050405020304" pitchFamily="18" charset="0"/>
              </a:rPr>
              <a:t>Bebin</a:t>
            </a:r>
            <a:r>
              <a:rPr lang="en-GB" altLang="en-US" dirty="0">
                <a:latin typeface="Times New Roman" panose="02020603050405020304" pitchFamily="18" charset="0"/>
              </a:rPr>
              <a:t> </a:t>
            </a:r>
            <a:r>
              <a:rPr lang="en-GB" altLang="en-US" dirty="0" err="1">
                <a:latin typeface="Times New Roman" panose="02020603050405020304" pitchFamily="18" charset="0"/>
              </a:rPr>
              <a:t>ruye</a:t>
            </a:r>
            <a:r>
              <a:rPr lang="en-GB" altLang="en-US" dirty="0">
                <a:latin typeface="Times New Roman" panose="02020603050405020304" pitchFamily="18" charset="0"/>
              </a:rPr>
              <a:t> </a:t>
            </a:r>
            <a:r>
              <a:rPr lang="en-GB" altLang="en-US" dirty="0" err="1">
                <a:latin typeface="Times New Roman" panose="02020603050405020304" pitchFamily="18" charset="0"/>
              </a:rPr>
              <a:t>khode</a:t>
            </a:r>
            <a:r>
              <a:rPr lang="en-GB" altLang="en-US" dirty="0">
                <a:latin typeface="Times New Roman" panose="02020603050405020304" pitchFamily="18" charset="0"/>
              </a:rPr>
              <a:t> title </a:t>
            </a:r>
            <a:r>
              <a:rPr lang="en-GB" altLang="en-US" dirty="0" err="1">
                <a:latin typeface="Times New Roman" panose="02020603050405020304" pitchFamily="18" charset="0"/>
              </a:rPr>
              <a:t>bezani</a:t>
            </a:r>
            <a:r>
              <a:rPr lang="en-GB" altLang="en-US" dirty="0">
                <a:latin typeface="Times New Roman" panose="02020603050405020304" pitchFamily="18" charset="0"/>
              </a:rPr>
              <a:t> ye hyperlink hast, ye site </a:t>
            </a:r>
            <a:r>
              <a:rPr lang="en-GB" altLang="en-US" dirty="0" err="1">
                <a:latin typeface="Times New Roman" panose="02020603050405020304" pitchFamily="18" charset="0"/>
              </a:rPr>
              <a:t>baz</a:t>
            </a:r>
            <a:r>
              <a:rPr lang="en-GB" altLang="en-US" dirty="0">
                <a:latin typeface="Times New Roman" panose="02020603050405020304" pitchFamily="18" charset="0"/>
              </a:rPr>
              <a:t> </a:t>
            </a:r>
            <a:r>
              <a:rPr lang="en-GB" altLang="en-US" dirty="0" err="1">
                <a:latin typeface="Times New Roman" panose="02020603050405020304" pitchFamily="18" charset="0"/>
              </a:rPr>
              <a:t>mishe</a:t>
            </a:r>
            <a:r>
              <a:rPr lang="en-GB" altLang="en-US" dirty="0">
                <a:latin typeface="Times New Roman" panose="02020603050405020304" pitchFamily="18" charset="0"/>
              </a:rPr>
              <a:t> </a:t>
            </a:r>
            <a:r>
              <a:rPr lang="en-GB" altLang="en-US" dirty="0" err="1">
                <a:latin typeface="Times New Roman" panose="02020603050405020304" pitchFamily="18" charset="0"/>
              </a:rPr>
              <a:t>kheili</a:t>
            </a:r>
            <a:r>
              <a:rPr lang="en-GB" altLang="en-US" dirty="0">
                <a:latin typeface="Times New Roman" panose="02020603050405020304" pitchFamily="18" charset="0"/>
              </a:rPr>
              <a:t> </a:t>
            </a:r>
            <a:r>
              <a:rPr lang="en-GB" altLang="en-US" dirty="0" err="1">
                <a:latin typeface="Times New Roman" panose="02020603050405020304" pitchFamily="18" charset="0"/>
              </a:rPr>
              <a:t>khube</a:t>
            </a:r>
            <a:endParaRPr lang="en-GB" altLang="en-US" dirty="0">
              <a:latin typeface="Times New Roman" panose="02020603050405020304" pitchFamily="18" charset="0"/>
            </a:endParaRPr>
          </a:p>
        </p:txBody>
      </p:sp>
      <p:sp>
        <p:nvSpPr>
          <p:cNvPr id="27652" name="Slide Number Placeholder 3">
            <a:extLst>
              <a:ext uri="{FF2B5EF4-FFF2-40B4-BE49-F238E27FC236}">
                <a16:creationId xmlns:a16="http://schemas.microsoft.com/office/drawing/2014/main" id="{E047F7E2-C4A4-46CF-8AB9-35B218C58A5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35B4574A-6F34-40C2-B7B6-47A9C3107E58}" type="slidenum">
              <a:rPr lang="en-GB" altLang="en-US" sz="1200" smtClean="0">
                <a:latin typeface="Times New Roman" panose="02020603050405020304" pitchFamily="18" charset="0"/>
              </a:rPr>
              <a:pPr fontAlgn="base">
                <a:spcBef>
                  <a:spcPct val="0"/>
                </a:spcBef>
                <a:spcAft>
                  <a:spcPct val="0"/>
                </a:spcAft>
              </a:pPr>
              <a:t>13</a:t>
            </a:fld>
            <a:endParaRPr lang="en-GB" altLang="en-US" sz="120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Porter’s five forces model helps to identify an organisation’s competitive advantage by pointing up those forces affecting the organisation in the environment in which it operates.</a:t>
            </a:r>
          </a:p>
          <a:p>
            <a:endParaRPr lang="en-AU" dirty="0"/>
          </a:p>
          <a:p>
            <a:endParaRPr lang="en-AU" dirty="0"/>
          </a:p>
          <a:p>
            <a:r>
              <a:rPr lang="en-AU" dirty="0">
                <a:hlinkClick r:id="rId3"/>
              </a:rPr>
              <a:t>https://www.business-to-you.com/porters-five-forces/</a:t>
            </a:r>
            <a:endParaRPr lang="en-AU" dirty="0"/>
          </a:p>
        </p:txBody>
      </p:sp>
      <p:sp>
        <p:nvSpPr>
          <p:cNvPr id="4" name="Slide Number Placeholder 3"/>
          <p:cNvSpPr>
            <a:spLocks noGrp="1"/>
          </p:cNvSpPr>
          <p:nvPr>
            <p:ph type="sldNum" sz="quarter" idx="5"/>
          </p:nvPr>
        </p:nvSpPr>
        <p:spPr/>
        <p:txBody>
          <a:bodyPr/>
          <a:lstStyle/>
          <a:p>
            <a:fld id="{B721B446-6C3A-434A-9EAF-115FF2B52C71}" type="slidenum">
              <a:rPr lang="en-US" smtClean="0"/>
              <a:t>14</a:t>
            </a:fld>
            <a:endParaRPr lang="en-US"/>
          </a:p>
        </p:txBody>
      </p:sp>
    </p:spTree>
    <p:extLst>
      <p:ext uri="{BB962C8B-B14F-4D97-AF65-F5344CB8AC3E}">
        <p14:creationId xmlns:p14="http://schemas.microsoft.com/office/powerpoint/2010/main" val="151482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hlinkClick r:id="rId3"/>
              </a:rPr>
              <a:t>https://www.professionalacademy.com/blogs-and-advice/marketing-theories---boston-consulting-group-matrix</a:t>
            </a:r>
            <a:endParaRPr lang="en-AU" dirty="0"/>
          </a:p>
        </p:txBody>
      </p:sp>
      <p:sp>
        <p:nvSpPr>
          <p:cNvPr id="4" name="Slide Number Placeholder 3"/>
          <p:cNvSpPr>
            <a:spLocks noGrp="1"/>
          </p:cNvSpPr>
          <p:nvPr>
            <p:ph type="sldNum" sz="quarter" idx="5"/>
          </p:nvPr>
        </p:nvSpPr>
        <p:spPr/>
        <p:txBody>
          <a:bodyPr/>
          <a:lstStyle/>
          <a:p>
            <a:fld id="{B721B446-6C3A-434A-9EAF-115FF2B52C71}" type="slidenum">
              <a:rPr lang="en-US" smtClean="0"/>
              <a:t>15</a:t>
            </a:fld>
            <a:endParaRPr lang="en-US"/>
          </a:p>
        </p:txBody>
      </p:sp>
    </p:spTree>
    <p:extLst>
      <p:ext uri="{BB962C8B-B14F-4D97-AF65-F5344CB8AC3E}">
        <p14:creationId xmlns:p14="http://schemas.microsoft.com/office/powerpoint/2010/main" val="3481733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hlinkClick r:id="rId3"/>
              </a:rPr>
              <a:t>https://www.liveplan.com/blog/what-is-a-swot-analysis-and-how-to-do-it-right-with-examples/</a:t>
            </a:r>
            <a:endParaRPr lang="en-AU" dirty="0"/>
          </a:p>
        </p:txBody>
      </p:sp>
      <p:sp>
        <p:nvSpPr>
          <p:cNvPr id="4" name="Slide Number Placeholder 3"/>
          <p:cNvSpPr>
            <a:spLocks noGrp="1"/>
          </p:cNvSpPr>
          <p:nvPr>
            <p:ph type="sldNum" sz="quarter" idx="5"/>
          </p:nvPr>
        </p:nvSpPr>
        <p:spPr/>
        <p:txBody>
          <a:bodyPr/>
          <a:lstStyle/>
          <a:p>
            <a:fld id="{B721B446-6C3A-434A-9EAF-115FF2B52C71}" type="slidenum">
              <a:rPr lang="en-US" smtClean="0"/>
              <a:t>18</a:t>
            </a:fld>
            <a:endParaRPr lang="en-US"/>
          </a:p>
        </p:txBody>
      </p:sp>
    </p:spTree>
    <p:extLst>
      <p:ext uri="{BB962C8B-B14F-4D97-AF65-F5344CB8AC3E}">
        <p14:creationId xmlns:p14="http://schemas.microsoft.com/office/powerpoint/2010/main" val="3336412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hlinkClick r:id="rId3"/>
              </a:rPr>
              <a:t>https://aaronhoos.com/2011/03/01/sales-funnel-strategy-and-the-ansoff-growth-matrix/</a:t>
            </a:r>
            <a:endParaRPr lang="en-AU" dirty="0"/>
          </a:p>
        </p:txBody>
      </p:sp>
      <p:sp>
        <p:nvSpPr>
          <p:cNvPr id="4" name="Slide Number Placeholder 3"/>
          <p:cNvSpPr>
            <a:spLocks noGrp="1"/>
          </p:cNvSpPr>
          <p:nvPr>
            <p:ph type="sldNum" sz="quarter" idx="5"/>
          </p:nvPr>
        </p:nvSpPr>
        <p:spPr/>
        <p:txBody>
          <a:bodyPr/>
          <a:lstStyle/>
          <a:p>
            <a:fld id="{B721B446-6C3A-434A-9EAF-115FF2B52C71}" type="slidenum">
              <a:rPr lang="en-US" smtClean="0"/>
              <a:t>20</a:t>
            </a:fld>
            <a:endParaRPr lang="en-US"/>
          </a:p>
        </p:txBody>
      </p:sp>
    </p:spTree>
    <p:extLst>
      <p:ext uri="{BB962C8B-B14F-4D97-AF65-F5344CB8AC3E}">
        <p14:creationId xmlns:p14="http://schemas.microsoft.com/office/powerpoint/2010/main" val="1607461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hlinkClick r:id="rId3"/>
              </a:rPr>
              <a:t>https://themarketingagenda.com/2014/09/20/unilever-bcg-matrix/</a:t>
            </a:r>
            <a:endParaRPr lang="en-AU" dirty="0"/>
          </a:p>
        </p:txBody>
      </p:sp>
      <p:sp>
        <p:nvSpPr>
          <p:cNvPr id="4" name="Slide Number Placeholder 3"/>
          <p:cNvSpPr>
            <a:spLocks noGrp="1"/>
          </p:cNvSpPr>
          <p:nvPr>
            <p:ph type="sldNum" sz="quarter" idx="5"/>
          </p:nvPr>
        </p:nvSpPr>
        <p:spPr/>
        <p:txBody>
          <a:bodyPr/>
          <a:lstStyle/>
          <a:p>
            <a:fld id="{B721B446-6C3A-434A-9EAF-115FF2B52C71}" type="slidenum">
              <a:rPr lang="en-US" smtClean="0"/>
              <a:t>21</a:t>
            </a:fld>
            <a:endParaRPr lang="en-US"/>
          </a:p>
        </p:txBody>
      </p:sp>
    </p:spTree>
    <p:extLst>
      <p:ext uri="{BB962C8B-B14F-4D97-AF65-F5344CB8AC3E}">
        <p14:creationId xmlns:p14="http://schemas.microsoft.com/office/powerpoint/2010/main" val="1759157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It might be useful at this stage to consider purchasing objectives in the form of a ‘hierarchy’. Figure 2.15 suggests the way in which this might be done, though of course the chart will differ from one organisation to another</a:t>
            </a:r>
          </a:p>
          <a:p>
            <a:endParaRPr lang="en-AU" dirty="0"/>
          </a:p>
        </p:txBody>
      </p:sp>
      <p:sp>
        <p:nvSpPr>
          <p:cNvPr id="4" name="Slide Number Placeholder 3"/>
          <p:cNvSpPr>
            <a:spLocks noGrp="1"/>
          </p:cNvSpPr>
          <p:nvPr>
            <p:ph type="sldNum" sz="quarter" idx="5"/>
          </p:nvPr>
        </p:nvSpPr>
        <p:spPr/>
        <p:txBody>
          <a:bodyPr/>
          <a:lstStyle/>
          <a:p>
            <a:fld id="{B721B446-6C3A-434A-9EAF-115FF2B52C71}" type="slidenum">
              <a:rPr lang="en-US" smtClean="0"/>
              <a:t>22</a:t>
            </a:fld>
            <a:endParaRPr lang="en-US"/>
          </a:p>
        </p:txBody>
      </p:sp>
    </p:spTree>
    <p:extLst>
      <p:ext uri="{BB962C8B-B14F-4D97-AF65-F5344CB8AC3E}">
        <p14:creationId xmlns:p14="http://schemas.microsoft.com/office/powerpoint/2010/main" val="4049149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98BDDE3A-00C4-41DC-81B7-B026D641AAFA}"/>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BB4BAC87-BFD7-41EA-B2E5-C80A3699062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Times New Roman" panose="02020603050405020304" pitchFamily="18" charset="0"/>
            </a:endParaRPr>
          </a:p>
        </p:txBody>
      </p:sp>
      <p:sp>
        <p:nvSpPr>
          <p:cNvPr id="38916" name="Slide Number Placeholder 3">
            <a:extLst>
              <a:ext uri="{FF2B5EF4-FFF2-40B4-BE49-F238E27FC236}">
                <a16:creationId xmlns:a16="http://schemas.microsoft.com/office/drawing/2014/main" id="{FD7860ED-F2A0-4B15-BABE-A1D3B201549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F5EC1BC1-0DAA-4119-8D67-E18A06032261}" type="slidenum">
              <a:rPr lang="en-GB" altLang="en-US" sz="1200" smtClean="0">
                <a:latin typeface="Times New Roman" panose="02020603050405020304" pitchFamily="18" charset="0"/>
              </a:rPr>
              <a:pPr fontAlgn="base">
                <a:spcBef>
                  <a:spcPct val="0"/>
                </a:spcBef>
                <a:spcAft>
                  <a:spcPct val="0"/>
                </a:spcAft>
              </a:pPr>
              <a:t>23</a:t>
            </a:fld>
            <a:endParaRPr lang="en-GB" altLang="en-US" sz="1200">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hlinkClick r:id="rId3"/>
              </a:rPr>
              <a:t>https://www.intrafocus.com/2016/06/balanced-scorecard-example/</a:t>
            </a:r>
            <a:endParaRPr lang="en-AU" dirty="0"/>
          </a:p>
        </p:txBody>
      </p:sp>
      <p:sp>
        <p:nvSpPr>
          <p:cNvPr id="4" name="Slide Number Placeholder 3"/>
          <p:cNvSpPr>
            <a:spLocks noGrp="1"/>
          </p:cNvSpPr>
          <p:nvPr>
            <p:ph type="sldNum" sz="quarter" idx="5"/>
          </p:nvPr>
        </p:nvSpPr>
        <p:spPr/>
        <p:txBody>
          <a:bodyPr/>
          <a:lstStyle/>
          <a:p>
            <a:fld id="{B721B446-6C3A-434A-9EAF-115FF2B52C71}" type="slidenum">
              <a:rPr lang="en-US" smtClean="0"/>
              <a:t>25</a:t>
            </a:fld>
            <a:endParaRPr lang="en-US"/>
          </a:p>
        </p:txBody>
      </p:sp>
    </p:spTree>
    <p:extLst>
      <p:ext uri="{BB962C8B-B14F-4D97-AF65-F5344CB8AC3E}">
        <p14:creationId xmlns:p14="http://schemas.microsoft.com/office/powerpoint/2010/main" val="2418339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7C46125D-2ACD-4CC0-ADFA-CEB49EE2F83B}"/>
              </a:ext>
            </a:extLst>
          </p:cNvPr>
          <p:cNvSpPr>
            <a:spLocks noGrp="1" noRot="1" noChangeAspect="1" noTextEdit="1"/>
          </p:cNvSpPr>
          <p:nvPr>
            <p:ph type="sldImg"/>
          </p:nvPr>
        </p:nvSpPr>
        <p:spPr>
          <a:ln/>
        </p:spPr>
      </p:sp>
      <p:sp>
        <p:nvSpPr>
          <p:cNvPr id="78851" name="Notes Placeholder 2">
            <a:extLst>
              <a:ext uri="{FF2B5EF4-FFF2-40B4-BE49-F238E27FC236}">
                <a16:creationId xmlns:a16="http://schemas.microsoft.com/office/drawing/2014/main" id="{E6A4315B-B910-4052-B828-79B3A54032F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latin typeface="Times New Roman" panose="02020603050405020304" pitchFamily="18" charset="0"/>
            </a:endParaRPr>
          </a:p>
          <a:p>
            <a:r>
              <a:rPr lang="en-AU" altLang="en-US" dirty="0">
                <a:latin typeface="Times New Roman" panose="02020603050405020304" pitchFamily="18" charset="0"/>
              </a:rPr>
              <a:t>Figure 2.16 illustrates some of the factors involved in selecting and developing a strategy. Clearly, tactical and operational behaviour must support the strategic approach selected. For example, if the aim of the strategy was to set up a range of dedicated suppliers – that is, suppliers who are the sole source for a particular item – it would be nonsense for buyers to seek quotations from other suppliers during the period of the agreement (at least with the implication that business might be placed). If the strategy involved developing a local source to avoid reliance upon an overseas supplier (involving currency management), it would be foolish not to support that supplier, even if, in the short term, it was more expensive.</a:t>
            </a:r>
          </a:p>
          <a:p>
            <a:r>
              <a:rPr lang="en-AU" altLang="en-US" dirty="0">
                <a:latin typeface="Times New Roman" panose="02020603050405020304" pitchFamily="18" charset="0"/>
              </a:rPr>
              <a:t>As will be seen from Figure 2.16, many factors influence the choice of a strategy. Among them are:</a:t>
            </a:r>
          </a:p>
          <a:p>
            <a:r>
              <a:rPr lang="en-AU" altLang="en-US" dirty="0">
                <a:latin typeface="Times New Roman" panose="02020603050405020304" pitchFamily="18" charset="0"/>
              </a:rPr>
              <a:t>■	The position of the business in its supply chain. For example, is it a supplier of raw materials, components or finished product? How many competitors does it have in its supply and end markets?</a:t>
            </a:r>
          </a:p>
          <a:p>
            <a:r>
              <a:rPr lang="en-AU" altLang="en-US" dirty="0">
                <a:latin typeface="Times New Roman" panose="02020603050405020304" pitchFamily="18" charset="0"/>
              </a:rPr>
              <a:t>■	The number of effective sources in the company’s supply market. ■	The pace of technological development in the supply and end markets. ■	The volatility of the supply and/or end markets. ■	The degree of government involvement in the marketplace (e.g. the defence</a:t>
            </a:r>
          </a:p>
          <a:p>
            <a:r>
              <a:rPr lang="en-AU" altLang="en-US" dirty="0">
                <a:latin typeface="Times New Roman" panose="02020603050405020304" pitchFamily="18" charset="0"/>
              </a:rPr>
              <a:t>market). ■	The ability of the buying company to manage a strategy (e.g. the quality</a:t>
            </a:r>
          </a:p>
          <a:p>
            <a:r>
              <a:rPr lang="en-AU" altLang="en-US" dirty="0">
                <a:latin typeface="Times New Roman" panose="02020603050405020304" pitchFamily="18" charset="0"/>
              </a:rPr>
              <a:t>and number of staff in the area and the ability to influence behaviour in the business).</a:t>
            </a:r>
          </a:p>
          <a:p>
            <a:r>
              <a:rPr lang="en-AU" altLang="en-US" dirty="0">
                <a:latin typeface="Times New Roman" panose="02020603050405020304" pitchFamily="18" charset="0"/>
              </a:rPr>
              <a:t>The key criteria in the development of effective purchasing strategies are the same as those that apply to marketing strategies. They should focus on the areas of greatest potential in terms of contribution; exploit the </a:t>
            </a:r>
            <a:r>
              <a:rPr lang="en-AU" sz="1200" b="0" i="0" kern="1200" dirty="0">
                <a:solidFill>
                  <a:schemeClr val="tx1"/>
                </a:solidFill>
                <a:effectLst/>
                <a:latin typeface="+mn-lt"/>
                <a:ea typeface="+mn-ea"/>
                <a:cs typeface="+mn-cs"/>
              </a:rPr>
              <a:t>competitive advantages available to the buying company as a consequence of its particular mix of resources; emphasise creative management in use of those resources vis-à-vis competition (buyers or sellers); stress consistency and feasibility and specify who, what, when, why, where and how through an effective plan. Although there may be advantages in copying the strategies of </a:t>
            </a:r>
            <a:r>
              <a:rPr lang="en-AU" sz="1200" b="0" i="0" kern="1200" dirty="0" err="1">
                <a:solidFill>
                  <a:schemeClr val="tx1"/>
                </a:solidFill>
                <a:effectLst/>
                <a:latin typeface="+mn-lt"/>
                <a:ea typeface="+mn-ea"/>
                <a:cs typeface="+mn-cs"/>
              </a:rPr>
              <a:t>competi</a:t>
            </a:r>
            <a:r>
              <a:rPr lang="en-AU" sz="1200" b="0" i="0" kern="1200" dirty="0">
                <a:solidFill>
                  <a:schemeClr val="tx1"/>
                </a:solidFill>
                <a:effectLst/>
                <a:latin typeface="+mn-lt"/>
                <a:ea typeface="+mn-ea"/>
                <a:cs typeface="+mn-cs"/>
              </a:rPr>
              <a:t>- tors, they need to be considered carefully in the light of the company’s own strengths and weaknesses. There may be advantages too, with the same caveat, of considering the strategies of companies in other industries. What supply strategies currently being applied in other industries might be adaptable in our circumstances? (See Figure 2.17.) ■ Have we developed our IT capabilities particularly in the area of e-commerce? ■ How integrated are our supply chains?</a:t>
            </a:r>
            <a:endParaRPr lang="en-GB" altLang="en-US" dirty="0">
              <a:latin typeface="Times New Roman" panose="02020603050405020304" pitchFamily="18" charset="0"/>
            </a:endParaRPr>
          </a:p>
        </p:txBody>
      </p:sp>
      <p:sp>
        <p:nvSpPr>
          <p:cNvPr id="78852" name="Slide Number Placeholder 3">
            <a:extLst>
              <a:ext uri="{FF2B5EF4-FFF2-40B4-BE49-F238E27FC236}">
                <a16:creationId xmlns:a16="http://schemas.microsoft.com/office/drawing/2014/main" id="{9968C02F-D5FF-4E45-8165-4829C4A450E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90F9CBA-26A8-4221-B889-A6BAE54C7CC5}" type="slidenum">
              <a:rPr lang="en-GB" altLang="en-US" sz="1200"/>
              <a:pPr/>
              <a:t>27</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hlinkClick r:id="rId3"/>
              </a:rPr>
              <a:t>https://paginas.fe.up.pt/~als/mis10e/ch9/chpt9-2bullettext.htm</a:t>
            </a:r>
            <a:endParaRPr lang="en-AU" dirty="0"/>
          </a:p>
        </p:txBody>
      </p:sp>
      <p:sp>
        <p:nvSpPr>
          <p:cNvPr id="4" name="Slide Number Placeholder 3"/>
          <p:cNvSpPr>
            <a:spLocks noGrp="1"/>
          </p:cNvSpPr>
          <p:nvPr>
            <p:ph type="sldNum" sz="quarter" idx="5"/>
          </p:nvPr>
        </p:nvSpPr>
        <p:spPr/>
        <p:txBody>
          <a:bodyPr/>
          <a:lstStyle/>
          <a:p>
            <a:fld id="{B721B446-6C3A-434A-9EAF-115FF2B52C71}" type="slidenum">
              <a:rPr lang="en-US" smtClean="0"/>
              <a:t>5</a:t>
            </a:fld>
            <a:endParaRPr lang="en-US"/>
          </a:p>
        </p:txBody>
      </p:sp>
    </p:spTree>
    <p:extLst>
      <p:ext uri="{BB962C8B-B14F-4D97-AF65-F5344CB8AC3E}">
        <p14:creationId xmlns:p14="http://schemas.microsoft.com/office/powerpoint/2010/main" val="3936919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7DE1E2D0-9F78-4A5A-B557-B89D8414023C}"/>
              </a:ext>
            </a:extLst>
          </p:cNvPr>
          <p:cNvSpPr>
            <a:spLocks noGrp="1" noRot="1" noChangeAspect="1" noTextEdit="1"/>
          </p:cNvSpPr>
          <p:nvPr>
            <p:ph type="sldImg"/>
          </p:nvPr>
        </p:nvSpPr>
        <p:spPr>
          <a:ln/>
        </p:spPr>
      </p:sp>
      <p:sp>
        <p:nvSpPr>
          <p:cNvPr id="87043" name="Notes Placeholder 2">
            <a:extLst>
              <a:ext uri="{FF2B5EF4-FFF2-40B4-BE49-F238E27FC236}">
                <a16:creationId xmlns:a16="http://schemas.microsoft.com/office/drawing/2014/main" id="{E054D7D5-B2AD-4A88-AE55-E87FB4652B8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sz="1200" b="0" i="0" kern="1200" dirty="0">
                <a:solidFill>
                  <a:schemeClr val="tx1"/>
                </a:solidFill>
                <a:effectLst/>
                <a:latin typeface="+mn-lt"/>
                <a:ea typeface="+mn-ea"/>
                <a:cs typeface="+mn-cs"/>
              </a:rPr>
              <a:t>As work proceeds, value is added to the material (for the purpose of this illustration value is represented as the amount that the next ‘customer’ in the chain from iron mine to driver pays for the material, less any costs of process or conversion). The various conversion or production operations begin with stocks of incoming material, and end with inventories of goods ready for the next operation. Transportation links the programmes. The diagram shows that cost is being added during storage and movement, but not value, and that if storage and movement can be minimised, value increases more steeply. In addition to the costs that are apparent between the main stages, there are also, of course, intra-organisational costs (costs within the main stages). For example, if the steelmaker can become more efficient through the reduction of wastes associated with the steelmaking process, the value-added slope will be a steeper one for that part of the chain. Value will be added more quickly.</a:t>
            </a:r>
          </a:p>
          <a:p>
            <a:endParaRPr lang="en-AU" altLang="en-US"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Womack and Jones (1996) described the value stream for a soft drink can (Figure 2.28), recognising that the most difficult component of a can of cola to produce is the can itself. They highlight the stark contrast between the actual value-adding process time and the storage and movement time. They report that around 11 months elapse between the extraction of bauxite (aluminium ore) and the consumption of the contents of the can leading to disposal. Of these 11 months, only approximately 3 hours are spent on conversion of the product. In other words, for more than 99 per cent of the time the value stream is not flowing; the </a:t>
            </a:r>
            <a:r>
              <a:rPr lang="en-AU" sz="1200" b="0" i="0" kern="1200" dirty="0" err="1">
                <a:solidFill>
                  <a:schemeClr val="tx1"/>
                </a:solidFill>
                <a:effectLst/>
                <a:latin typeface="+mn-lt"/>
                <a:ea typeface="+mn-ea"/>
                <a:cs typeface="+mn-cs"/>
              </a:rPr>
              <a:t>muda</a:t>
            </a:r>
            <a:r>
              <a:rPr lang="en-AU" sz="1200" b="0" i="0" kern="1200" dirty="0">
                <a:solidFill>
                  <a:schemeClr val="tx1"/>
                </a:solidFill>
                <a:effectLst/>
                <a:latin typeface="+mn-lt"/>
                <a:ea typeface="+mn-ea"/>
                <a:cs typeface="+mn-cs"/>
              </a:rPr>
              <a:t> (waste) of waiting and queuing is being funded. Professor Dan Jones has referred to purchasing and supply professionals as ‘the architects of the value stream’. There is a good deal of inefficiency in most supply chains; as purchasing develops its more strategic and holistic view of supply as constituting an extended process linking consumers with raw materials, it is predicted that the benefits from increased efficiency will be great.</a:t>
            </a:r>
            <a:endParaRPr lang="en-GB" altLang="en-US" dirty="0">
              <a:latin typeface="Times New Roman" panose="02020603050405020304" pitchFamily="18" charset="0"/>
            </a:endParaRPr>
          </a:p>
        </p:txBody>
      </p:sp>
      <p:sp>
        <p:nvSpPr>
          <p:cNvPr id="87044" name="Slide Number Placeholder 3">
            <a:extLst>
              <a:ext uri="{FF2B5EF4-FFF2-40B4-BE49-F238E27FC236}">
                <a16:creationId xmlns:a16="http://schemas.microsoft.com/office/drawing/2014/main" id="{370254A5-6C8D-4911-8067-476E3B078E9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E223661-708C-4A25-81B2-FD1B454C23CF}" type="slidenum">
              <a:rPr lang="en-GB" altLang="en-US" sz="1200"/>
              <a:pPr/>
              <a:t>6</a:t>
            </a:fld>
            <a:endParaRPr lang="en-GB"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C89130FA-3502-40DA-AE2C-90FB5548D18F}"/>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D79C5154-E359-4999-B468-B39CB9A2736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sz="1200" b="0" i="0" kern="1200" dirty="0">
                <a:solidFill>
                  <a:schemeClr val="tx1"/>
                </a:solidFill>
                <a:effectLst/>
                <a:latin typeface="+mn-lt"/>
                <a:ea typeface="+mn-ea"/>
                <a:cs typeface="+mn-cs"/>
              </a:rPr>
              <a:t>What supply chain management is about is the linkage of the immediate seller/buyer relationship into a longer series of events. A company’s suppliers have their own suppliers, and often the direct customers are not the ultimate consumers. Supply chain management sees the various buyers and sellers as being part of a continuum, and recognises the benefit to be derived from attempting to take a strategic and integrated view of the chain, rather than focusing on the individual links and thereby sub-optimising. In other words, the focus of managerial attention is not just the individual company or organ- </a:t>
            </a:r>
            <a:r>
              <a:rPr lang="en-AU" sz="1200" b="0" i="0" kern="1200" dirty="0" err="1">
                <a:solidFill>
                  <a:schemeClr val="tx1"/>
                </a:solidFill>
                <a:effectLst/>
                <a:latin typeface="+mn-lt"/>
                <a:ea typeface="+mn-ea"/>
                <a:cs typeface="+mn-cs"/>
              </a:rPr>
              <a:t>isation</a:t>
            </a:r>
            <a:r>
              <a:rPr lang="en-AU" sz="1200" b="0" i="0" kern="1200" dirty="0">
                <a:solidFill>
                  <a:schemeClr val="tx1"/>
                </a:solidFill>
                <a:effectLst/>
                <a:latin typeface="+mn-lt"/>
                <a:ea typeface="+mn-ea"/>
                <a:cs typeface="+mn-cs"/>
              </a:rPr>
              <a:t>, but the interactions between the series of organisations that constitute the chain. It might be helpful to visualise the firms in the chain and the flows of goods or services and information passing between them as links. Figure 2.26 may help in this respect. Consider Figure 2.27. It shows some of the major steps in the production of an automobile component in the form of a steel pressing. Iron ore is mined and converted into steel which is rolled into strip form; the component is pressed from the strip and then it is assembled, with others, to form the automobile. In practice there would almost certainly be many more steps; for example, the steel component would be rather likely to become part of a sub-assembly prior to being incorporated into the car.</a:t>
            </a:r>
            <a:endParaRPr lang="en-GB" altLang="en-US" dirty="0">
              <a:latin typeface="Times New Roman" panose="02020603050405020304" pitchFamily="18" charset="0"/>
            </a:endParaRPr>
          </a:p>
        </p:txBody>
      </p:sp>
      <p:sp>
        <p:nvSpPr>
          <p:cNvPr id="86020" name="Slide Number Placeholder 3">
            <a:extLst>
              <a:ext uri="{FF2B5EF4-FFF2-40B4-BE49-F238E27FC236}">
                <a16:creationId xmlns:a16="http://schemas.microsoft.com/office/drawing/2014/main" id="{690428E7-69C4-4057-9665-0133FA95D19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450E2B3-000A-411F-92B6-49AE25D0589E}" type="slidenum">
              <a:rPr lang="en-GB" altLang="en-US" sz="1200"/>
              <a:pPr/>
              <a:t>7</a:t>
            </a:fld>
            <a:endParaRPr lang="en-GB"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There is no one generally accepted definition of strategy but many, of which the following are examples: Strategy is the pattern or plan that integrates an organisation’s major goals, policies and action sequences into a cohesive whole. A well formulated strategy helps to marshal and allocate an organisation’s resources into a unique and viable posture based on its relative internal competencies and shortcomings, anticipated changes in the environment and contingent moves by intelligent opponents. (Quinn et al., 1995) Corporate strategy can be described as an organisation’s sense of purpose. (Lynch, 2005) Many organisations indicate the strategies they are likely to follow in their mission statements. A mission or philosophy statement is a generalised objective or expression of an organisation’s purpose – a master strategy.</a:t>
            </a: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In developing a strategy, the following need to be considered: Recipe/paradigm change Figure 2.3 A managerial recipe undergoing change 48 ■ What are target objectives? ■ How are target objectives to be achieved? Strategy covers: ■ moves and approaches which are ongoing; ■ new actions in the process of being mapped out; ■ innovation, risk taking; ■ choosing among alternatives; ■ doing the right things at the right times.</a:t>
            </a:r>
          </a:p>
          <a:p>
            <a:endParaRPr lang="en-AU" sz="1200" b="0" i="0" kern="1200" dirty="0">
              <a:solidFill>
                <a:schemeClr val="tx1"/>
              </a:solidFill>
              <a:effectLst/>
              <a:latin typeface="+mn-lt"/>
              <a:ea typeface="+mn-ea"/>
              <a:cs typeface="+mn-cs"/>
            </a:endParaRPr>
          </a:p>
          <a:p>
            <a:r>
              <a:rPr lang="en-AU" dirty="0"/>
              <a:t>From Figure 2.3 it can be seen that if the recipe/paradigm is incorrect the organisation is likely to experience strategic drift. Typical symptoms of strategic drift are:</a:t>
            </a:r>
          </a:p>
          <a:p>
            <a:r>
              <a:rPr lang="en-AU" dirty="0"/>
              <a:t>■ ■ ■ ■</a:t>
            </a:r>
          </a:p>
          <a:p>
            <a:r>
              <a:rPr lang="en-AU" dirty="0"/>
              <a:t>poor performance; current culture/paradigm overly subscribed to; resistance to change; poor external focus.</a:t>
            </a:r>
          </a:p>
        </p:txBody>
      </p:sp>
      <p:sp>
        <p:nvSpPr>
          <p:cNvPr id="4" name="Slide Number Placeholder 3"/>
          <p:cNvSpPr>
            <a:spLocks noGrp="1"/>
          </p:cNvSpPr>
          <p:nvPr>
            <p:ph type="sldNum" sz="quarter" idx="5"/>
          </p:nvPr>
        </p:nvSpPr>
        <p:spPr/>
        <p:txBody>
          <a:bodyPr/>
          <a:lstStyle/>
          <a:p>
            <a:fld id="{B721B446-6C3A-434A-9EAF-115FF2B52C71}" type="slidenum">
              <a:rPr lang="en-US" smtClean="0"/>
              <a:t>8</a:t>
            </a:fld>
            <a:endParaRPr lang="en-US"/>
          </a:p>
        </p:txBody>
      </p:sp>
    </p:spTree>
    <p:extLst>
      <p:ext uri="{BB962C8B-B14F-4D97-AF65-F5344CB8AC3E}">
        <p14:creationId xmlns:p14="http://schemas.microsoft.com/office/powerpoint/2010/main" val="3096467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AU" dirty="0"/>
              <a:t>This involves management’s vision of what the business is, or should be. Once established, this vision serves to: </a:t>
            </a:r>
          </a:p>
          <a:p>
            <a:pPr algn="just"/>
            <a:endParaRPr lang="en-AU" dirty="0"/>
          </a:p>
          <a:p>
            <a:pPr algn="just"/>
            <a:r>
              <a:rPr lang="en-AU" dirty="0"/>
              <a:t>shape the future direction the organisation should follow;</a:t>
            </a:r>
          </a:p>
          <a:p>
            <a:pPr algn="just"/>
            <a:r>
              <a:rPr lang="en-AU" dirty="0"/>
              <a:t> establish a strong organisational profile; </a:t>
            </a:r>
          </a:p>
          <a:p>
            <a:pPr algn="just"/>
            <a:r>
              <a:rPr lang="en-AU" dirty="0"/>
              <a:t>and identify core business.</a:t>
            </a:r>
          </a:p>
          <a:p>
            <a:endParaRPr lang="en-AU" dirty="0"/>
          </a:p>
        </p:txBody>
      </p:sp>
      <p:sp>
        <p:nvSpPr>
          <p:cNvPr id="4" name="Slide Number Placeholder 3"/>
          <p:cNvSpPr>
            <a:spLocks noGrp="1"/>
          </p:cNvSpPr>
          <p:nvPr>
            <p:ph type="sldNum" sz="quarter" idx="5"/>
          </p:nvPr>
        </p:nvSpPr>
        <p:spPr/>
        <p:txBody>
          <a:bodyPr/>
          <a:lstStyle/>
          <a:p>
            <a:fld id="{B721B446-6C3A-434A-9EAF-115FF2B52C71}" type="slidenum">
              <a:rPr lang="en-US" smtClean="0"/>
              <a:t>9</a:t>
            </a:fld>
            <a:endParaRPr lang="en-US"/>
          </a:p>
        </p:txBody>
      </p:sp>
    </p:spTree>
    <p:extLst>
      <p:ext uri="{BB962C8B-B14F-4D97-AF65-F5344CB8AC3E}">
        <p14:creationId xmlns:p14="http://schemas.microsoft.com/office/powerpoint/2010/main" val="2650879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Strategies may be determined for various levels in the organisation, as illustrated in Figure 2.4. If an organisation has successfully determined strategies at various levels, those strategies should operate together harmoniously. This, of course, requires total involvement and commitment by all concerned. Operational strategies are often reflected in vision statements, such as this example from IBM (UK) Manufacturing:</a:t>
            </a:r>
          </a:p>
        </p:txBody>
      </p:sp>
      <p:sp>
        <p:nvSpPr>
          <p:cNvPr id="4" name="Slide Number Placeholder 3"/>
          <p:cNvSpPr>
            <a:spLocks noGrp="1"/>
          </p:cNvSpPr>
          <p:nvPr>
            <p:ph type="sldNum" sz="quarter" idx="5"/>
          </p:nvPr>
        </p:nvSpPr>
        <p:spPr/>
        <p:txBody>
          <a:bodyPr/>
          <a:lstStyle/>
          <a:p>
            <a:fld id="{B721B446-6C3A-434A-9EAF-115FF2B52C71}" type="slidenum">
              <a:rPr lang="en-US" smtClean="0"/>
              <a:t>10</a:t>
            </a:fld>
            <a:endParaRPr lang="en-US"/>
          </a:p>
        </p:txBody>
      </p:sp>
    </p:spTree>
    <p:extLst>
      <p:ext uri="{BB962C8B-B14F-4D97-AF65-F5344CB8AC3E}">
        <p14:creationId xmlns:p14="http://schemas.microsoft.com/office/powerpoint/2010/main" val="107695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Strategic management can be divided into three major areas:</a:t>
            </a:r>
          </a:p>
          <a:p>
            <a:r>
              <a:rPr lang="en-AU" dirty="0"/>
              <a:t>1	Strategic analysis – position facing the organisation. 2	Strategic choice – formulation of alternative courses of action. 3 Strategic implementation – planning how the choice of strategy can be put</a:t>
            </a:r>
          </a:p>
          <a:p>
            <a:r>
              <a:rPr lang="en-AU" dirty="0"/>
              <a:t>into effect.</a:t>
            </a:r>
          </a:p>
          <a:p>
            <a:r>
              <a:rPr lang="en-AU" dirty="0"/>
              <a:t>Figure 2.6 indicates how these three areas interact, depending on whether one sees strategy as a formalised prescriptive approach (i.e. planned), or emergent (i.e. evolving, incremental and continuous).</a:t>
            </a:r>
          </a:p>
          <a:p>
            <a:r>
              <a:rPr lang="en-AU" dirty="0"/>
              <a:t>Analysis is of particular importance. The emergent approach is more concerned with choice and implementation of a strategy. The emergent approach argues that there is too much turbulence in the analysis stage to predict accurately.</a:t>
            </a:r>
          </a:p>
          <a:p>
            <a:endParaRPr lang="en-AU" dirty="0"/>
          </a:p>
          <a:p>
            <a:r>
              <a:rPr lang="en-AU" sz="1200" b="0" i="0" kern="1200" dirty="0">
                <a:solidFill>
                  <a:schemeClr val="tx1"/>
                </a:solidFill>
                <a:effectLst/>
                <a:latin typeface="+mn-lt"/>
                <a:ea typeface="+mn-ea"/>
                <a:cs typeface="+mn-cs"/>
              </a:rPr>
              <a:t>Strategic analysis</a:t>
            </a:r>
          </a:p>
          <a:p>
            <a:r>
              <a:rPr lang="en-AU" dirty="0"/>
              <a:t>Strategic analysis is to do with understanding the relationship between different factors affecting the organisation and its choice of strategies.</a:t>
            </a:r>
          </a:p>
          <a:p>
            <a:endParaRPr lang="en-AU" dirty="0"/>
          </a:p>
        </p:txBody>
      </p:sp>
      <p:sp>
        <p:nvSpPr>
          <p:cNvPr id="4" name="Slide Number Placeholder 3"/>
          <p:cNvSpPr>
            <a:spLocks noGrp="1"/>
          </p:cNvSpPr>
          <p:nvPr>
            <p:ph type="sldNum" sz="quarter" idx="5"/>
          </p:nvPr>
        </p:nvSpPr>
        <p:spPr/>
        <p:txBody>
          <a:bodyPr/>
          <a:lstStyle/>
          <a:p>
            <a:fld id="{B721B446-6C3A-434A-9EAF-115FF2B52C71}" type="slidenum">
              <a:rPr lang="en-US" smtClean="0"/>
              <a:t>11</a:t>
            </a:fld>
            <a:endParaRPr lang="en-US"/>
          </a:p>
        </p:txBody>
      </p:sp>
    </p:spTree>
    <p:extLst>
      <p:ext uri="{BB962C8B-B14F-4D97-AF65-F5344CB8AC3E}">
        <p14:creationId xmlns:p14="http://schemas.microsoft.com/office/powerpoint/2010/main" val="3820791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D4A9689E-C79F-423E-AE83-57EF3039C660}"/>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7A1FC0C2-3856-4D32-B012-01B2BDFCA54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Times New Roman" panose="02020603050405020304" pitchFamily="18" charset="0"/>
            </a:endParaRPr>
          </a:p>
        </p:txBody>
      </p:sp>
      <p:sp>
        <p:nvSpPr>
          <p:cNvPr id="25604" name="Slide Number Placeholder 3">
            <a:extLst>
              <a:ext uri="{FF2B5EF4-FFF2-40B4-BE49-F238E27FC236}">
                <a16:creationId xmlns:a16="http://schemas.microsoft.com/office/drawing/2014/main" id="{DB12CBD0-84CC-4A38-9C56-72D37F73ECC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C895C863-2017-45DD-A1CE-4E554B5E67CE}" type="slidenum">
              <a:rPr lang="en-GB" altLang="en-US" sz="1200" smtClean="0">
                <a:latin typeface="Times New Roman" panose="02020603050405020304" pitchFamily="18" charset="0"/>
              </a:rPr>
              <a:pPr fontAlgn="base">
                <a:spcBef>
                  <a:spcPct val="0"/>
                </a:spcBef>
                <a:spcAft>
                  <a:spcPct val="0"/>
                </a:spcAft>
              </a:pPr>
              <a:t>12</a:t>
            </a:fld>
            <a:endParaRPr lang="en-GB" altLang="en-US" sz="120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6902681" cy="1325563"/>
          </a:xfrm>
          <a:prstGeom prst="rect">
            <a:avLst/>
          </a:prstGeom>
        </p:spPr>
        <p:txBody>
          <a:bodyPr/>
          <a:lstStyle>
            <a:lvl1pPr>
              <a:defRPr b="0">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5" name="Text Placeholder 4"/>
          <p:cNvSpPr>
            <a:spLocks noGrp="1"/>
          </p:cNvSpPr>
          <p:nvPr>
            <p:ph type="body" sz="quarter" idx="10"/>
          </p:nvPr>
        </p:nvSpPr>
        <p:spPr>
          <a:xfrm>
            <a:off x="628650" y="1911351"/>
            <a:ext cx="8124825" cy="4622454"/>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365159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4" name="Text Placeholder 3"/>
          <p:cNvSpPr>
            <a:spLocks noGrp="1"/>
          </p:cNvSpPr>
          <p:nvPr>
            <p:ph type="body" sz="quarter" idx="10"/>
          </p:nvPr>
        </p:nvSpPr>
        <p:spPr>
          <a:xfrm>
            <a:off x="819150" y="5092700"/>
            <a:ext cx="7877175" cy="15494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342900" indent="0">
              <a:buNone/>
              <a:defRPr>
                <a:solidFill>
                  <a:schemeClr val="bg1"/>
                </a:solidFill>
                <a:latin typeface="Arial" panose="020B0604020202020204" pitchFamily="34" charset="0"/>
                <a:cs typeface="Arial" panose="020B0604020202020204" pitchFamily="34" charset="0"/>
              </a:defRPr>
            </a:lvl2pPr>
            <a:lvl3pPr marL="685800" indent="0">
              <a:buNone/>
              <a:defRPr>
                <a:solidFill>
                  <a:schemeClr val="bg1"/>
                </a:solidFill>
                <a:latin typeface="Arial" panose="020B0604020202020204" pitchFamily="34" charset="0"/>
                <a:cs typeface="Arial" panose="020B0604020202020204" pitchFamily="34" charset="0"/>
              </a:defRPr>
            </a:lvl3pPr>
            <a:lvl4pPr marL="1028700" indent="0">
              <a:buNone/>
              <a:defRPr>
                <a:solidFill>
                  <a:schemeClr val="bg1"/>
                </a:solidFill>
                <a:latin typeface="Arial" panose="020B0604020202020204" pitchFamily="34" charset="0"/>
                <a:cs typeface="Arial" panose="020B0604020202020204" pitchFamily="34" charset="0"/>
              </a:defRPr>
            </a:lvl4pPr>
            <a:lvl5pPr marL="1371600" indent="0">
              <a:buNone/>
              <a:defRPr>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1443219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3523DE92-A298-4BA1-8A12-1C95D33288B5}" type="slidenum">
              <a:rPr lang="en-AU" smtClean="0"/>
              <a:pPr/>
              <a:t>‹#›</a:t>
            </a:fld>
            <a:endParaRPr lang="en-AU" dirty="0"/>
          </a:p>
        </p:txBody>
      </p:sp>
      <p:sp>
        <p:nvSpPr>
          <p:cNvPr id="4" name="Footer Placeholder 3"/>
          <p:cNvSpPr>
            <a:spLocks noGrp="1"/>
          </p:cNvSpPr>
          <p:nvPr>
            <p:ph type="ftr" sz="quarter" idx="11"/>
          </p:nvPr>
        </p:nvSpPr>
        <p:spPr>
          <a:xfrm>
            <a:off x="647700" y="6407151"/>
            <a:ext cx="3086100" cy="365125"/>
          </a:xfrm>
          <a:prstGeom prst="rect">
            <a:avLst/>
          </a:prstGeom>
        </p:spPr>
        <p:txBody>
          <a:bodyPr/>
          <a:lstStyle/>
          <a:p>
            <a:endParaRPr lang="en-US">
              <a:latin typeface="Arial" panose="020B0604020202020204" pitchFamily="34" charset="0"/>
              <a:cs typeface="Arial" panose="020B0604020202020204" pitchFamily="34" charset="0"/>
            </a:endParaRPr>
          </a:p>
          <a:p>
            <a:endParaRPr lang="en-AU" dirty="0"/>
          </a:p>
        </p:txBody>
      </p:sp>
      <p:sp>
        <p:nvSpPr>
          <p:cNvPr id="6" name="Content Placeholder 5"/>
          <p:cNvSpPr>
            <a:spLocks noGrp="1"/>
          </p:cNvSpPr>
          <p:nvPr>
            <p:ph sz="quarter" idx="12"/>
          </p:nvPr>
        </p:nvSpPr>
        <p:spPr>
          <a:xfrm>
            <a:off x="647700" y="1943100"/>
            <a:ext cx="6553200" cy="4191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832525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3B4E264-FD03-45DC-9CE2-748B66F55A6B}"/>
              </a:ext>
            </a:extLst>
          </p:cNvPr>
          <p:cNvSpPr>
            <a:spLocks noGrp="1"/>
          </p:cNvSpPr>
          <p:nvPr>
            <p:ph type="dt" sz="half" idx="10"/>
          </p:nvPr>
        </p:nvSpPr>
        <p:spPr/>
        <p:txBody>
          <a:bodyPr/>
          <a:lstStyle>
            <a:lvl1pPr>
              <a:defRPr/>
            </a:lvl1pPr>
          </a:lstStyle>
          <a:p>
            <a:pPr>
              <a:defRPr/>
            </a:pPr>
            <a:fld id="{8F0D0DA1-A3B4-4A27-97B8-13C0952B988E}" type="datetimeFigureOut">
              <a:rPr lang="en-US"/>
              <a:pPr>
                <a:defRPr/>
              </a:pPr>
              <a:t>8/9/2019</a:t>
            </a:fld>
            <a:endParaRPr lang="en-US"/>
          </a:p>
        </p:txBody>
      </p:sp>
      <p:sp>
        <p:nvSpPr>
          <p:cNvPr id="5" name="Footer Placeholder 4">
            <a:extLst>
              <a:ext uri="{FF2B5EF4-FFF2-40B4-BE49-F238E27FC236}">
                <a16:creationId xmlns:a16="http://schemas.microsoft.com/office/drawing/2014/main" id="{B8DBB18E-4C38-4E3A-B583-77995B6183D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18EA07D-DDEA-49F1-A012-7604F7B6D2A8}"/>
              </a:ext>
            </a:extLst>
          </p:cNvPr>
          <p:cNvSpPr>
            <a:spLocks noGrp="1"/>
          </p:cNvSpPr>
          <p:nvPr>
            <p:ph type="sldNum" sz="quarter" idx="12"/>
          </p:nvPr>
        </p:nvSpPr>
        <p:spPr/>
        <p:txBody>
          <a:bodyPr/>
          <a:lstStyle>
            <a:lvl1pPr>
              <a:defRPr/>
            </a:lvl1pPr>
          </a:lstStyle>
          <a:p>
            <a:pPr>
              <a:defRPr/>
            </a:pPr>
            <a:fld id="{53D9EB09-54BC-4A08-A7F1-DE0D66A52294}" type="slidenum">
              <a:rPr lang="en-US"/>
              <a:pPr>
                <a:defRPr/>
              </a:pPr>
              <a:t>‹#›</a:t>
            </a:fld>
            <a:endParaRPr lang="en-US"/>
          </a:p>
        </p:txBody>
      </p:sp>
    </p:spTree>
    <p:extLst>
      <p:ext uri="{BB962C8B-B14F-4D97-AF65-F5344CB8AC3E}">
        <p14:creationId xmlns:p14="http://schemas.microsoft.com/office/powerpoint/2010/main" val="3269470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51955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01442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26515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204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0525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96478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4531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6832" y="-64549"/>
            <a:ext cx="12417893" cy="6938683"/>
          </a:xfrm>
          <a:prstGeom prst="rect">
            <a:avLst/>
          </a:prstGeom>
        </p:spPr>
      </p:pic>
      <p:sp>
        <p:nvSpPr>
          <p:cNvPr id="4" name="Title 3"/>
          <p:cNvSpPr>
            <a:spLocks noGrp="1"/>
          </p:cNvSpPr>
          <p:nvPr>
            <p:ph type="title"/>
          </p:nvPr>
        </p:nvSpPr>
        <p:spPr>
          <a:xfrm>
            <a:off x="628650" y="365126"/>
            <a:ext cx="7886700" cy="1325563"/>
          </a:xfrm>
          <a:prstGeom prst="rect">
            <a:avLst/>
          </a:prstGeom>
        </p:spPr>
        <p:txBody>
          <a:bodyPr/>
          <a:lstStyle>
            <a:lvl1pPr>
              <a:defRPr>
                <a:solidFill>
                  <a:schemeClr val="bg1"/>
                </a:solidFill>
              </a:defRPr>
            </a:lvl1pPr>
          </a:lstStyle>
          <a:p>
            <a:r>
              <a:rPr lang="en-US" dirty="0"/>
              <a:t>Click to edit Master title style</a:t>
            </a:r>
            <a:endParaRPr lang="en-AU" dirty="0"/>
          </a:p>
        </p:txBody>
      </p:sp>
      <p:sp>
        <p:nvSpPr>
          <p:cNvPr id="5" name="Date Placeholder 4"/>
          <p:cNvSpPr>
            <a:spLocks noGrp="1"/>
          </p:cNvSpPr>
          <p:nvPr>
            <p:ph type="dt" sz="half" idx="10"/>
          </p:nvPr>
        </p:nvSpPr>
        <p:spPr>
          <a:xfrm>
            <a:off x="628650" y="6076951"/>
            <a:ext cx="20574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543CD403-54AC-49B0-BCE8-20FF98AC2FFD}" type="datetimeFigureOut">
              <a:rPr lang="en-AU" smtClean="0"/>
              <a:pPr/>
              <a:t>9/08/2019</a:t>
            </a:fld>
            <a:endParaRPr lang="en-AU" dirty="0"/>
          </a:p>
        </p:txBody>
      </p:sp>
      <p:sp>
        <p:nvSpPr>
          <p:cNvPr id="6" name="Slide Number Placeholder 5"/>
          <p:cNvSpPr>
            <a:spLocks noGrp="1"/>
          </p:cNvSpPr>
          <p:nvPr>
            <p:ph type="sldNum" sz="quarter" idx="11"/>
          </p:nvPr>
        </p:nvSpPr>
        <p:spPr>
          <a:xfrm>
            <a:off x="6457950" y="6076951"/>
            <a:ext cx="20574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7E3E055E-1006-4691-A728-C6D4B59F1965}" type="slidenum">
              <a:rPr lang="en-AU" smtClean="0"/>
              <a:pPr/>
              <a:t>‹#›</a:t>
            </a:fld>
            <a:endParaRPr lang="en-AU" dirty="0"/>
          </a:p>
        </p:txBody>
      </p:sp>
    </p:spTree>
    <p:extLst>
      <p:ext uri="{BB962C8B-B14F-4D97-AF65-F5344CB8AC3E}">
        <p14:creationId xmlns:p14="http://schemas.microsoft.com/office/powerpoint/2010/main" val="4017771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48936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12028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07540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6044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409047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74931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20383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69097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35405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513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543CD403-54AC-49B0-BCE8-20FF98AC2FFD}" type="datetimeFigureOut">
              <a:rPr lang="en-AU" smtClean="0"/>
              <a:t>9/08/2019</a:t>
            </a:fld>
            <a:endParaRPr lang="en-AU"/>
          </a:p>
        </p:txBody>
      </p:sp>
      <p:sp>
        <p:nvSpPr>
          <p:cNvPr id="4" name="Slide Number Placeholder 3"/>
          <p:cNvSpPr>
            <a:spLocks noGrp="1"/>
          </p:cNvSpPr>
          <p:nvPr>
            <p:ph type="sldNum" sz="quarter" idx="11"/>
          </p:nvPr>
        </p:nvSpPr>
        <p:spPr/>
        <p:txBody>
          <a:bodyPr/>
          <a:lstStyle/>
          <a:p>
            <a:fld id="{7E3E055E-1006-4691-A728-C6D4B59F1965}" type="slidenum">
              <a:rPr lang="en-AU" smtClean="0"/>
              <a:t>‹#›</a:t>
            </a:fld>
            <a:endParaRPr lang="en-AU"/>
          </a:p>
        </p:txBody>
      </p:sp>
      <p:sp>
        <p:nvSpPr>
          <p:cNvPr id="6" name="Content Placeholder 5"/>
          <p:cNvSpPr>
            <a:spLocks noGrp="1"/>
          </p:cNvSpPr>
          <p:nvPr>
            <p:ph sz="quarter" idx="12"/>
          </p:nvPr>
        </p:nvSpPr>
        <p:spPr>
          <a:xfrm>
            <a:off x="628650" y="1930400"/>
            <a:ext cx="6905625" cy="3937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080956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6491201" cy="1325563"/>
          </a:xfrm>
          <a:prstGeom prst="rect">
            <a:avLst/>
          </a:prstGeom>
        </p:spPr>
        <p:txBody>
          <a:bodyPr/>
          <a:lstStyle/>
          <a:p>
            <a:r>
              <a:rPr lang="en-US" dirty="0"/>
              <a:t>Click to edit Master title style</a:t>
            </a:r>
            <a:endParaRPr lang="en-AU" dirty="0"/>
          </a:p>
        </p:txBody>
      </p:sp>
      <p:sp>
        <p:nvSpPr>
          <p:cNvPr id="4" name="Content Placeholder 3"/>
          <p:cNvSpPr>
            <a:spLocks noGrp="1"/>
          </p:cNvSpPr>
          <p:nvPr>
            <p:ph sz="quarter" idx="10"/>
          </p:nvPr>
        </p:nvSpPr>
        <p:spPr>
          <a:xfrm>
            <a:off x="628651" y="1870076"/>
            <a:ext cx="7962900" cy="44545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949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890212" cy="1325563"/>
          </a:xfrm>
          <a:prstGeom prst="rect">
            <a:avLst/>
          </a:prstGeom>
        </p:spPr>
        <p:txBody>
          <a:bodyPr/>
          <a:lstStyle/>
          <a:p>
            <a:r>
              <a:rPr lang="en-US"/>
              <a:t>Click to edit Master title style</a:t>
            </a:r>
            <a:endParaRPr lang="en-AU"/>
          </a:p>
        </p:txBody>
      </p:sp>
      <p:sp>
        <p:nvSpPr>
          <p:cNvPr id="4" name="Content Placeholder 3"/>
          <p:cNvSpPr>
            <a:spLocks noGrp="1"/>
          </p:cNvSpPr>
          <p:nvPr>
            <p:ph sz="quarter" idx="10"/>
          </p:nvPr>
        </p:nvSpPr>
        <p:spPr>
          <a:xfrm>
            <a:off x="628650" y="1903414"/>
            <a:ext cx="7886700" cy="462207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41665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890212" cy="1325563"/>
          </a:xfrm>
          <a:prstGeom prst="rect">
            <a:avLst/>
          </a:prstGeom>
        </p:spPr>
        <p:txBody>
          <a:bodyPr/>
          <a:lstStyle>
            <a:lvl1pPr>
              <a:defRPr b="0"/>
            </a:lvl1pPr>
          </a:lstStyle>
          <a:p>
            <a:r>
              <a:rPr lang="en-US" dirty="0"/>
              <a:t>Click to edit Master title style</a:t>
            </a:r>
            <a:endParaRPr lang="en-AU" dirty="0"/>
          </a:p>
        </p:txBody>
      </p:sp>
      <p:sp>
        <p:nvSpPr>
          <p:cNvPr id="4" name="Content Placeholder 3"/>
          <p:cNvSpPr>
            <a:spLocks noGrp="1"/>
          </p:cNvSpPr>
          <p:nvPr>
            <p:ph sz="quarter" idx="10"/>
          </p:nvPr>
        </p:nvSpPr>
        <p:spPr>
          <a:xfrm>
            <a:off x="628650" y="1903414"/>
            <a:ext cx="2952750" cy="462207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4"/>
          <p:cNvSpPr>
            <a:spLocks noGrp="1"/>
          </p:cNvSpPr>
          <p:nvPr>
            <p:ph sz="quarter" idx="11"/>
          </p:nvPr>
        </p:nvSpPr>
        <p:spPr>
          <a:xfrm>
            <a:off x="4102101" y="1903413"/>
            <a:ext cx="3416697" cy="4622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11854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6997C-BB0D-4D6C-8580-652F6EACF20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BFF1E01-602D-4A01-8EE3-5EE5E68C59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8993F46-2616-4D56-A0C2-C1D7188F63F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8721C6A-89F4-4FD3-9F75-BCC48AC2402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CD42B10-31AB-4845-ABBF-C7EBAE46C5B4}"/>
              </a:ext>
            </a:extLst>
          </p:cNvPr>
          <p:cNvSpPr>
            <a:spLocks noGrp="1"/>
          </p:cNvSpPr>
          <p:nvPr>
            <p:ph type="sldNum" sz="quarter" idx="12"/>
          </p:nvPr>
        </p:nvSpPr>
        <p:spPr/>
        <p:txBody>
          <a:bodyPr/>
          <a:lstStyle>
            <a:lvl1pPr>
              <a:defRPr/>
            </a:lvl1pPr>
          </a:lstStyle>
          <a:p>
            <a:fld id="{EDAB33D3-11CB-41B6-B0EF-171811D8FE13}" type="slidenum">
              <a:rPr lang="en-US" altLang="en-US"/>
              <a:pPr/>
              <a:t>‹#›</a:t>
            </a:fld>
            <a:endParaRPr lang="en-US" altLang="en-US"/>
          </a:p>
        </p:txBody>
      </p:sp>
    </p:spTree>
    <p:extLst>
      <p:ext uri="{BB962C8B-B14F-4D97-AF65-F5344CB8AC3E}">
        <p14:creationId xmlns:p14="http://schemas.microsoft.com/office/powerpoint/2010/main" val="153866458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205162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lgn="ctr">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5" name="Online Image Placeholder 4"/>
          <p:cNvSpPr>
            <a:spLocks noGrp="1"/>
          </p:cNvSpPr>
          <p:nvPr>
            <p:ph type="clipArt" sz="quarter" idx="10"/>
          </p:nvPr>
        </p:nvSpPr>
        <p:spPr>
          <a:xfrm>
            <a:off x="733425" y="2273300"/>
            <a:ext cx="2771775" cy="2641600"/>
          </a:xfrm>
          <a:prstGeom prst="rect">
            <a:avLst/>
          </a:prstGeom>
        </p:spPr>
        <p:txBody>
          <a:bodyPr/>
          <a:lstStyle/>
          <a:p>
            <a:endParaRPr lang="en-AU" dirty="0"/>
          </a:p>
        </p:txBody>
      </p:sp>
      <p:sp>
        <p:nvSpPr>
          <p:cNvPr id="7" name="Picture Placeholder 6"/>
          <p:cNvSpPr>
            <a:spLocks noGrp="1"/>
          </p:cNvSpPr>
          <p:nvPr>
            <p:ph type="pic" sz="quarter" idx="11"/>
          </p:nvPr>
        </p:nvSpPr>
        <p:spPr>
          <a:xfrm>
            <a:off x="5743575" y="2273300"/>
            <a:ext cx="2771775" cy="2641600"/>
          </a:xfrm>
          <a:prstGeom prst="rect">
            <a:avLst/>
          </a:prstGeom>
        </p:spPr>
        <p:txBody>
          <a:bodyPr/>
          <a:lstStyle/>
          <a:p>
            <a:endParaRPr lang="en-AU"/>
          </a:p>
        </p:txBody>
      </p:sp>
    </p:spTree>
    <p:extLst>
      <p:ext uri="{BB962C8B-B14F-4D97-AF65-F5344CB8AC3E}">
        <p14:creationId xmlns:p14="http://schemas.microsoft.com/office/powerpoint/2010/main" val="4053139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jp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2.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p:cNvPicPr>
          <p:nvPr userDrawn="1"/>
        </p:nvPicPr>
        <p:blipFill rotWithShape="1">
          <a:blip r:embed="rId9">
            <a:extLst>
              <a:ext uri="{28A0092B-C50C-407E-A947-70E740481C1C}">
                <a14:useLocalDpi xmlns:a14="http://schemas.microsoft.com/office/drawing/2010/main" val="0"/>
              </a:ext>
            </a:extLst>
          </a:blip>
          <a:srcRect l="25421" t="11" b="83291"/>
          <a:stretch/>
        </p:blipFill>
        <p:spPr>
          <a:xfrm>
            <a:off x="-60960" y="0"/>
            <a:ext cx="9204960" cy="1152000"/>
          </a:xfrm>
          <a:prstGeom prst="rect">
            <a:avLst/>
          </a:prstGeom>
        </p:spPr>
      </p:pic>
      <p:sp>
        <p:nvSpPr>
          <p:cNvPr id="2" name="Title Placeholder 1"/>
          <p:cNvSpPr>
            <a:spLocks noGrp="1"/>
          </p:cNvSpPr>
          <p:nvPr>
            <p:ph type="title"/>
          </p:nvPr>
        </p:nvSpPr>
        <p:spPr>
          <a:xfrm>
            <a:off x="628650" y="365126"/>
            <a:ext cx="6905625"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4" name="Text Placeholder 3"/>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Date Placeholder 4"/>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43CD403-54AC-49B0-BCE8-20FF98AC2FFD}" type="datetimeFigureOut">
              <a:rPr lang="en-AU" smtClean="0"/>
              <a:t>9/08/2019</a:t>
            </a:fld>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3E055E-1006-4691-A728-C6D4B59F1965}" type="slidenum">
              <a:rPr lang="en-AU" smtClean="0"/>
              <a:t>‹#›</a:t>
            </a:fld>
            <a:endParaRPr lang="en-AU"/>
          </a:p>
        </p:txBody>
      </p:sp>
    </p:spTree>
    <p:extLst>
      <p:ext uri="{BB962C8B-B14F-4D97-AF65-F5344CB8AC3E}">
        <p14:creationId xmlns:p14="http://schemas.microsoft.com/office/powerpoint/2010/main" val="3634191078"/>
      </p:ext>
    </p:extLst>
  </p:cSld>
  <p:clrMap bg1="lt1" tx1="dk1" bg2="lt2" tx2="dk2" accent1="accent1" accent2="accent2" accent3="accent3" accent4="accent4" accent5="accent5" accent6="accent6" hlink="hlink" folHlink="folHlink"/>
  <p:sldLayoutIdLst>
    <p:sldLayoutId id="2147483674" r:id="rId1"/>
    <p:sldLayoutId id="2147483677" r:id="rId2"/>
    <p:sldLayoutId id="2147483686" r:id="rId3"/>
    <p:sldLayoutId id="2147483680" r:id="rId4"/>
    <p:sldLayoutId id="2147483681" r:id="rId5"/>
    <p:sldLayoutId id="2147483690" r:id="rId6"/>
    <p:sldLayoutId id="2147483719" r:id="rId7"/>
  </p:sldLayoutIdLst>
  <p:txStyles>
    <p:titleStyle>
      <a:lvl1pPr algn="l" defTabSz="685800" rtl="0" eaLnBrk="1" latinLnBrk="0" hangingPunct="1">
        <a:lnSpc>
          <a:spcPct val="90000"/>
        </a:lnSpc>
        <a:spcBef>
          <a:spcPct val="0"/>
        </a:spcBef>
        <a:buNone/>
        <a:defRPr sz="33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5">
            <a:extLst>
              <a:ext uri="{28A0092B-C50C-407E-A947-70E740481C1C}">
                <a14:useLocalDpi xmlns:a14="http://schemas.microsoft.com/office/drawing/2010/main" val="0"/>
              </a:ext>
            </a:extLst>
          </a:blip>
          <a:srcRect l="13378" r="12145"/>
          <a:stretch/>
        </p:blipFill>
        <p:spPr>
          <a:xfrm>
            <a:off x="-60960" y="-80683"/>
            <a:ext cx="9248503" cy="6938683"/>
          </a:xfrm>
          <a:prstGeom prst="rect">
            <a:avLst/>
          </a:prstGeom>
        </p:spPr>
      </p:pic>
    </p:spTree>
    <p:extLst>
      <p:ext uri="{BB962C8B-B14F-4D97-AF65-F5344CB8AC3E}">
        <p14:creationId xmlns:p14="http://schemas.microsoft.com/office/powerpoint/2010/main" val="3336646731"/>
      </p:ext>
    </p:extLst>
  </p:cSld>
  <p:clrMap bg1="lt1" tx1="dk1" bg2="lt2" tx2="dk2" accent1="accent1" accent2="accent2" accent3="accent3" accent4="accent4" accent5="accent5" accent6="accent6" hlink="hlink" folHlink="folHlink"/>
  <p:sldLayoutIdLst>
    <p:sldLayoutId id="2147483684" r:id="rId1"/>
    <p:sldLayoutId id="2147483688" r:id="rId2"/>
    <p:sldLayoutId id="2147483689"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0">
            <a:extLst>
              <a:ext uri="{28A0092B-C50C-407E-A947-70E740481C1C}">
                <a14:useLocalDpi xmlns:a14="http://schemas.microsoft.com/office/drawing/2010/main" val="0"/>
              </a:ext>
            </a:extLst>
          </a:blip>
          <a:srcRect l="25421" t="-1" b="81"/>
          <a:stretch/>
        </p:blipFill>
        <p:spPr>
          <a:xfrm>
            <a:off x="-60960" y="0"/>
            <a:ext cx="9204960" cy="6891251"/>
          </a:xfrm>
          <a:prstGeom prst="rect">
            <a:avLst/>
          </a:prstGeom>
        </p:spPr>
      </p:pic>
      <p:sp>
        <p:nvSpPr>
          <p:cNvPr id="2" name="Title Placeholder 1"/>
          <p:cNvSpPr>
            <a:spLocks noGrp="1"/>
          </p:cNvSpPr>
          <p:nvPr>
            <p:ph type="title"/>
          </p:nvPr>
        </p:nvSpPr>
        <p:spPr>
          <a:xfrm>
            <a:off x="628650" y="365126"/>
            <a:ext cx="6943725"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5" name="Text Placeholder 4"/>
          <p:cNvSpPr>
            <a:spLocks noGrp="1"/>
          </p:cNvSpPr>
          <p:nvPr>
            <p:ph type="body" idx="1"/>
          </p:nvPr>
        </p:nvSpPr>
        <p:spPr>
          <a:xfrm>
            <a:off x="628650" y="1825625"/>
            <a:ext cx="6943725"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5353050" y="6389775"/>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3523DE92-A298-4BA1-8A12-1C95D33288B5}" type="slidenum">
              <a:rPr lang="en-AU" smtClean="0"/>
              <a:pPr/>
              <a:t>‹#›</a:t>
            </a:fld>
            <a:endParaRPr lang="en-AU" dirty="0"/>
          </a:p>
        </p:txBody>
      </p:sp>
      <p:sp>
        <p:nvSpPr>
          <p:cNvPr id="8" name="Date Placeholder 7"/>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812649-D2F1-495C-A6D7-F9BEBEA50CD3}" type="datetimeFigureOut">
              <a:rPr lang="en-AU" smtClean="0"/>
              <a:t>9/08/2019</a:t>
            </a:fld>
            <a:endParaRPr lang="en-AU"/>
          </a:p>
        </p:txBody>
      </p:sp>
    </p:spTree>
    <p:extLst>
      <p:ext uri="{BB962C8B-B14F-4D97-AF65-F5344CB8AC3E}">
        <p14:creationId xmlns:p14="http://schemas.microsoft.com/office/powerpoint/2010/main" val="2996132542"/>
      </p:ext>
    </p:extLst>
  </p:cSld>
  <p:clrMap bg1="lt1" tx1="dk1" bg2="lt2" tx2="dk2" accent1="accent1" accent2="accent2" accent3="accent3" accent4="accent4" accent5="accent5" accent6="accent6" hlink="hlink" folHlink="folHlink"/>
  <p:sldLayoutIdLst>
    <p:sldLayoutId id="2147483687" r:id="rId1"/>
    <p:sldLayoutId id="2147483722" r:id="rId2"/>
    <p:sldLayoutId id="2147483723" r:id="rId3"/>
    <p:sldLayoutId id="2147483724" r:id="rId4"/>
    <p:sldLayoutId id="2147483725" r:id="rId5"/>
    <p:sldLayoutId id="2147483726" r:id="rId6"/>
    <p:sldLayoutId id="2147483727" r:id="rId7"/>
    <p:sldLayoutId id="2147483728" r:id="rId8"/>
  </p:sldLayoutIdLst>
  <p:txStyles>
    <p:titleStyle>
      <a:lvl1pPr algn="l" defTabSz="685800" rtl="0" eaLnBrk="1" latinLnBrk="0" hangingPunct="1">
        <a:lnSpc>
          <a:spcPct val="90000"/>
        </a:lnSpc>
        <a:spcBef>
          <a:spcPct val="0"/>
        </a:spcBef>
        <a:buNone/>
        <a:defRPr sz="3300" b="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a:extLst>
              <a:ext uri="{28A0092B-C50C-407E-A947-70E740481C1C}">
                <a14:useLocalDpi xmlns:a14="http://schemas.microsoft.com/office/drawing/2010/main" val="0"/>
              </a:ext>
            </a:extLst>
          </a:blip>
          <a:srcRect l="12481" r="13112"/>
          <a:stretch/>
        </p:blipFill>
        <p:spPr>
          <a:xfrm>
            <a:off x="-87086" y="-13357"/>
            <a:ext cx="9239795" cy="6938683"/>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CD403-54AC-49B0-BCE8-20FF98AC2FFD}" type="datetimeFigureOut">
              <a:rPr lang="en-AU" smtClean="0"/>
              <a:t>9/08/2019</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E055E-1006-4691-A728-C6D4B59F1965}" type="slidenum">
              <a:rPr lang="en-AU" smtClean="0"/>
              <a:t>‹#›</a:t>
            </a:fld>
            <a:endParaRPr lang="en-AU"/>
          </a:p>
        </p:txBody>
      </p:sp>
    </p:spTree>
    <p:extLst>
      <p:ext uri="{BB962C8B-B14F-4D97-AF65-F5344CB8AC3E}">
        <p14:creationId xmlns:p14="http://schemas.microsoft.com/office/powerpoint/2010/main" val="243959240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roupmap.com/map-templates/pest-analysis/"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s://www.business-to-you.com/porters-five-forc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hyperlink" Target="https://www.liveplan.com/blog/what-is-a-swot-analysis-and-how-to-do-it-right-with-example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hyperlink" Target="http://www.ahueats.com/2016/04/doogh-persian-yogurt-drink.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ntrafocus.com/2016/06/balanced-scorecard-example/" TargetMode="External"/><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paginas.fe.up.pt/~als/mis10e/ch9/chpt9-2bullettext.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paginas.fe.up.pt/~als/mis10e/ch9/chpt9-2bullettext.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137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C2165-F185-42A3-893E-F05EDE51ECD1}"/>
              </a:ext>
            </a:extLst>
          </p:cNvPr>
          <p:cNvSpPr>
            <a:spLocks noGrp="1"/>
          </p:cNvSpPr>
          <p:nvPr>
            <p:ph type="title"/>
          </p:nvPr>
        </p:nvSpPr>
        <p:spPr/>
        <p:txBody>
          <a:bodyPr/>
          <a:lstStyle/>
          <a:p>
            <a:r>
              <a:rPr lang="en-AU" b="0" dirty="0"/>
              <a:t>Levels of strategy</a:t>
            </a:r>
            <a:endParaRPr lang="en-AU" dirty="0"/>
          </a:p>
        </p:txBody>
      </p:sp>
      <p:sp>
        <p:nvSpPr>
          <p:cNvPr id="3" name="Content Placeholder 2">
            <a:extLst>
              <a:ext uri="{FF2B5EF4-FFF2-40B4-BE49-F238E27FC236}">
                <a16:creationId xmlns:a16="http://schemas.microsoft.com/office/drawing/2014/main" id="{6DB429A3-E85A-4EEE-A6AD-768A6BC9584E}"/>
              </a:ext>
            </a:extLst>
          </p:cNvPr>
          <p:cNvSpPr>
            <a:spLocks noGrp="1"/>
          </p:cNvSpPr>
          <p:nvPr>
            <p:ph idx="1"/>
          </p:nvPr>
        </p:nvSpPr>
        <p:spPr/>
        <p:txBody>
          <a:bodyPr/>
          <a:lstStyle/>
          <a:p>
            <a:r>
              <a:rPr lang="en-AU" dirty="0"/>
              <a:t>Strategies may be determined for various levels in the organisation</a:t>
            </a:r>
          </a:p>
          <a:p>
            <a:endParaRPr lang="en-AU" dirty="0"/>
          </a:p>
          <a:p>
            <a:endParaRPr lang="en-AU" dirty="0"/>
          </a:p>
        </p:txBody>
      </p:sp>
      <p:pic>
        <p:nvPicPr>
          <p:cNvPr id="4" name="Picture 3">
            <a:extLst>
              <a:ext uri="{FF2B5EF4-FFF2-40B4-BE49-F238E27FC236}">
                <a16:creationId xmlns:a16="http://schemas.microsoft.com/office/drawing/2014/main" id="{A2E282A9-2284-4FC7-AF31-D8B00EC00664}"/>
              </a:ext>
            </a:extLst>
          </p:cNvPr>
          <p:cNvPicPr>
            <a:picLocks noChangeAspect="1"/>
          </p:cNvPicPr>
          <p:nvPr/>
        </p:nvPicPr>
        <p:blipFill>
          <a:blip r:embed="rId3"/>
          <a:stretch>
            <a:fillRect/>
          </a:stretch>
        </p:blipFill>
        <p:spPr>
          <a:xfrm>
            <a:off x="628650" y="2445368"/>
            <a:ext cx="7600950" cy="4412632"/>
          </a:xfrm>
          <a:prstGeom prst="rect">
            <a:avLst/>
          </a:prstGeom>
        </p:spPr>
      </p:pic>
    </p:spTree>
    <p:extLst>
      <p:ext uri="{BB962C8B-B14F-4D97-AF65-F5344CB8AC3E}">
        <p14:creationId xmlns:p14="http://schemas.microsoft.com/office/powerpoint/2010/main" val="187850121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B118260-E716-4ED2-A775-1F9147CDFF94}"/>
              </a:ext>
            </a:extLst>
          </p:cNvPr>
          <p:cNvSpPr>
            <a:spLocks noGrp="1" noChangeArrowheads="1"/>
          </p:cNvSpPr>
          <p:nvPr>
            <p:ph type="title"/>
          </p:nvPr>
        </p:nvSpPr>
        <p:spPr/>
        <p:txBody>
          <a:bodyPr/>
          <a:lstStyle/>
          <a:p>
            <a:r>
              <a:rPr lang="en-AU" altLang="en-US"/>
              <a:t>Strategic management</a:t>
            </a:r>
          </a:p>
        </p:txBody>
      </p:sp>
      <p:sp>
        <p:nvSpPr>
          <p:cNvPr id="23555" name="Content Placeholder 2">
            <a:extLst>
              <a:ext uri="{FF2B5EF4-FFF2-40B4-BE49-F238E27FC236}">
                <a16:creationId xmlns:a16="http://schemas.microsoft.com/office/drawing/2014/main" id="{396883D4-6A80-46B2-A5F6-29E561C85C05}"/>
              </a:ext>
            </a:extLst>
          </p:cNvPr>
          <p:cNvSpPr>
            <a:spLocks noGrp="1" noChangeArrowheads="1"/>
          </p:cNvSpPr>
          <p:nvPr>
            <p:ph idx="1"/>
          </p:nvPr>
        </p:nvSpPr>
        <p:spPr/>
        <p:txBody>
          <a:bodyPr/>
          <a:lstStyle/>
          <a:p>
            <a:r>
              <a:rPr lang="en-AU" altLang="en-US"/>
              <a:t>Strategic management can be divided into three major area:</a:t>
            </a:r>
          </a:p>
          <a:p>
            <a:pPr lvl="1"/>
            <a:r>
              <a:rPr lang="en-AU" altLang="en-US"/>
              <a:t>Strategic analysis – position facing the organisation. </a:t>
            </a:r>
          </a:p>
          <a:p>
            <a:pPr lvl="1"/>
            <a:r>
              <a:rPr lang="en-AU" altLang="en-US"/>
              <a:t>Strategic choice – formulation of alternative courses of action. </a:t>
            </a:r>
          </a:p>
          <a:p>
            <a:pPr lvl="1"/>
            <a:r>
              <a:rPr lang="en-AU" altLang="en-US"/>
              <a:t>Strategic implementation – planning how the choice of strategy can be put into effect.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82BFBD75-11AA-4AE1-A6AA-B6D2E0373555}"/>
              </a:ext>
            </a:extLst>
          </p:cNvPr>
          <p:cNvSpPr txBox="1">
            <a:spLocks noChangeArrowheads="1"/>
          </p:cNvSpPr>
          <p:nvPr/>
        </p:nvSpPr>
        <p:spPr bwMode="auto">
          <a:xfrm>
            <a:off x="574675" y="476250"/>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cs typeface="Calibri" panose="020F050202020403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cs typeface="Calibri" panose="020F050202020403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cs typeface="Calibri" panose="020F050202020403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9pPr>
          </a:lstStyle>
          <a:p>
            <a:pPr>
              <a:spcBef>
                <a:spcPct val="20000"/>
              </a:spcBef>
              <a:buClrTx/>
              <a:buSzTx/>
              <a:buFontTx/>
              <a:buNone/>
            </a:pPr>
            <a:r>
              <a:rPr lang="en-GB" altLang="en-US" sz="2800" b="1">
                <a:solidFill>
                  <a:schemeClr val="tx1"/>
                </a:solidFill>
              </a:rPr>
              <a:t>Examples of tools of analysis</a:t>
            </a:r>
          </a:p>
        </p:txBody>
      </p:sp>
      <p:pic>
        <p:nvPicPr>
          <p:cNvPr id="24579" name="Picture 3" descr="F:\Powerpoint\Pe_Uk\PE152-Baily\Final files\Gif\ch02\C02NT001.gif">
            <a:extLst>
              <a:ext uri="{FF2B5EF4-FFF2-40B4-BE49-F238E27FC236}">
                <a16:creationId xmlns:a16="http://schemas.microsoft.com/office/drawing/2014/main" id="{9DC4F43D-A566-4094-A45A-2AC99D91EE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88" y="1136650"/>
            <a:ext cx="7620000"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D5481FCF-0CA1-43E4-B5EE-A8940EC31152}"/>
              </a:ext>
            </a:extLst>
          </p:cNvPr>
          <p:cNvSpPr txBox="1">
            <a:spLocks noChangeArrowheads="1"/>
          </p:cNvSpPr>
          <p:nvPr/>
        </p:nvSpPr>
        <p:spPr bwMode="auto">
          <a:xfrm>
            <a:off x="623888" y="476250"/>
            <a:ext cx="8534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cs typeface="Calibri" panose="020F050202020403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cs typeface="Calibri" panose="020F050202020403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cs typeface="Calibri" panose="020F050202020403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9pPr>
          </a:lstStyle>
          <a:p>
            <a:pPr>
              <a:spcBef>
                <a:spcPct val="20000"/>
              </a:spcBef>
              <a:buClrTx/>
              <a:buSzTx/>
              <a:buFontTx/>
              <a:buNone/>
            </a:pPr>
            <a:r>
              <a:rPr lang="en-GB" altLang="en-US" sz="3200" b="1">
                <a:solidFill>
                  <a:schemeClr val="tx1"/>
                </a:solidFill>
                <a:hlinkClick r:id="rId3"/>
              </a:rPr>
              <a:t>PEST analysis</a:t>
            </a:r>
            <a:endParaRPr lang="en-GB" altLang="en-US" sz="3200" b="1">
              <a:solidFill>
                <a:schemeClr val="tx1"/>
              </a:solidFill>
            </a:endParaRPr>
          </a:p>
        </p:txBody>
      </p:sp>
      <p:pic>
        <p:nvPicPr>
          <p:cNvPr id="26627" name="Picture 3" descr="F:\Powerpoint\Pe_Uk\PE152-Baily\Final files\Gif\ch02\C02NF007.gif">
            <a:extLst>
              <a:ext uri="{FF2B5EF4-FFF2-40B4-BE49-F238E27FC236}">
                <a16:creationId xmlns:a16="http://schemas.microsoft.com/office/drawing/2014/main" id="{3B60D3C4-B0F3-44A8-80D2-01B45381A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111250"/>
            <a:ext cx="8353425"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6">
            <a:extLst>
              <a:ext uri="{FF2B5EF4-FFF2-40B4-BE49-F238E27FC236}">
                <a16:creationId xmlns:a16="http://schemas.microsoft.com/office/drawing/2014/main" id="{A48CDFF9-B02C-48D1-A987-D05C9A53CEC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7950" y="1254125"/>
            <a:ext cx="8315325" cy="4673600"/>
          </a:xfrm>
        </p:spPr>
      </p:pic>
      <p:sp>
        <p:nvSpPr>
          <p:cNvPr id="28675" name="Text Box 2">
            <a:extLst>
              <a:ext uri="{FF2B5EF4-FFF2-40B4-BE49-F238E27FC236}">
                <a16:creationId xmlns:a16="http://schemas.microsoft.com/office/drawing/2014/main" id="{AD40A425-CC8E-4008-97A9-9210E554D67A}"/>
              </a:ext>
            </a:extLst>
          </p:cNvPr>
          <p:cNvSpPr txBox="1">
            <a:spLocks noChangeArrowheads="1"/>
          </p:cNvSpPr>
          <p:nvPr/>
        </p:nvSpPr>
        <p:spPr bwMode="auto">
          <a:xfrm>
            <a:off x="623888" y="476250"/>
            <a:ext cx="853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cs typeface="Calibri" panose="020F050202020403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cs typeface="Calibri" panose="020F050202020403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cs typeface="Calibri" panose="020F050202020403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9pPr>
          </a:lstStyle>
          <a:p>
            <a:pPr>
              <a:spcBef>
                <a:spcPct val="20000"/>
              </a:spcBef>
              <a:buClrTx/>
              <a:buSzTx/>
              <a:buFontTx/>
              <a:buNone/>
            </a:pPr>
            <a:r>
              <a:rPr lang="en-AU" altLang="en-US" sz="3600" b="1">
                <a:solidFill>
                  <a:schemeClr val="tx1"/>
                </a:solidFill>
              </a:rPr>
              <a:t>Porter’s five forces </a:t>
            </a:r>
            <a:endParaRPr lang="en-GB" altLang="en-US" sz="4400" b="1">
              <a:solidFill>
                <a:schemeClr val="tx1"/>
              </a:solidFill>
            </a:endParaRPr>
          </a:p>
        </p:txBody>
      </p:sp>
      <p:sp>
        <p:nvSpPr>
          <p:cNvPr id="28676" name="Rectangle 8">
            <a:extLst>
              <a:ext uri="{FF2B5EF4-FFF2-40B4-BE49-F238E27FC236}">
                <a16:creationId xmlns:a16="http://schemas.microsoft.com/office/drawing/2014/main" id="{181850EF-7947-43B2-9CA6-EBE795C9D27F}"/>
              </a:ext>
            </a:extLst>
          </p:cNvPr>
          <p:cNvSpPr>
            <a:spLocks noChangeArrowheads="1"/>
          </p:cNvSpPr>
          <p:nvPr/>
        </p:nvSpPr>
        <p:spPr bwMode="auto">
          <a:xfrm>
            <a:off x="590550" y="6057900"/>
            <a:ext cx="45720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cs typeface="Calibri" panose="020F050202020403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cs typeface="Calibri" panose="020F050202020403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cs typeface="Calibri" panose="020F050202020403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9pPr>
          </a:lstStyle>
          <a:p>
            <a:pPr>
              <a:spcBef>
                <a:spcPct val="0"/>
              </a:spcBef>
              <a:buClrTx/>
              <a:buSzTx/>
              <a:buFontTx/>
              <a:buNone/>
            </a:pPr>
            <a:r>
              <a:rPr lang="en-AU" altLang="en-US" sz="500">
                <a:solidFill>
                  <a:schemeClr val="tx1"/>
                </a:solidFill>
                <a:latin typeface="Trebuchet MS" panose="020B0603020202020204" pitchFamily="34" charset="0"/>
                <a:hlinkClick r:id="rId4"/>
              </a:rPr>
              <a:t>https://www.business-to-you.com/porters-five-forces/</a:t>
            </a:r>
            <a:endParaRPr lang="en-AU" altLang="en-US" sz="500">
              <a:solidFill>
                <a:schemeClr val="tx1"/>
              </a:solidFill>
              <a:latin typeface="Trebuchet MS" panose="020B0603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8B8EAC1-3852-4FDE-B66A-BEEAAAFF5760}"/>
              </a:ext>
            </a:extLst>
          </p:cNvPr>
          <p:cNvSpPr>
            <a:spLocks noGrp="1" noChangeArrowheads="1"/>
          </p:cNvSpPr>
          <p:nvPr>
            <p:ph type="title"/>
          </p:nvPr>
        </p:nvSpPr>
        <p:spPr>
          <a:xfrm>
            <a:off x="609600" y="609600"/>
            <a:ext cx="7634288" cy="1320800"/>
          </a:xfrm>
        </p:spPr>
        <p:txBody>
          <a:bodyPr/>
          <a:lstStyle/>
          <a:p>
            <a:r>
              <a:rPr lang="en-AU" altLang="en-US" dirty="0"/>
              <a:t>Boston Consulting Group (BCG) matrix</a:t>
            </a:r>
          </a:p>
        </p:txBody>
      </p:sp>
      <p:pic>
        <p:nvPicPr>
          <p:cNvPr id="29699" name="Content Placeholder 4">
            <a:extLst>
              <a:ext uri="{FF2B5EF4-FFF2-40B4-BE49-F238E27FC236}">
                <a16:creationId xmlns:a16="http://schemas.microsoft.com/office/drawing/2014/main" id="{8BA3AEF0-8BBC-4BEA-9253-E308C656A97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16013" y="1700213"/>
            <a:ext cx="6615112" cy="496252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091CCB99-790C-4A49-A106-9C75000A0545}"/>
              </a:ext>
            </a:extLst>
          </p:cNvPr>
          <p:cNvSpPr>
            <a:spLocks noGrp="1" noChangeArrowheads="1"/>
          </p:cNvSpPr>
          <p:nvPr>
            <p:ph type="title"/>
          </p:nvPr>
        </p:nvSpPr>
        <p:spPr>
          <a:xfrm>
            <a:off x="609600" y="609600"/>
            <a:ext cx="7275513" cy="1320800"/>
          </a:xfrm>
        </p:spPr>
        <p:txBody>
          <a:bodyPr/>
          <a:lstStyle/>
          <a:p>
            <a:r>
              <a:rPr lang="en-AU" altLang="en-US" sz="2700" b="1">
                <a:solidFill>
                  <a:schemeClr val="tx1"/>
                </a:solidFill>
              </a:rPr>
              <a:t>Boston Consulting Group (BCG) Matrix For Nestlé</a:t>
            </a:r>
          </a:p>
        </p:txBody>
      </p:sp>
      <p:pic>
        <p:nvPicPr>
          <p:cNvPr id="30723" name="Picture 2">
            <a:extLst>
              <a:ext uri="{FF2B5EF4-FFF2-40B4-BE49-F238E27FC236}">
                <a16:creationId xmlns:a16="http://schemas.microsoft.com/office/drawing/2014/main" id="{FE0C379F-5432-4C74-89C8-FD2489AE3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325" y="1562100"/>
            <a:ext cx="7697788"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59B1324-4473-4B26-92B0-5F5B435013E8}"/>
              </a:ext>
            </a:extLst>
          </p:cNvPr>
          <p:cNvSpPr txBox="1"/>
          <p:nvPr/>
        </p:nvSpPr>
        <p:spPr>
          <a:xfrm>
            <a:off x="441325" y="6294438"/>
            <a:ext cx="4824413" cy="219075"/>
          </a:xfrm>
          <a:prstGeom prst="rect">
            <a:avLst/>
          </a:prstGeom>
          <a:noFill/>
        </p:spPr>
        <p:txBody>
          <a:bodyPr>
            <a:spAutoFit/>
          </a:bodyPr>
          <a:lstStyle/>
          <a:p>
            <a:pPr>
              <a:defRPr/>
            </a:pPr>
            <a:r>
              <a:rPr lang="en-AU" sz="825" dirty="0"/>
              <a:t>https://realtimeboard.com/examples/bcg-matrix/</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25DE42A9-941F-41B8-9849-9AF43DA13505}"/>
              </a:ext>
            </a:extLst>
          </p:cNvPr>
          <p:cNvSpPr>
            <a:spLocks noGrp="1" noChangeArrowheads="1"/>
          </p:cNvSpPr>
          <p:nvPr>
            <p:ph type="title"/>
          </p:nvPr>
        </p:nvSpPr>
        <p:spPr>
          <a:xfrm>
            <a:off x="730250" y="476250"/>
            <a:ext cx="7802563" cy="406400"/>
          </a:xfrm>
        </p:spPr>
        <p:txBody>
          <a:bodyPr>
            <a:normAutofit fontScale="90000"/>
          </a:bodyPr>
          <a:lstStyle/>
          <a:p>
            <a:r>
              <a:rPr lang="en-AU" altLang="en-US" sz="2800" b="1">
                <a:solidFill>
                  <a:schemeClr val="tx1"/>
                </a:solidFill>
              </a:rPr>
              <a:t>Boston Consulting Group (BCG) Matrix For Apple</a:t>
            </a:r>
          </a:p>
        </p:txBody>
      </p:sp>
      <p:pic>
        <p:nvPicPr>
          <p:cNvPr id="31747" name="Picture 2">
            <a:extLst>
              <a:ext uri="{FF2B5EF4-FFF2-40B4-BE49-F238E27FC236}">
                <a16:creationId xmlns:a16="http://schemas.microsoft.com/office/drawing/2014/main" id="{A7757832-4E0A-498E-AF70-2DD868A9C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130300"/>
            <a:ext cx="5880100" cy="506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3AB76D1-4D9C-4AED-BA63-474138C02F07}"/>
              </a:ext>
            </a:extLst>
          </p:cNvPr>
          <p:cNvSpPr/>
          <p:nvPr/>
        </p:nvSpPr>
        <p:spPr>
          <a:xfrm>
            <a:off x="755650" y="6381750"/>
            <a:ext cx="3575050" cy="334963"/>
          </a:xfrm>
          <a:prstGeom prst="rect">
            <a:avLst/>
          </a:prstGeom>
        </p:spPr>
        <p:txBody>
          <a:bodyPr>
            <a:spAutoFit/>
          </a:bodyPr>
          <a:lstStyle/>
          <a:p>
            <a:pPr>
              <a:defRPr/>
            </a:pPr>
            <a:r>
              <a:rPr lang="en-AU" sz="788" dirty="0"/>
              <a:t>http://www.business-portfolio-analysis.com/free-excel-template-download-of-the-bcg-matrix/</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0E4CEE4-E907-4B2F-B253-0B111E4E8599}"/>
              </a:ext>
            </a:extLst>
          </p:cNvPr>
          <p:cNvSpPr>
            <a:spLocks noGrp="1" noChangeArrowheads="1"/>
          </p:cNvSpPr>
          <p:nvPr>
            <p:ph type="title"/>
          </p:nvPr>
        </p:nvSpPr>
        <p:spPr>
          <a:xfrm rot="16200000">
            <a:off x="2378868" y="-1079501"/>
            <a:ext cx="1008063" cy="3168650"/>
          </a:xfrm>
        </p:spPr>
        <p:txBody>
          <a:bodyPr vert="eaVert"/>
          <a:lstStyle/>
          <a:p>
            <a:r>
              <a:rPr lang="en-US" altLang="en-US" b="1" dirty="0">
                <a:solidFill>
                  <a:schemeClr val="tx1"/>
                </a:solidFill>
              </a:rPr>
              <a:t>SWOT analysis</a:t>
            </a:r>
            <a:endParaRPr lang="en-AU" altLang="en-US" b="1" dirty="0">
              <a:solidFill>
                <a:schemeClr val="tx1"/>
              </a:solidFill>
            </a:endParaRPr>
          </a:p>
        </p:txBody>
      </p:sp>
      <p:pic>
        <p:nvPicPr>
          <p:cNvPr id="32771" name="Picture 3">
            <a:extLst>
              <a:ext uri="{FF2B5EF4-FFF2-40B4-BE49-F238E27FC236}">
                <a16:creationId xmlns:a16="http://schemas.microsoft.com/office/drawing/2014/main" id="{F4760FBD-FD39-43CF-8EDE-E6F0A4984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900113"/>
            <a:ext cx="5472112" cy="587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4">
            <a:extLst>
              <a:ext uri="{FF2B5EF4-FFF2-40B4-BE49-F238E27FC236}">
                <a16:creationId xmlns:a16="http://schemas.microsoft.com/office/drawing/2014/main" id="{35599094-744A-4C5B-858B-9226F9019ECC}"/>
              </a:ext>
            </a:extLst>
          </p:cNvPr>
          <p:cNvSpPr>
            <a:spLocks noChangeArrowheads="1"/>
          </p:cNvSpPr>
          <p:nvPr/>
        </p:nvSpPr>
        <p:spPr bwMode="auto">
          <a:xfrm>
            <a:off x="357188" y="6581775"/>
            <a:ext cx="45720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cs typeface="Calibri" panose="020F050202020403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cs typeface="Calibri" panose="020F050202020403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cs typeface="Calibri" panose="020F050202020403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9pPr>
          </a:lstStyle>
          <a:p>
            <a:pPr>
              <a:spcBef>
                <a:spcPct val="0"/>
              </a:spcBef>
              <a:buClrTx/>
              <a:buSzTx/>
              <a:buFontTx/>
              <a:buNone/>
            </a:pPr>
            <a:r>
              <a:rPr lang="en-AU" altLang="en-US" sz="500" dirty="0">
                <a:solidFill>
                  <a:schemeClr val="tx1"/>
                </a:solidFill>
                <a:latin typeface="Trebuchet MS" panose="020B0603020202020204" pitchFamily="34" charset="0"/>
                <a:hlinkClick r:id="rId4"/>
              </a:rPr>
              <a:t>https://www.liveplan.com/blog/what-is-a-swot-analysis-and-how-to-do-it-right-with-examples/</a:t>
            </a:r>
            <a:endParaRPr lang="en-AU" altLang="en-US" sz="500" dirty="0">
              <a:solidFill>
                <a:schemeClr val="tx1"/>
              </a:solidFill>
              <a:latin typeface="Trebuchet MS" panose="020B0603020202020204" pitchFamily="34" charset="0"/>
            </a:endParaRPr>
          </a:p>
        </p:txBody>
      </p:sp>
      <p:sp>
        <p:nvSpPr>
          <p:cNvPr id="32773" name="Rectangle 5">
            <a:extLst>
              <a:ext uri="{FF2B5EF4-FFF2-40B4-BE49-F238E27FC236}">
                <a16:creationId xmlns:a16="http://schemas.microsoft.com/office/drawing/2014/main" id="{24E7144E-BECC-4AB2-A811-F16A9344147D}"/>
              </a:ext>
            </a:extLst>
          </p:cNvPr>
          <p:cNvSpPr>
            <a:spLocks noChangeArrowheads="1"/>
          </p:cNvSpPr>
          <p:nvPr/>
        </p:nvSpPr>
        <p:spPr bwMode="auto">
          <a:xfrm>
            <a:off x="357188" y="6445250"/>
            <a:ext cx="20161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cs typeface="Calibri" panose="020F050202020403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cs typeface="Calibri" panose="020F050202020403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cs typeface="Calibri" panose="020F050202020403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9pPr>
          </a:lstStyle>
          <a:p>
            <a:pPr>
              <a:spcBef>
                <a:spcPct val="0"/>
              </a:spcBef>
              <a:buClrTx/>
              <a:buSzTx/>
              <a:buFontTx/>
              <a:buNone/>
            </a:pPr>
            <a:r>
              <a:rPr lang="en-AU" altLang="en-US" sz="400" dirty="0">
                <a:solidFill>
                  <a:schemeClr val="tx1"/>
                </a:solidFill>
                <a:latin typeface="Trebuchet MS" panose="020B0603020202020204" pitchFamily="34" charset="0"/>
                <a:hlinkClick r:id="rId4"/>
              </a:rPr>
              <a:t>https://www.liveplan.com/blog/what-is-a-swot-analysis-and-how-to-do-it-right-with-examples/</a:t>
            </a:r>
            <a:endParaRPr lang="en-AU" altLang="en-US" sz="400" dirty="0">
              <a:solidFill>
                <a:schemeClr val="tx1"/>
              </a:solidFill>
              <a:latin typeface="Trebuchet MS" panose="020B0603020202020204" pitchFamily="34" charset="0"/>
            </a:endParaRPr>
          </a:p>
        </p:txBody>
      </p:sp>
      <p:sp>
        <p:nvSpPr>
          <p:cNvPr id="32774" name="Rectangle 1">
            <a:extLst>
              <a:ext uri="{FF2B5EF4-FFF2-40B4-BE49-F238E27FC236}">
                <a16:creationId xmlns:a16="http://schemas.microsoft.com/office/drawing/2014/main" id="{76CEB0E2-80B3-487E-8AFC-858E25B39AC4}"/>
              </a:ext>
            </a:extLst>
          </p:cNvPr>
          <p:cNvSpPr>
            <a:spLocks noChangeArrowheads="1"/>
          </p:cNvSpPr>
          <p:nvPr/>
        </p:nvSpPr>
        <p:spPr bwMode="auto">
          <a:xfrm>
            <a:off x="107950" y="1336675"/>
            <a:ext cx="316865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just"/>
            <a:r>
              <a:rPr lang="en-AU" altLang="en-US" sz="1600" dirty="0">
                <a:solidFill>
                  <a:srgbClr val="3F484B"/>
                </a:solidFill>
                <a:latin typeface="Calibri" panose="020F0502020204030204" pitchFamily="34" charset="0"/>
                <a:cs typeface="Calibri" panose="020F0502020204030204" pitchFamily="34" charset="0"/>
              </a:rPr>
              <a:t>To help you get a better sense of what at SWOT example actually looks like, we’re going to look at </a:t>
            </a:r>
            <a:r>
              <a:rPr lang="en-AU" altLang="en-US" sz="1600" dirty="0" err="1">
                <a:solidFill>
                  <a:srgbClr val="3F484B"/>
                </a:solidFill>
                <a:latin typeface="Calibri" panose="020F0502020204030204" pitchFamily="34" charset="0"/>
                <a:cs typeface="Calibri" panose="020F0502020204030204" pitchFamily="34" charset="0"/>
              </a:rPr>
              <a:t>UPer</a:t>
            </a:r>
            <a:r>
              <a:rPr lang="en-AU" altLang="en-US" sz="1600" dirty="0">
                <a:solidFill>
                  <a:srgbClr val="3F484B"/>
                </a:solidFill>
                <a:latin typeface="Calibri" panose="020F0502020204030204" pitchFamily="34" charset="0"/>
                <a:cs typeface="Calibri" panose="020F0502020204030204" pitchFamily="34" charset="0"/>
              </a:rPr>
              <a:t> Crust Pies, a specialty meat and fruit pie cafe in Michigan’s Upper Peninsula. They sell hot, ready-to-go pies and frozen take-home options, as well as an assortment of fresh salads and beverages.</a:t>
            </a:r>
          </a:p>
          <a:p>
            <a:pPr algn="just"/>
            <a:endParaRPr lang="en-AU" altLang="en-US" sz="1600" dirty="0">
              <a:solidFill>
                <a:srgbClr val="3F484B"/>
              </a:solidFill>
              <a:latin typeface="Calibri" panose="020F0502020204030204" pitchFamily="34" charset="0"/>
              <a:cs typeface="Calibri" panose="020F0502020204030204" pitchFamily="34" charset="0"/>
            </a:endParaRPr>
          </a:p>
          <a:p>
            <a:pPr algn="just"/>
            <a:r>
              <a:rPr lang="en-AU" altLang="en-US" sz="1600" dirty="0">
                <a:solidFill>
                  <a:srgbClr val="3F484B"/>
                </a:solidFill>
                <a:latin typeface="Calibri" panose="020F0502020204030204" pitchFamily="34" charset="0"/>
                <a:cs typeface="Calibri" panose="020F0502020204030204" pitchFamily="34" charset="0"/>
              </a:rPr>
              <a:t>The company is planning to open its first location in downtown </a:t>
            </a:r>
            <a:r>
              <a:rPr lang="en-AU" altLang="en-US" sz="1600" dirty="0" err="1">
                <a:solidFill>
                  <a:srgbClr val="3F484B"/>
                </a:solidFill>
                <a:latin typeface="Calibri" panose="020F0502020204030204" pitchFamily="34" charset="0"/>
                <a:cs typeface="Calibri" panose="020F0502020204030204" pitchFamily="34" charset="0"/>
              </a:rPr>
              <a:t>Yubetchatown</a:t>
            </a:r>
            <a:r>
              <a:rPr lang="en-AU" altLang="en-US" sz="1600" dirty="0">
                <a:solidFill>
                  <a:srgbClr val="3F484B"/>
                </a:solidFill>
                <a:latin typeface="Calibri" panose="020F0502020204030204" pitchFamily="34" charset="0"/>
                <a:cs typeface="Calibri" panose="020F0502020204030204" pitchFamily="34" charset="0"/>
              </a:rPr>
              <a:t> and is very focused on developing a business model that will make it easy to expand quickly and that opens up the possibility of franchising. Here’s what their SWOT analysis might look like: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D8506EC2-84A4-4D31-907B-1DD57C81E313}"/>
              </a:ext>
            </a:extLst>
          </p:cNvPr>
          <p:cNvSpPr>
            <a:spLocks noGrp="1" noChangeArrowheads="1"/>
          </p:cNvSpPr>
          <p:nvPr>
            <p:ph type="title"/>
          </p:nvPr>
        </p:nvSpPr>
        <p:spPr>
          <a:xfrm>
            <a:off x="1835150" y="2768600"/>
            <a:ext cx="6348413" cy="1320800"/>
          </a:xfrm>
        </p:spPr>
        <p:txBody>
          <a:bodyPr/>
          <a:lstStyle/>
          <a:p>
            <a:r>
              <a:rPr lang="en-US" altLang="en-US" b="1">
                <a:solidFill>
                  <a:schemeClr val="tx1"/>
                </a:solidFill>
              </a:rPr>
              <a:t>Strategic development</a:t>
            </a:r>
            <a:endParaRPr lang="en-AU" altLang="en-US" b="1">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0D556D4-8B9C-4F65-BD15-87652F5A966C}"/>
              </a:ext>
            </a:extLst>
          </p:cNvPr>
          <p:cNvSpPr>
            <a:spLocks noGrp="1"/>
          </p:cNvSpPr>
          <p:nvPr>
            <p:ph type="sldNum" sz="quarter" idx="12"/>
          </p:nvPr>
        </p:nvSpPr>
        <p:spPr>
          <a:xfrm>
            <a:off x="6457950" y="6722111"/>
            <a:ext cx="2057400" cy="365125"/>
          </a:xfrm>
        </p:spPr>
        <p:txBody>
          <a:bodyPr/>
          <a:lstStyle/>
          <a:p>
            <a:fld id="{17656CCF-0460-4D90-8020-89A62D3A99E3}" type="slidenum">
              <a:rPr lang="en-US" altLang="en-US"/>
              <a:pPr/>
              <a:t>2</a:t>
            </a:fld>
            <a:endParaRPr lang="en-US" altLang="en-US"/>
          </a:p>
        </p:txBody>
      </p:sp>
      <p:sp>
        <p:nvSpPr>
          <p:cNvPr id="68610" name="Rectangle 2">
            <a:extLst>
              <a:ext uri="{FF2B5EF4-FFF2-40B4-BE49-F238E27FC236}">
                <a16:creationId xmlns:a16="http://schemas.microsoft.com/office/drawing/2014/main" id="{294D5E5B-8547-4BC2-9DE9-86E7E28DF783}"/>
              </a:ext>
            </a:extLst>
          </p:cNvPr>
          <p:cNvSpPr>
            <a:spLocks noGrp="1" noChangeArrowheads="1"/>
          </p:cNvSpPr>
          <p:nvPr>
            <p:ph type="title"/>
          </p:nvPr>
        </p:nvSpPr>
        <p:spPr>
          <a:xfrm>
            <a:off x="628650" y="1096646"/>
            <a:ext cx="6905625" cy="1325563"/>
          </a:xfrm>
        </p:spPr>
        <p:txBody>
          <a:bodyPr>
            <a:normAutofit fontScale="90000"/>
          </a:bodyPr>
          <a:lstStyle/>
          <a:p>
            <a:pPr algn="ctr"/>
            <a:r>
              <a:rPr lang="en-US" altLang="en-US" dirty="0">
                <a:solidFill>
                  <a:srgbClr val="FF0000"/>
                </a:solidFill>
              </a:rPr>
              <a:t>Value Chain Management MGT804</a:t>
            </a:r>
            <a:br>
              <a:rPr lang="en-US" altLang="en-US" dirty="0">
                <a:solidFill>
                  <a:srgbClr val="FF0000"/>
                </a:solidFill>
              </a:rPr>
            </a:br>
            <a:r>
              <a:rPr lang="en-US" altLang="en-US" dirty="0">
                <a:solidFill>
                  <a:srgbClr val="FF0000"/>
                </a:solidFill>
              </a:rPr>
              <a:t>Week 2</a:t>
            </a:r>
          </a:p>
        </p:txBody>
      </p:sp>
      <p:sp>
        <p:nvSpPr>
          <p:cNvPr id="68611" name="Rectangle 3">
            <a:extLst>
              <a:ext uri="{FF2B5EF4-FFF2-40B4-BE49-F238E27FC236}">
                <a16:creationId xmlns:a16="http://schemas.microsoft.com/office/drawing/2014/main" id="{9BA935ED-ECE8-4DDD-BEE9-39770031DFB4}"/>
              </a:ext>
            </a:extLst>
          </p:cNvPr>
          <p:cNvSpPr>
            <a:spLocks noGrp="1" noChangeArrowheads="1"/>
          </p:cNvSpPr>
          <p:nvPr>
            <p:ph type="body" idx="1"/>
          </p:nvPr>
        </p:nvSpPr>
        <p:spPr>
          <a:xfrm>
            <a:off x="628650" y="2735898"/>
            <a:ext cx="7886700" cy="4351338"/>
          </a:xfrm>
        </p:spPr>
        <p:txBody>
          <a:bodyPr>
            <a:normAutofit/>
          </a:bodyPr>
          <a:lstStyle/>
          <a:p>
            <a:pPr marL="0" indent="0" algn="ctr">
              <a:buNone/>
            </a:pPr>
            <a:r>
              <a:rPr lang="en-AU" sz="4800" dirty="0"/>
              <a:t>Strategy and managing the supply chain</a:t>
            </a:r>
            <a:endParaRPr lang="en-US" altLang="en-US" sz="5400" dirty="0"/>
          </a:p>
        </p:txBody>
      </p:sp>
    </p:spTree>
    <p:extLst>
      <p:ext uri="{BB962C8B-B14F-4D97-AF65-F5344CB8AC3E}">
        <p14:creationId xmlns:p14="http://schemas.microsoft.com/office/powerpoint/2010/main" val="371143663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0FC60C05-EA46-40FA-9CB3-A775A7E45D2B}"/>
              </a:ext>
            </a:extLst>
          </p:cNvPr>
          <p:cNvSpPr>
            <a:spLocks noGrp="1" noChangeArrowheads="1"/>
          </p:cNvSpPr>
          <p:nvPr>
            <p:ph type="title"/>
          </p:nvPr>
        </p:nvSpPr>
        <p:spPr>
          <a:xfrm>
            <a:off x="609600" y="781050"/>
            <a:ext cx="8426450" cy="1320800"/>
          </a:xfrm>
        </p:spPr>
        <p:txBody>
          <a:bodyPr>
            <a:normAutofit fontScale="90000"/>
          </a:bodyPr>
          <a:lstStyle/>
          <a:p>
            <a:r>
              <a:rPr lang="en-GB" altLang="en-US" b="1" dirty="0">
                <a:solidFill>
                  <a:schemeClr val="tx1"/>
                </a:solidFill>
              </a:rPr>
              <a:t>Directions for strategy development from Ansoff</a:t>
            </a:r>
            <a:br>
              <a:rPr lang="en-GB" altLang="en-US" b="1" dirty="0">
                <a:solidFill>
                  <a:schemeClr val="tx1"/>
                </a:solidFill>
              </a:rPr>
            </a:br>
            <a:endParaRPr lang="en-AU" altLang="en-US" b="1" dirty="0">
              <a:solidFill>
                <a:schemeClr val="tx1"/>
              </a:solidFill>
            </a:endParaRPr>
          </a:p>
        </p:txBody>
      </p:sp>
      <p:pic>
        <p:nvPicPr>
          <p:cNvPr id="34819" name="Picture 3" descr="F:\Powerpoint\Pe_Uk\PE152-Baily\Final files\Gif\ch02\C02NF013.gif">
            <a:extLst>
              <a:ext uri="{FF2B5EF4-FFF2-40B4-BE49-F238E27FC236}">
                <a16:creationId xmlns:a16="http://schemas.microsoft.com/office/drawing/2014/main" id="{AA015041-9753-461B-B4C7-768D20515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638" y="1773238"/>
            <a:ext cx="6518275"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63C6EC7-E542-4AEE-9039-2269815274F8}"/>
              </a:ext>
            </a:extLst>
          </p:cNvPr>
          <p:cNvSpPr/>
          <p:nvPr/>
        </p:nvSpPr>
        <p:spPr>
          <a:xfrm>
            <a:off x="7980363" y="5878513"/>
            <a:ext cx="839787" cy="369887"/>
          </a:xfrm>
          <a:prstGeom prst="rect">
            <a:avLst/>
          </a:prstGeom>
        </p:spPr>
        <p:txBody>
          <a:bodyPr>
            <a:spAutoFit/>
          </a:bodyPr>
          <a:lstStyle/>
          <a:p>
            <a:pPr>
              <a:defRPr/>
            </a:pPr>
            <a:r>
              <a:rPr lang="en-AU" dirty="0">
                <a:hlinkClick r:id="rId4"/>
              </a:rPr>
              <a:t>Doogh</a:t>
            </a:r>
            <a:endParaRPr lang="en-A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989EA15C-88BC-4936-AB9B-26C219CE8F3F}"/>
              </a:ext>
            </a:extLst>
          </p:cNvPr>
          <p:cNvSpPr>
            <a:spLocks noGrp="1" noChangeArrowheads="1"/>
          </p:cNvSpPr>
          <p:nvPr>
            <p:ph type="title"/>
          </p:nvPr>
        </p:nvSpPr>
        <p:spPr>
          <a:xfrm>
            <a:off x="539750" y="420688"/>
            <a:ext cx="7488238" cy="1114425"/>
          </a:xfrm>
        </p:spPr>
        <p:txBody>
          <a:bodyPr/>
          <a:lstStyle/>
          <a:p>
            <a:r>
              <a:rPr lang="en-AU" altLang="en-US" b="1">
                <a:solidFill>
                  <a:schemeClr val="tx1"/>
                </a:solidFill>
              </a:rPr>
              <a:t>Boston Consulting Group (BCG) Matrix</a:t>
            </a:r>
          </a:p>
        </p:txBody>
      </p:sp>
      <p:pic>
        <p:nvPicPr>
          <p:cNvPr id="35843" name="Picture 2">
            <a:extLst>
              <a:ext uri="{FF2B5EF4-FFF2-40B4-BE49-F238E27FC236}">
                <a16:creationId xmlns:a16="http://schemas.microsoft.com/office/drawing/2014/main" id="{05523971-CE72-4AD5-A3CB-C27AF05C4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9963" y="1716088"/>
            <a:ext cx="5210175" cy="416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EF0DBC9C-BA6A-45CA-AF7A-B36C2CB110EC}"/>
              </a:ext>
            </a:extLst>
          </p:cNvPr>
          <p:cNvSpPr/>
          <p:nvPr/>
        </p:nvSpPr>
        <p:spPr>
          <a:xfrm>
            <a:off x="1169988" y="5302250"/>
            <a:ext cx="914400" cy="727075"/>
          </a:xfrm>
          <a:prstGeom prst="rect">
            <a:avLst/>
          </a:prstGeom>
        </p:spPr>
        <p:txBody>
          <a:bodyPr>
            <a:spAutoFit/>
          </a:bodyPr>
          <a:lstStyle/>
          <a:p>
            <a:pPr>
              <a:defRPr/>
            </a:pPr>
            <a:r>
              <a:rPr lang="en-AU" sz="825" dirty="0"/>
              <a:t>https://themarketingagenda.com/2014/09/20/unilever-bcg-matrix/</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20247157-5CC9-48A0-8B84-8D5DBB1089F9}"/>
              </a:ext>
            </a:extLst>
          </p:cNvPr>
          <p:cNvSpPr>
            <a:spLocks noGrp="1" noChangeArrowheads="1"/>
          </p:cNvSpPr>
          <p:nvPr>
            <p:ph type="title"/>
          </p:nvPr>
        </p:nvSpPr>
        <p:spPr/>
        <p:txBody>
          <a:bodyPr/>
          <a:lstStyle/>
          <a:p>
            <a:pPr eaLnBrk="1" hangingPunct="1"/>
            <a:r>
              <a:rPr lang="en-AU" altLang="en-US"/>
              <a:t>Strategy implementation</a:t>
            </a:r>
          </a:p>
        </p:txBody>
      </p:sp>
      <p:sp>
        <p:nvSpPr>
          <p:cNvPr id="36867" name="Content Placeholder 2">
            <a:extLst>
              <a:ext uri="{FF2B5EF4-FFF2-40B4-BE49-F238E27FC236}">
                <a16:creationId xmlns:a16="http://schemas.microsoft.com/office/drawing/2014/main" id="{3CCA4652-5389-41E7-BC3E-A336E75DD13B}"/>
              </a:ext>
            </a:extLst>
          </p:cNvPr>
          <p:cNvSpPr>
            <a:spLocks noGrp="1" noChangeArrowheads="1"/>
          </p:cNvSpPr>
          <p:nvPr>
            <p:ph idx="1"/>
          </p:nvPr>
        </p:nvSpPr>
        <p:spPr>
          <a:xfrm>
            <a:off x="395288" y="1270000"/>
            <a:ext cx="8064500" cy="3881438"/>
          </a:xfrm>
        </p:spPr>
        <p:txBody>
          <a:bodyPr/>
          <a:lstStyle/>
          <a:p>
            <a:pPr algn="just" eaLnBrk="1" hangingPunct="1"/>
            <a:r>
              <a:rPr lang="en-AU" altLang="en-US"/>
              <a:t>Having decided the strategic option, we need to implement the strategy. This involves resource allocation, planning and control, organisational aspects, human resource issues and management of change. Correct information is at the heart of the process. A time scale and action plan will need to be prepared. A typical implementation plan from Lynch is shown in Figure 2.1</a:t>
            </a:r>
          </a:p>
          <a:p>
            <a:pPr eaLnBrk="1" hangingPunct="1"/>
            <a:endParaRPr lang="en-AU" altLang="en-US"/>
          </a:p>
        </p:txBody>
      </p:sp>
      <p:pic>
        <p:nvPicPr>
          <p:cNvPr id="36868" name="Picture 3" descr="F:\Powerpoint\Pe_Uk\PE152-Baily\Final files\Gif\ch02\C02NF014.gif">
            <a:extLst>
              <a:ext uri="{FF2B5EF4-FFF2-40B4-BE49-F238E27FC236}">
                <a16:creationId xmlns:a16="http://schemas.microsoft.com/office/drawing/2014/main" id="{01B2330A-54E4-44E3-9C21-80F690D1A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2781300"/>
            <a:ext cx="7346950"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AF5417F2-81BE-43DD-A75A-6608150F5A92}"/>
              </a:ext>
            </a:extLst>
          </p:cNvPr>
          <p:cNvSpPr txBox="1">
            <a:spLocks noChangeArrowheads="1"/>
          </p:cNvSpPr>
          <p:nvPr/>
        </p:nvSpPr>
        <p:spPr bwMode="auto">
          <a:xfrm>
            <a:off x="395288" y="549275"/>
            <a:ext cx="8534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cs typeface="Calibri" panose="020F050202020403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cs typeface="Calibri" panose="020F050202020403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cs typeface="Calibri" panose="020F050202020403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9pPr>
          </a:lstStyle>
          <a:p>
            <a:pPr>
              <a:spcBef>
                <a:spcPct val="20000"/>
              </a:spcBef>
              <a:buClrTx/>
              <a:buSzTx/>
              <a:buFontTx/>
              <a:buNone/>
            </a:pPr>
            <a:r>
              <a:rPr lang="en-GB" altLang="en-US" sz="2800" b="1">
                <a:solidFill>
                  <a:schemeClr val="tx1"/>
                </a:solidFill>
              </a:rPr>
              <a:t>Analysis of cost reductions in purchasing</a:t>
            </a:r>
          </a:p>
        </p:txBody>
      </p:sp>
      <p:pic>
        <p:nvPicPr>
          <p:cNvPr id="37891" name="Picture 3" descr="F:\Powerpoint\Pe_Uk\PE152-Baily\Final files\Gif\ch02\C02NF015.gif">
            <a:extLst>
              <a:ext uri="{FF2B5EF4-FFF2-40B4-BE49-F238E27FC236}">
                <a16:creationId xmlns:a16="http://schemas.microsoft.com/office/drawing/2014/main" id="{E27A1490-FB02-47C9-AC34-8A0F8796D7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96975"/>
            <a:ext cx="7620000"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5919D47E-EC2E-4584-8121-F84DB39929D6}"/>
              </a:ext>
            </a:extLst>
          </p:cNvPr>
          <p:cNvSpPr>
            <a:spLocks noGrp="1" noChangeArrowheads="1"/>
          </p:cNvSpPr>
          <p:nvPr>
            <p:ph type="title"/>
          </p:nvPr>
        </p:nvSpPr>
        <p:spPr/>
        <p:txBody>
          <a:bodyPr/>
          <a:lstStyle/>
          <a:p>
            <a:endParaRPr lang="en-AU" altLang="en-US"/>
          </a:p>
        </p:txBody>
      </p:sp>
      <p:sp>
        <p:nvSpPr>
          <p:cNvPr id="39939" name="Content Placeholder 2">
            <a:extLst>
              <a:ext uri="{FF2B5EF4-FFF2-40B4-BE49-F238E27FC236}">
                <a16:creationId xmlns:a16="http://schemas.microsoft.com/office/drawing/2014/main" id="{B266AA71-8EA8-4764-B54F-C58AB7A1B270}"/>
              </a:ext>
            </a:extLst>
          </p:cNvPr>
          <p:cNvSpPr>
            <a:spLocks noGrp="1" noChangeArrowheads="1"/>
          </p:cNvSpPr>
          <p:nvPr>
            <p:ph idx="1"/>
          </p:nvPr>
        </p:nvSpPr>
        <p:spPr>
          <a:xfrm>
            <a:off x="609600" y="3187700"/>
            <a:ext cx="6348413" cy="720725"/>
          </a:xfrm>
        </p:spPr>
        <p:txBody>
          <a:bodyPr>
            <a:normAutofit lnSpcReduction="10000"/>
          </a:bodyPr>
          <a:lstStyle/>
          <a:p>
            <a:pPr algn="ctr"/>
            <a:r>
              <a:rPr lang="en-US" altLang="en-US" sz="4800" b="1"/>
              <a:t>Balanced scorecard</a:t>
            </a:r>
            <a:endParaRPr lang="en-AU" altLang="en-US" sz="4800"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6EB20D46-DA06-45AB-97D1-B9EC10406735}"/>
              </a:ext>
            </a:extLst>
          </p:cNvPr>
          <p:cNvSpPr>
            <a:spLocks noGrp="1" noChangeArrowheads="1"/>
          </p:cNvSpPr>
          <p:nvPr>
            <p:ph type="title"/>
          </p:nvPr>
        </p:nvSpPr>
        <p:spPr/>
        <p:txBody>
          <a:bodyPr/>
          <a:lstStyle/>
          <a:p>
            <a:endParaRPr lang="en-AU" altLang="en-US"/>
          </a:p>
        </p:txBody>
      </p:sp>
      <p:pic>
        <p:nvPicPr>
          <p:cNvPr id="40963" name="Content Placeholder 4">
            <a:extLst>
              <a:ext uri="{FF2B5EF4-FFF2-40B4-BE49-F238E27FC236}">
                <a16:creationId xmlns:a16="http://schemas.microsoft.com/office/drawing/2014/main" id="{B1841130-6A20-4809-B950-1F9EB20CF50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27088" y="334963"/>
            <a:ext cx="7416800" cy="6262687"/>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9F3E7D3B-A7E4-4E00-B4F0-03641FC61259}"/>
              </a:ext>
            </a:extLst>
          </p:cNvPr>
          <p:cNvSpPr>
            <a:spLocks noGrp="1" noChangeArrowheads="1"/>
          </p:cNvSpPr>
          <p:nvPr>
            <p:ph type="title"/>
          </p:nvPr>
        </p:nvSpPr>
        <p:spPr/>
        <p:txBody>
          <a:bodyPr/>
          <a:lstStyle/>
          <a:p>
            <a:r>
              <a:rPr lang="en-US" altLang="en-US"/>
              <a:t>BSC</a:t>
            </a:r>
            <a:endParaRPr lang="en-AU" altLang="en-US"/>
          </a:p>
        </p:txBody>
      </p:sp>
      <p:pic>
        <p:nvPicPr>
          <p:cNvPr id="41987" name="Content Placeholder 4">
            <a:extLst>
              <a:ext uri="{FF2B5EF4-FFF2-40B4-BE49-F238E27FC236}">
                <a16:creationId xmlns:a16="http://schemas.microsoft.com/office/drawing/2014/main" id="{CB944A5F-8B08-4F02-92D3-9C9AFE5DF0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4838" y="1412875"/>
            <a:ext cx="7232650" cy="4540250"/>
          </a:xfrm>
        </p:spPr>
      </p:pic>
      <p:sp>
        <p:nvSpPr>
          <p:cNvPr id="41988" name="Rectangle 5">
            <a:extLst>
              <a:ext uri="{FF2B5EF4-FFF2-40B4-BE49-F238E27FC236}">
                <a16:creationId xmlns:a16="http://schemas.microsoft.com/office/drawing/2014/main" id="{D7FFBA7F-6B76-4D3C-AF45-EDB0DB93ED1F}"/>
              </a:ext>
            </a:extLst>
          </p:cNvPr>
          <p:cNvSpPr>
            <a:spLocks noChangeArrowheads="1"/>
          </p:cNvSpPr>
          <p:nvPr/>
        </p:nvSpPr>
        <p:spPr bwMode="auto">
          <a:xfrm>
            <a:off x="579438" y="6092825"/>
            <a:ext cx="45720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cs typeface="Calibri" panose="020F050202020403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cs typeface="Calibri" panose="020F050202020403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cs typeface="Calibri" panose="020F050202020403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cs typeface="Calibri" panose="020F0502020204030204" pitchFamily="34" charset="0"/>
              </a:defRPr>
            </a:lvl9pPr>
          </a:lstStyle>
          <a:p>
            <a:pPr>
              <a:spcBef>
                <a:spcPct val="0"/>
              </a:spcBef>
              <a:buClrTx/>
              <a:buSzTx/>
              <a:buFontTx/>
              <a:buNone/>
            </a:pPr>
            <a:r>
              <a:rPr lang="en-AU" altLang="en-US" sz="600" dirty="0">
                <a:solidFill>
                  <a:schemeClr val="tx1"/>
                </a:solidFill>
                <a:latin typeface="Trebuchet MS" panose="020B0603020202020204" pitchFamily="34" charset="0"/>
                <a:hlinkClick r:id="rId3"/>
              </a:rPr>
              <a:t>https://www.intrafocus.com/2016/06/balanced-scorecard-example/</a:t>
            </a:r>
            <a:endParaRPr lang="en-AU" altLang="en-US" sz="600" dirty="0">
              <a:solidFill>
                <a:schemeClr val="tx1"/>
              </a:solidFill>
              <a:latin typeface="Trebuchet MS" panose="020B0603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D02F8CB3-4C64-40C7-B1C5-02CC3FC6B72D}"/>
              </a:ext>
            </a:extLst>
          </p:cNvPr>
          <p:cNvSpPr txBox="1">
            <a:spLocks noChangeArrowheads="1"/>
          </p:cNvSpPr>
          <p:nvPr/>
        </p:nvSpPr>
        <p:spPr bwMode="auto">
          <a:xfrm>
            <a:off x="319088" y="5905500"/>
            <a:ext cx="8534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GB" altLang="en-US" sz="1800" dirty="0">
                <a:latin typeface="Arial" panose="020B0604020202020204" pitchFamily="34" charset="0"/>
              </a:rPr>
              <a:t>Some influences on strategy decisions</a:t>
            </a:r>
          </a:p>
          <a:p>
            <a:pPr>
              <a:spcBef>
                <a:spcPct val="20000"/>
              </a:spcBef>
            </a:pPr>
            <a:r>
              <a:rPr lang="en-GB" altLang="en-US" sz="1000" i="1" dirty="0">
                <a:latin typeface="Arial" panose="020B0604020202020204" pitchFamily="34" charset="0"/>
              </a:rPr>
              <a:t>Note</a:t>
            </a:r>
            <a:r>
              <a:rPr lang="en-GB" altLang="en-US" sz="1000" dirty="0">
                <a:latin typeface="Arial" panose="020B0604020202020204" pitchFamily="34" charset="0"/>
              </a:rPr>
              <a:t>: *Strengths, Weaknesses, Opportunities, Threats</a:t>
            </a:r>
          </a:p>
        </p:txBody>
      </p:sp>
      <p:pic>
        <p:nvPicPr>
          <p:cNvPr id="26627" name="Picture 3" descr="F:\Powerpoint\Pe_Uk\PE152-Baily\Final files\Gif\ch02\C02NF017.gif">
            <a:extLst>
              <a:ext uri="{FF2B5EF4-FFF2-40B4-BE49-F238E27FC236}">
                <a16:creationId xmlns:a16="http://schemas.microsoft.com/office/drawing/2014/main" id="{6AC446A0-E7EA-4F48-B259-B762CD38E6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888" y="396875"/>
            <a:ext cx="5356225"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3BEBA0F8-6E22-49FB-AE53-73FDA5A850D3}"/>
              </a:ext>
            </a:extLst>
          </p:cNvPr>
          <p:cNvSpPr>
            <a:spLocks noGrp="1" noChangeArrowheads="1"/>
          </p:cNvSpPr>
          <p:nvPr>
            <p:ph type="title"/>
          </p:nvPr>
        </p:nvSpPr>
        <p:spPr/>
        <p:txBody>
          <a:bodyPr/>
          <a:lstStyle/>
          <a:p>
            <a:pPr eaLnBrk="1" hangingPunct="1"/>
            <a:r>
              <a:rPr lang="en-AU" altLang="en-US"/>
              <a:t>Key terms/concepts check </a:t>
            </a:r>
          </a:p>
        </p:txBody>
      </p:sp>
      <p:sp>
        <p:nvSpPr>
          <p:cNvPr id="43011" name="Content Placeholder 2">
            <a:extLst>
              <a:ext uri="{FF2B5EF4-FFF2-40B4-BE49-F238E27FC236}">
                <a16:creationId xmlns:a16="http://schemas.microsoft.com/office/drawing/2014/main" id="{DB83BDCC-4C9C-4B5E-B97A-25D183B71CA3}"/>
              </a:ext>
            </a:extLst>
          </p:cNvPr>
          <p:cNvSpPr>
            <a:spLocks noGrp="1" noChangeArrowheads="1"/>
          </p:cNvSpPr>
          <p:nvPr>
            <p:ph idx="1"/>
          </p:nvPr>
        </p:nvSpPr>
        <p:spPr/>
        <p:txBody>
          <a:bodyPr/>
          <a:lstStyle/>
          <a:p>
            <a:pPr eaLnBrk="1" hangingPunct="1"/>
            <a:r>
              <a:rPr lang="en-US" altLang="en-US" dirty="0"/>
              <a:t>PEST</a:t>
            </a:r>
            <a:r>
              <a:rPr lang="en-AU" altLang="en-US" dirty="0"/>
              <a:t> analysis</a:t>
            </a:r>
          </a:p>
          <a:p>
            <a:pPr eaLnBrk="1" hangingPunct="1"/>
            <a:r>
              <a:rPr lang="en-US" altLang="en-US" dirty="0"/>
              <a:t>P</a:t>
            </a:r>
            <a:r>
              <a:rPr lang="en-AU" altLang="en-US" dirty="0" err="1"/>
              <a:t>orter’s</a:t>
            </a:r>
            <a:r>
              <a:rPr lang="en-AU" altLang="en-US" dirty="0"/>
              <a:t> five forces</a:t>
            </a:r>
          </a:p>
          <a:p>
            <a:r>
              <a:rPr lang="en-AU" dirty="0"/>
              <a:t>Levels of strategy</a:t>
            </a:r>
          </a:p>
          <a:p>
            <a:r>
              <a:rPr lang="en-GB" altLang="en-US" dirty="0"/>
              <a:t>Directions for strategy development from Ansoff</a:t>
            </a:r>
            <a:endParaRPr lang="en-AU" altLang="en-US" dirty="0"/>
          </a:p>
          <a:p>
            <a:pPr eaLnBrk="1" hangingPunct="1"/>
            <a:r>
              <a:rPr lang="en-AU" altLang="en-US" dirty="0"/>
              <a:t>Strategic management</a:t>
            </a:r>
          </a:p>
          <a:p>
            <a:pPr eaLnBrk="1" hangingPunct="1"/>
            <a:r>
              <a:rPr lang="en-AU" altLang="en-US" dirty="0"/>
              <a:t>Boston Consulting Group (BCG) matrix</a:t>
            </a:r>
          </a:p>
          <a:p>
            <a:pPr eaLnBrk="1" hangingPunct="1"/>
            <a:r>
              <a:rPr lang="en-US" altLang="en-US" dirty="0"/>
              <a:t>SWOT analysis</a:t>
            </a:r>
          </a:p>
          <a:p>
            <a:pPr eaLnBrk="1" hangingPunct="1"/>
            <a:r>
              <a:rPr lang="en-US" altLang="en-US" dirty="0"/>
              <a:t>BSC</a:t>
            </a:r>
            <a:endParaRPr lang="en-GB" altLang="en-US" dirty="0"/>
          </a:p>
          <a:p>
            <a:pPr eaLnBrk="1" hangingPunct="1"/>
            <a:endParaRPr lang="en-AU" altLang="en-US" dirty="0"/>
          </a:p>
          <a:p>
            <a:pPr eaLnBrk="1" hangingPunct="1"/>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4F02B-80F4-4213-AA43-0696FFDE8765}"/>
              </a:ext>
            </a:extLst>
          </p:cNvPr>
          <p:cNvSpPr>
            <a:spLocks noGrp="1"/>
          </p:cNvSpPr>
          <p:nvPr>
            <p:ph type="title"/>
          </p:nvPr>
        </p:nvSpPr>
        <p:spPr>
          <a:xfrm>
            <a:off x="457199" y="923731"/>
            <a:ext cx="8229600" cy="1020762"/>
          </a:xfrm>
        </p:spPr>
        <p:txBody>
          <a:bodyPr/>
          <a:lstStyle/>
          <a:p>
            <a:pPr algn="r"/>
            <a:r>
              <a:rPr lang="en-AU" b="0" dirty="0"/>
              <a:t>Supply Chain Macro Processes in a Firm</a:t>
            </a:r>
            <a:endParaRPr lang="en-AU" dirty="0"/>
          </a:p>
        </p:txBody>
      </p:sp>
      <p:sp>
        <p:nvSpPr>
          <p:cNvPr id="3" name="Content Placeholder 2">
            <a:extLst>
              <a:ext uri="{FF2B5EF4-FFF2-40B4-BE49-F238E27FC236}">
                <a16:creationId xmlns:a16="http://schemas.microsoft.com/office/drawing/2014/main" id="{EBAD2BBC-DDEB-4B5D-AD79-10AFE29DBFEB}"/>
              </a:ext>
            </a:extLst>
          </p:cNvPr>
          <p:cNvSpPr>
            <a:spLocks noGrp="1"/>
          </p:cNvSpPr>
          <p:nvPr>
            <p:ph idx="1"/>
          </p:nvPr>
        </p:nvSpPr>
        <p:spPr/>
        <p:txBody>
          <a:bodyPr/>
          <a:lstStyle/>
          <a:p>
            <a:endParaRPr lang="en-AU"/>
          </a:p>
        </p:txBody>
      </p:sp>
      <p:pic>
        <p:nvPicPr>
          <p:cNvPr id="4" name="Picture 3">
            <a:extLst>
              <a:ext uri="{FF2B5EF4-FFF2-40B4-BE49-F238E27FC236}">
                <a16:creationId xmlns:a16="http://schemas.microsoft.com/office/drawing/2014/main" id="{40A4B2DF-071C-46DE-8279-1378A93F564A}"/>
              </a:ext>
            </a:extLst>
          </p:cNvPr>
          <p:cNvPicPr>
            <a:picLocks noChangeAspect="1"/>
          </p:cNvPicPr>
          <p:nvPr/>
        </p:nvPicPr>
        <p:blipFill>
          <a:blip r:embed="rId2"/>
          <a:stretch>
            <a:fillRect/>
          </a:stretch>
        </p:blipFill>
        <p:spPr>
          <a:xfrm>
            <a:off x="114555" y="2432050"/>
            <a:ext cx="8914889" cy="2901950"/>
          </a:xfrm>
          <a:prstGeom prst="rect">
            <a:avLst/>
          </a:prstGeom>
        </p:spPr>
      </p:pic>
      <p:sp>
        <p:nvSpPr>
          <p:cNvPr id="5" name="Striped Right Arrow 13">
            <a:extLst>
              <a:ext uri="{FF2B5EF4-FFF2-40B4-BE49-F238E27FC236}">
                <a16:creationId xmlns:a16="http://schemas.microsoft.com/office/drawing/2014/main" id="{823C97F6-D8D7-4BC9-97AB-46700C4549D6}"/>
              </a:ext>
            </a:extLst>
          </p:cNvPr>
          <p:cNvSpPr/>
          <p:nvPr/>
        </p:nvSpPr>
        <p:spPr>
          <a:xfrm>
            <a:off x="12700" y="0"/>
            <a:ext cx="2327275" cy="1320800"/>
          </a:xfrm>
          <a:prstGeom prst="stripedRightArrow">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AU" sz="3200" dirty="0">
                <a:ln w="0"/>
                <a:solidFill>
                  <a:schemeClr val="tx1"/>
                </a:solidFill>
                <a:effectLst>
                  <a:outerShdw blurRad="38100" dist="19050" dir="2700000" algn="tl" rotWithShape="0">
                    <a:schemeClr val="dk1">
                      <a:alpha val="40000"/>
                    </a:schemeClr>
                  </a:outerShdw>
                </a:effectLst>
              </a:rPr>
              <a:t>Last week</a:t>
            </a:r>
          </a:p>
        </p:txBody>
      </p:sp>
    </p:spTree>
    <p:extLst>
      <p:ext uri="{BB962C8B-B14F-4D97-AF65-F5344CB8AC3E}">
        <p14:creationId xmlns:p14="http://schemas.microsoft.com/office/powerpoint/2010/main" val="194532355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66784-2C67-4342-B4B9-5DF4645E37C8}"/>
              </a:ext>
            </a:extLst>
          </p:cNvPr>
          <p:cNvSpPr>
            <a:spLocks noGrp="1"/>
          </p:cNvSpPr>
          <p:nvPr>
            <p:ph type="title"/>
          </p:nvPr>
        </p:nvSpPr>
        <p:spPr/>
        <p:txBody>
          <a:bodyPr/>
          <a:lstStyle/>
          <a:p>
            <a:pPr algn="r"/>
            <a:r>
              <a:rPr lang="en-US" dirty="0"/>
              <a:t>Push/Pull system</a:t>
            </a:r>
            <a:endParaRPr lang="en-AU" dirty="0"/>
          </a:p>
        </p:txBody>
      </p:sp>
      <p:pic>
        <p:nvPicPr>
          <p:cNvPr id="5" name="Content Placeholder 4">
            <a:extLst>
              <a:ext uri="{FF2B5EF4-FFF2-40B4-BE49-F238E27FC236}">
                <a16:creationId xmlns:a16="http://schemas.microsoft.com/office/drawing/2014/main" id="{46B47BA4-E43E-46BE-8482-7A5DA2F7E351}"/>
              </a:ext>
            </a:extLst>
          </p:cNvPr>
          <p:cNvPicPr>
            <a:picLocks noGrp="1" noChangeAspect="1"/>
          </p:cNvPicPr>
          <p:nvPr>
            <p:ph idx="1"/>
          </p:nvPr>
        </p:nvPicPr>
        <p:blipFill>
          <a:blip r:embed="rId3"/>
          <a:stretch>
            <a:fillRect/>
          </a:stretch>
        </p:blipFill>
        <p:spPr>
          <a:xfrm>
            <a:off x="283298" y="1751806"/>
            <a:ext cx="8176196" cy="4140994"/>
          </a:xfrm>
        </p:spPr>
      </p:pic>
      <p:sp>
        <p:nvSpPr>
          <p:cNvPr id="6" name="Rectangle 5">
            <a:extLst>
              <a:ext uri="{FF2B5EF4-FFF2-40B4-BE49-F238E27FC236}">
                <a16:creationId xmlns:a16="http://schemas.microsoft.com/office/drawing/2014/main" id="{197532E3-EE11-4A3A-A423-6B5A57872561}"/>
              </a:ext>
            </a:extLst>
          </p:cNvPr>
          <p:cNvSpPr/>
          <p:nvPr/>
        </p:nvSpPr>
        <p:spPr>
          <a:xfrm>
            <a:off x="283298" y="6353479"/>
            <a:ext cx="4572000" cy="230832"/>
          </a:xfrm>
          <a:prstGeom prst="rect">
            <a:avLst/>
          </a:prstGeom>
        </p:spPr>
        <p:txBody>
          <a:bodyPr>
            <a:spAutoFit/>
          </a:bodyPr>
          <a:lstStyle/>
          <a:p>
            <a:r>
              <a:rPr lang="en-AU" sz="900" dirty="0">
                <a:hlinkClick r:id="rId4"/>
              </a:rPr>
              <a:t>https://paginas.fe.up.pt/~als/mis10e/ch9/chpt9-2bullettext.htm</a:t>
            </a:r>
            <a:endParaRPr lang="en-AU" sz="900" dirty="0"/>
          </a:p>
        </p:txBody>
      </p:sp>
      <p:sp>
        <p:nvSpPr>
          <p:cNvPr id="7" name="Striped Right Arrow 13">
            <a:extLst>
              <a:ext uri="{FF2B5EF4-FFF2-40B4-BE49-F238E27FC236}">
                <a16:creationId xmlns:a16="http://schemas.microsoft.com/office/drawing/2014/main" id="{DA795D2B-82AB-46B0-8BB2-80D4F64EA6E0}"/>
              </a:ext>
            </a:extLst>
          </p:cNvPr>
          <p:cNvSpPr/>
          <p:nvPr/>
        </p:nvSpPr>
        <p:spPr>
          <a:xfrm>
            <a:off x="12700" y="0"/>
            <a:ext cx="2327275" cy="1320800"/>
          </a:xfrm>
          <a:prstGeom prst="stripedRightArrow">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AU" sz="3200" dirty="0">
                <a:ln w="0"/>
                <a:solidFill>
                  <a:schemeClr val="tx1"/>
                </a:solidFill>
                <a:effectLst>
                  <a:outerShdw blurRad="38100" dist="19050" dir="2700000" algn="tl" rotWithShape="0">
                    <a:schemeClr val="dk1">
                      <a:alpha val="40000"/>
                    </a:schemeClr>
                  </a:outerShdw>
                </a:effectLst>
              </a:rPr>
              <a:t>Last week</a:t>
            </a:r>
          </a:p>
        </p:txBody>
      </p:sp>
    </p:spTree>
    <p:extLst>
      <p:ext uri="{BB962C8B-B14F-4D97-AF65-F5344CB8AC3E}">
        <p14:creationId xmlns:p14="http://schemas.microsoft.com/office/powerpoint/2010/main" val="164916209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A2CDC-9282-4DE4-97B9-74F53BA2E027}"/>
              </a:ext>
            </a:extLst>
          </p:cNvPr>
          <p:cNvSpPr>
            <a:spLocks noGrp="1"/>
          </p:cNvSpPr>
          <p:nvPr>
            <p:ph type="title"/>
          </p:nvPr>
        </p:nvSpPr>
        <p:spPr>
          <a:xfrm>
            <a:off x="628650" y="88901"/>
            <a:ext cx="6905625" cy="1325563"/>
          </a:xfrm>
        </p:spPr>
        <p:txBody>
          <a:bodyPr/>
          <a:lstStyle/>
          <a:p>
            <a:pPr algn="r"/>
            <a:r>
              <a:rPr lang="en-AU" dirty="0"/>
              <a:t>THE BULLWHIP EFFECT</a:t>
            </a:r>
          </a:p>
        </p:txBody>
      </p:sp>
      <p:pic>
        <p:nvPicPr>
          <p:cNvPr id="5" name="Content Placeholder 4">
            <a:extLst>
              <a:ext uri="{FF2B5EF4-FFF2-40B4-BE49-F238E27FC236}">
                <a16:creationId xmlns:a16="http://schemas.microsoft.com/office/drawing/2014/main" id="{A1C5FE5B-BF68-46E5-8652-113E81A190CA}"/>
              </a:ext>
            </a:extLst>
          </p:cNvPr>
          <p:cNvPicPr>
            <a:picLocks noGrp="1" noChangeAspect="1"/>
          </p:cNvPicPr>
          <p:nvPr>
            <p:ph idx="1"/>
          </p:nvPr>
        </p:nvPicPr>
        <p:blipFill>
          <a:blip r:embed="rId3"/>
          <a:stretch>
            <a:fillRect/>
          </a:stretch>
        </p:blipFill>
        <p:spPr>
          <a:xfrm>
            <a:off x="1209675" y="1658334"/>
            <a:ext cx="7077075" cy="4810561"/>
          </a:xfrm>
        </p:spPr>
      </p:pic>
      <p:sp>
        <p:nvSpPr>
          <p:cNvPr id="6" name="Rectangle 5">
            <a:extLst>
              <a:ext uri="{FF2B5EF4-FFF2-40B4-BE49-F238E27FC236}">
                <a16:creationId xmlns:a16="http://schemas.microsoft.com/office/drawing/2014/main" id="{C2AEE4E5-42D2-4E0A-80C0-61B1576BB9D9}"/>
              </a:ext>
            </a:extLst>
          </p:cNvPr>
          <p:cNvSpPr/>
          <p:nvPr/>
        </p:nvSpPr>
        <p:spPr>
          <a:xfrm>
            <a:off x="283298" y="6353479"/>
            <a:ext cx="4572000" cy="230832"/>
          </a:xfrm>
          <a:prstGeom prst="rect">
            <a:avLst/>
          </a:prstGeom>
        </p:spPr>
        <p:txBody>
          <a:bodyPr>
            <a:spAutoFit/>
          </a:bodyPr>
          <a:lstStyle/>
          <a:p>
            <a:r>
              <a:rPr lang="en-AU" sz="900" dirty="0">
                <a:hlinkClick r:id="rId4"/>
              </a:rPr>
              <a:t>https://paginas.fe.up.pt/~als/mis10e/ch9/chpt9-2bullettext.htm</a:t>
            </a:r>
            <a:endParaRPr lang="en-AU" sz="900" dirty="0"/>
          </a:p>
        </p:txBody>
      </p:sp>
      <p:sp>
        <p:nvSpPr>
          <p:cNvPr id="7" name="Striped Right Arrow 13">
            <a:extLst>
              <a:ext uri="{FF2B5EF4-FFF2-40B4-BE49-F238E27FC236}">
                <a16:creationId xmlns:a16="http://schemas.microsoft.com/office/drawing/2014/main" id="{7C2358D6-3DE0-4284-8DDB-CB21181F6513}"/>
              </a:ext>
            </a:extLst>
          </p:cNvPr>
          <p:cNvSpPr/>
          <p:nvPr/>
        </p:nvSpPr>
        <p:spPr>
          <a:xfrm>
            <a:off x="12700" y="0"/>
            <a:ext cx="2327275" cy="1320800"/>
          </a:xfrm>
          <a:prstGeom prst="stripedRightArrow">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AU" sz="3200" dirty="0">
                <a:ln w="0"/>
                <a:solidFill>
                  <a:schemeClr val="tx1"/>
                </a:solidFill>
                <a:effectLst>
                  <a:outerShdw blurRad="38100" dist="19050" dir="2700000" algn="tl" rotWithShape="0">
                    <a:schemeClr val="dk1">
                      <a:alpha val="40000"/>
                    </a:schemeClr>
                  </a:outerShdw>
                </a:effectLst>
              </a:rPr>
              <a:t>Last week</a:t>
            </a:r>
          </a:p>
        </p:txBody>
      </p:sp>
    </p:spTree>
    <p:extLst>
      <p:ext uri="{BB962C8B-B14F-4D97-AF65-F5344CB8AC3E}">
        <p14:creationId xmlns:p14="http://schemas.microsoft.com/office/powerpoint/2010/main" val="46925647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16C1A9C5-C853-4D69-ACC9-003EE29EF70B}"/>
              </a:ext>
            </a:extLst>
          </p:cNvPr>
          <p:cNvSpPr txBox="1">
            <a:spLocks noChangeArrowheads="1"/>
          </p:cNvSpPr>
          <p:nvPr/>
        </p:nvSpPr>
        <p:spPr bwMode="auto">
          <a:xfrm>
            <a:off x="609600" y="685800"/>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GB" altLang="en-US" sz="3600" dirty="0">
                <a:latin typeface="Arial" panose="020B0604020202020204" pitchFamily="34" charset="0"/>
              </a:rPr>
              <a:t>The value stream of a soft drink can</a:t>
            </a:r>
          </a:p>
        </p:txBody>
      </p:sp>
      <p:pic>
        <p:nvPicPr>
          <p:cNvPr id="34819" name="Picture 3" descr="F:\Powerpoint\Pe_Uk\PE152-Baily\Final files\Gif\ch02\C02NF028.gif">
            <a:extLst>
              <a:ext uri="{FF2B5EF4-FFF2-40B4-BE49-F238E27FC236}">
                <a16:creationId xmlns:a16="http://schemas.microsoft.com/office/drawing/2014/main" id="{E6415B56-0E1B-4F2B-A643-CA176563DD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1309688"/>
            <a:ext cx="7315200"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1A7BE5CA-7F4B-402B-A434-65AC7DAFC751}"/>
              </a:ext>
            </a:extLst>
          </p:cNvPr>
          <p:cNvSpPr txBox="1">
            <a:spLocks noChangeArrowheads="1"/>
          </p:cNvSpPr>
          <p:nvPr/>
        </p:nvSpPr>
        <p:spPr bwMode="auto">
          <a:xfrm>
            <a:off x="609600" y="828675"/>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GB" altLang="en-US" sz="3600" dirty="0">
                <a:latin typeface="Arial" panose="020B0604020202020204" pitchFamily="34" charset="0"/>
              </a:rPr>
              <a:t>A simplified supply chain or value stream</a:t>
            </a:r>
          </a:p>
        </p:txBody>
      </p:sp>
      <p:pic>
        <p:nvPicPr>
          <p:cNvPr id="33795" name="Picture 3" descr="F:\Powerpoint\Pe_Uk\PE152-Baily\Final files\Gif\ch02\C02NF027.gif">
            <a:extLst>
              <a:ext uri="{FF2B5EF4-FFF2-40B4-BE49-F238E27FC236}">
                <a16:creationId xmlns:a16="http://schemas.microsoft.com/office/drawing/2014/main" id="{B889F3EB-9F41-4846-94F4-E708E1E24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6" y="1771650"/>
            <a:ext cx="8353425" cy="465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67751-9046-4C68-9970-D115A984AD75}"/>
              </a:ext>
            </a:extLst>
          </p:cNvPr>
          <p:cNvSpPr>
            <a:spLocks noGrp="1"/>
          </p:cNvSpPr>
          <p:nvPr>
            <p:ph type="sldNum" sz="quarter" idx="12"/>
          </p:nvPr>
        </p:nvSpPr>
        <p:spPr/>
        <p:txBody>
          <a:bodyPr/>
          <a:lstStyle/>
          <a:p>
            <a:fld id="{9DE9131C-B1DD-4CC6-877F-9A61AF18C28F}" type="slidenum">
              <a:rPr lang="en-US" altLang="en-US"/>
              <a:pPr/>
              <a:t>8</a:t>
            </a:fld>
            <a:endParaRPr lang="en-US" altLang="en-US"/>
          </a:p>
        </p:txBody>
      </p:sp>
      <p:sp>
        <p:nvSpPr>
          <p:cNvPr id="114690" name="Rectangle 2">
            <a:extLst>
              <a:ext uri="{FF2B5EF4-FFF2-40B4-BE49-F238E27FC236}">
                <a16:creationId xmlns:a16="http://schemas.microsoft.com/office/drawing/2014/main" id="{C9BD0951-3B64-4A62-954C-CF069321A493}"/>
              </a:ext>
            </a:extLst>
          </p:cNvPr>
          <p:cNvSpPr>
            <a:spLocks noGrp="1" noChangeArrowheads="1"/>
          </p:cNvSpPr>
          <p:nvPr>
            <p:ph type="title"/>
          </p:nvPr>
        </p:nvSpPr>
        <p:spPr/>
        <p:txBody>
          <a:bodyPr/>
          <a:lstStyle/>
          <a:p>
            <a:r>
              <a:rPr lang="en-AU" b="0" dirty="0"/>
              <a:t>The concept of strategy</a:t>
            </a:r>
            <a:endParaRPr lang="en-US" altLang="en-US" dirty="0"/>
          </a:p>
        </p:txBody>
      </p:sp>
      <p:sp>
        <p:nvSpPr>
          <p:cNvPr id="114691" name="Rectangle 3">
            <a:extLst>
              <a:ext uri="{FF2B5EF4-FFF2-40B4-BE49-F238E27FC236}">
                <a16:creationId xmlns:a16="http://schemas.microsoft.com/office/drawing/2014/main" id="{C9E8AC72-BFE3-4D2F-B6A0-50A2C9FC02C5}"/>
              </a:ext>
            </a:extLst>
          </p:cNvPr>
          <p:cNvSpPr>
            <a:spLocks noGrp="1" noChangeArrowheads="1"/>
          </p:cNvSpPr>
          <p:nvPr>
            <p:ph type="body" idx="1"/>
          </p:nvPr>
        </p:nvSpPr>
        <p:spPr/>
        <p:txBody>
          <a:bodyPr>
            <a:normAutofit fontScale="92500" lnSpcReduction="20000"/>
          </a:bodyPr>
          <a:lstStyle/>
          <a:p>
            <a:pPr algn="just"/>
            <a:r>
              <a:rPr lang="en-AU" dirty="0"/>
              <a:t>There is no one generally accepted definition of strategy but many, of which the following are examples: </a:t>
            </a:r>
          </a:p>
          <a:p>
            <a:pPr algn="just"/>
            <a:endParaRPr lang="en-AU" dirty="0"/>
          </a:p>
          <a:p>
            <a:pPr algn="just"/>
            <a:r>
              <a:rPr lang="en-AU" dirty="0"/>
              <a:t>Strategy is the pattern or plan that integrates an organisation’s major goals, policies and action sequences into a cohesive whole. A well formulated strategy helps to marshal and allocate an organisation’s resources into a unique and viable posture based on its relative internal competencies and shortcomings, anticipated changes in the environment and contingent moves by intelligent opponents. (Quinn et al., 1995) </a:t>
            </a:r>
          </a:p>
          <a:p>
            <a:pPr algn="just"/>
            <a:endParaRPr lang="en-AU" dirty="0"/>
          </a:p>
          <a:p>
            <a:pPr algn="just"/>
            <a:r>
              <a:rPr lang="en-AU" dirty="0"/>
              <a:t>Corporate strategy can be described as an organisation’s sense of purpose. (Lynch, 2005) </a:t>
            </a:r>
          </a:p>
          <a:p>
            <a:pPr algn="just"/>
            <a:endParaRPr lang="en-AU" dirty="0"/>
          </a:p>
          <a:p>
            <a:pPr algn="just"/>
            <a:r>
              <a:rPr lang="en-AU" dirty="0"/>
              <a:t>Many organisations indicate the strategies they are likely to follow in their mission statements. A mission or philosophy statement is a generalised objective or expression of an organisation’s purpose – a master strategy.</a:t>
            </a:r>
            <a:endParaRPr lang="en-US" alt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CEEA0-6484-4223-8D82-512A8EDE0C89}"/>
              </a:ext>
            </a:extLst>
          </p:cNvPr>
          <p:cNvSpPr>
            <a:spLocks noGrp="1"/>
          </p:cNvSpPr>
          <p:nvPr>
            <p:ph type="title"/>
          </p:nvPr>
        </p:nvSpPr>
        <p:spPr/>
        <p:txBody>
          <a:bodyPr/>
          <a:lstStyle/>
          <a:p>
            <a:r>
              <a:rPr lang="en-AU" b="0" dirty="0"/>
              <a:t>The mission statement</a:t>
            </a:r>
            <a:endParaRPr lang="en-AU" dirty="0"/>
          </a:p>
        </p:txBody>
      </p:sp>
      <p:sp>
        <p:nvSpPr>
          <p:cNvPr id="3" name="Content Placeholder 2">
            <a:extLst>
              <a:ext uri="{FF2B5EF4-FFF2-40B4-BE49-F238E27FC236}">
                <a16:creationId xmlns:a16="http://schemas.microsoft.com/office/drawing/2014/main" id="{08209A77-99EA-4744-A380-3EE35A18514C}"/>
              </a:ext>
            </a:extLst>
          </p:cNvPr>
          <p:cNvSpPr>
            <a:spLocks noGrp="1"/>
          </p:cNvSpPr>
          <p:nvPr>
            <p:ph idx="1"/>
          </p:nvPr>
        </p:nvSpPr>
        <p:spPr/>
        <p:txBody>
          <a:bodyPr/>
          <a:lstStyle/>
          <a:p>
            <a:pPr algn="just"/>
            <a:r>
              <a:rPr lang="en-AU" dirty="0"/>
              <a:t>This involves management’s vision of what the business is, or should be. Once established, this vision serves to: </a:t>
            </a:r>
          </a:p>
          <a:p>
            <a:pPr algn="just"/>
            <a:endParaRPr lang="en-AU" dirty="0"/>
          </a:p>
          <a:p>
            <a:pPr algn="just"/>
            <a:r>
              <a:rPr lang="en-AU" dirty="0"/>
              <a:t>shape the future direction the organisation should follow;</a:t>
            </a:r>
          </a:p>
          <a:p>
            <a:pPr algn="just"/>
            <a:r>
              <a:rPr lang="en-AU" dirty="0"/>
              <a:t> establish a strong organisational profile; </a:t>
            </a:r>
          </a:p>
          <a:p>
            <a:pPr algn="just"/>
            <a:r>
              <a:rPr lang="en-AU" dirty="0"/>
              <a:t>and identify core business.</a:t>
            </a:r>
          </a:p>
        </p:txBody>
      </p:sp>
    </p:spTree>
    <p:extLst>
      <p:ext uri="{BB962C8B-B14F-4D97-AF65-F5344CB8AC3E}">
        <p14:creationId xmlns:p14="http://schemas.microsoft.com/office/powerpoint/2010/main" val="1334808942"/>
      </p:ext>
    </p:extLst>
  </p:cSld>
  <p:clrMapOvr>
    <a:masterClrMapping/>
  </p:clrMapOvr>
  <p:transition/>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13c02fde-b48f-4d00-bac1-911d8ee6ee98">Template</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709477310369438C3E543C94179E2D" ma:contentTypeVersion="8" ma:contentTypeDescription="Create a new document." ma:contentTypeScope="" ma:versionID="40639e0939d655a4dc87506b01892c9e">
  <xsd:schema xmlns:xsd="http://www.w3.org/2001/XMLSchema" xmlns:xs="http://www.w3.org/2001/XMLSchema" xmlns:p="http://schemas.microsoft.com/office/2006/metadata/properties" xmlns:ns2="13c02fde-b48f-4d00-bac1-911d8ee6ee98" xmlns:ns3="6fd5926b-e52e-44d8-81d1-5e6608a23368" targetNamespace="http://schemas.microsoft.com/office/2006/metadata/properties" ma:root="true" ma:fieldsID="337014aa22b9b0ec50b4022cfab8c551" ns2:_="" ns3:_="">
    <xsd:import namespace="13c02fde-b48f-4d00-bac1-911d8ee6ee98"/>
    <xsd:import namespace="6fd5926b-e52e-44d8-81d1-5e6608a23368"/>
    <xsd:element name="properties">
      <xsd:complexType>
        <xsd:sequence>
          <xsd:element name="documentManagement">
            <xsd:complexType>
              <xsd:all>
                <xsd:element ref="ns2:Category"/>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c02fde-b48f-4d00-bac1-911d8ee6ee98" elementFormDefault="qualified">
    <xsd:import namespace="http://schemas.microsoft.com/office/2006/documentManagement/types"/>
    <xsd:import namespace="http://schemas.microsoft.com/office/infopath/2007/PartnerControls"/>
    <xsd:element name="Category" ma:index="8" ma:displayName="Category" ma:description="Select from the pull down menu the correct category for this file type" ma:format="Dropdown" ma:internalName="Category">
      <xsd:simpleType>
        <xsd:restriction base="dms:Choice">
          <xsd:enumeration value="Meetings"/>
          <xsd:enumeration value="Purchase Order"/>
          <xsd:enumeration value="Invoice"/>
          <xsd:enumeration value="Policy"/>
          <xsd:enumeration value="Procedure"/>
          <xsd:enumeration value="Template"/>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d5926b-e52e-44d8-81d1-5e6608a23368"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324C9D-A4D4-4EA5-B76C-8491F2658EB9}">
  <ds:schemaRefs>
    <ds:schemaRef ds:uri="http://purl.org/dc/elements/1.1/"/>
    <ds:schemaRef ds:uri="http://schemas.microsoft.com/office/2006/metadata/properties"/>
    <ds:schemaRef ds:uri="6fd5926b-e52e-44d8-81d1-5e6608a23368"/>
    <ds:schemaRef ds:uri="http://purl.org/dc/terms/"/>
    <ds:schemaRef ds:uri="http://schemas.openxmlformats.org/package/2006/metadata/core-properties"/>
    <ds:schemaRef ds:uri="http://schemas.microsoft.com/office/2006/documentManagement/types"/>
    <ds:schemaRef ds:uri="13c02fde-b48f-4d00-bac1-911d8ee6ee98"/>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ABE02B31-F34B-4E18-8C84-0623F31763EB}">
  <ds:schemaRefs>
    <ds:schemaRef ds:uri="http://schemas.microsoft.com/sharepoint/v3/contenttype/forms"/>
  </ds:schemaRefs>
</ds:datastoreItem>
</file>

<file path=customXml/itemProps3.xml><?xml version="1.0" encoding="utf-8"?>
<ds:datastoreItem xmlns:ds="http://schemas.openxmlformats.org/officeDocument/2006/customXml" ds:itemID="{F3D502E4-D18D-4EA6-BFF6-F7B2176D1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c02fde-b48f-4d00-bac1-911d8ee6ee98"/>
    <ds:schemaRef ds:uri="6fd5926b-e52e-44d8-81d1-5e6608a23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14056</TotalTime>
  <Words>2045</Words>
  <Application>Microsoft Office PowerPoint</Application>
  <PresentationFormat>On-screen Show (4:3)</PresentationFormat>
  <Paragraphs>140</Paragraphs>
  <Slides>28</Slides>
  <Notes>19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28</vt:i4>
      </vt:variant>
    </vt:vector>
  </HeadingPairs>
  <TitlesOfParts>
    <vt:vector size="37" baseType="lpstr">
      <vt:lpstr>Arial</vt:lpstr>
      <vt:lpstr>Calibri</vt:lpstr>
      <vt:lpstr>Calibri Light</vt:lpstr>
      <vt:lpstr>Times New Roman</vt:lpstr>
      <vt:lpstr>Trebuchet MS</vt:lpstr>
      <vt:lpstr>1_Custom Design</vt:lpstr>
      <vt:lpstr>2_Custom Design</vt:lpstr>
      <vt:lpstr>3_Custom Design</vt:lpstr>
      <vt:lpstr>5_Custom Design</vt:lpstr>
      <vt:lpstr>PowerPoint Presentation</vt:lpstr>
      <vt:lpstr>Value Chain Management MGT804 Week 2</vt:lpstr>
      <vt:lpstr>Supply Chain Macro Processes in a Firm</vt:lpstr>
      <vt:lpstr>Push/Pull system</vt:lpstr>
      <vt:lpstr>THE BULLWHIP EFFECT</vt:lpstr>
      <vt:lpstr>PowerPoint Presentation</vt:lpstr>
      <vt:lpstr>PowerPoint Presentation</vt:lpstr>
      <vt:lpstr>The concept of strategy</vt:lpstr>
      <vt:lpstr>The mission statement</vt:lpstr>
      <vt:lpstr>Levels of strategy</vt:lpstr>
      <vt:lpstr>Strategic management</vt:lpstr>
      <vt:lpstr>PowerPoint Presentation</vt:lpstr>
      <vt:lpstr>PowerPoint Presentation</vt:lpstr>
      <vt:lpstr>PowerPoint Presentation</vt:lpstr>
      <vt:lpstr>Boston Consulting Group (BCG) matrix</vt:lpstr>
      <vt:lpstr>Boston Consulting Group (BCG) Matrix For Nestlé</vt:lpstr>
      <vt:lpstr>Boston Consulting Group (BCG) Matrix For Apple</vt:lpstr>
      <vt:lpstr>SWOT analysis</vt:lpstr>
      <vt:lpstr>Strategic development</vt:lpstr>
      <vt:lpstr>Directions for strategy development from Ansoff </vt:lpstr>
      <vt:lpstr>Boston Consulting Group (BCG) Matrix</vt:lpstr>
      <vt:lpstr>Strategy implementation</vt:lpstr>
      <vt:lpstr>PowerPoint Presentation</vt:lpstr>
      <vt:lpstr>PowerPoint Presentation</vt:lpstr>
      <vt:lpstr>PowerPoint Presentation</vt:lpstr>
      <vt:lpstr>BSC</vt:lpstr>
      <vt:lpstr>PowerPoint Presentation</vt:lpstr>
      <vt:lpstr>Key terms/concepts check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Toniel Leung</dc:creator>
  <cp:lastModifiedBy>Hadi Rezaei Vandchali</cp:lastModifiedBy>
  <cp:revision>68</cp:revision>
  <dcterms:created xsi:type="dcterms:W3CDTF">2017-08-16T23:55:16Z</dcterms:created>
  <dcterms:modified xsi:type="dcterms:W3CDTF">2019-08-08T22:31:29Z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0x010100E1709477310369438C3E543C94179E2D</vt:lpwstr>
  </property>
</Properties>
</file>