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  <p:sldMasterId id="2147483683" r:id="rId5"/>
    <p:sldMasterId id="2147483685" r:id="rId6"/>
    <p:sldMasterId id="2147483706" r:id="rId7"/>
  </p:sldMasterIdLst>
  <p:notesMasterIdLst>
    <p:notesMasterId r:id="rId48"/>
  </p:notesMasterIdLst>
  <p:sldIdLst>
    <p:sldId id="280" r:id="rId8"/>
    <p:sldId id="281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6" r:id="rId18"/>
    <p:sldId id="324" r:id="rId19"/>
    <p:sldId id="300" r:id="rId20"/>
    <p:sldId id="335" r:id="rId21"/>
    <p:sldId id="351" r:id="rId22"/>
    <p:sldId id="352" r:id="rId23"/>
    <p:sldId id="325" r:id="rId24"/>
    <p:sldId id="354" r:id="rId25"/>
    <p:sldId id="256" r:id="rId26"/>
    <p:sldId id="278" r:id="rId27"/>
    <p:sldId id="284" r:id="rId28"/>
    <p:sldId id="279" r:id="rId29"/>
    <p:sldId id="470" r:id="rId30"/>
    <p:sldId id="285" r:id="rId31"/>
    <p:sldId id="286" r:id="rId32"/>
    <p:sldId id="287" r:id="rId33"/>
    <p:sldId id="288" r:id="rId34"/>
    <p:sldId id="471" r:id="rId35"/>
    <p:sldId id="294" r:id="rId36"/>
    <p:sldId id="290" r:id="rId37"/>
    <p:sldId id="291" r:id="rId38"/>
    <p:sldId id="292" r:id="rId39"/>
    <p:sldId id="293" r:id="rId40"/>
    <p:sldId id="282" r:id="rId41"/>
    <p:sldId id="263" r:id="rId42"/>
    <p:sldId id="267" r:id="rId43"/>
    <p:sldId id="266" r:id="rId44"/>
    <p:sldId id="467" r:id="rId45"/>
    <p:sldId id="469" r:id="rId46"/>
    <p:sldId id="46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CA309BC-425A-DD42-98C2-75A72F7C624A}">
          <p14:sldIdLst>
            <p14:sldId id="280"/>
            <p14:sldId id="281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6"/>
            <p14:sldId id="324"/>
            <p14:sldId id="300"/>
            <p14:sldId id="335"/>
            <p14:sldId id="351"/>
            <p14:sldId id="352"/>
            <p14:sldId id="325"/>
            <p14:sldId id="354"/>
            <p14:sldId id="256"/>
            <p14:sldId id="278"/>
            <p14:sldId id="284"/>
            <p14:sldId id="279"/>
            <p14:sldId id="470"/>
            <p14:sldId id="285"/>
            <p14:sldId id="286"/>
            <p14:sldId id="287"/>
            <p14:sldId id="288"/>
            <p14:sldId id="471"/>
            <p14:sldId id="294"/>
            <p14:sldId id="290"/>
            <p14:sldId id="291"/>
            <p14:sldId id="292"/>
            <p14:sldId id="293"/>
            <p14:sldId id="282"/>
            <p14:sldId id="263"/>
            <p14:sldId id="267"/>
            <p14:sldId id="266"/>
            <p14:sldId id="467"/>
            <p14:sldId id="469"/>
            <p14:sldId id="4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94673"/>
  </p:normalViewPr>
  <p:slideViewPr>
    <p:cSldViewPr snapToGrid="0" snapToObjects="1">
      <p:cViewPr varScale="1">
        <p:scale>
          <a:sx n="68" d="100"/>
          <a:sy n="68" d="100"/>
        </p:scale>
        <p:origin x="12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0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ona Vass" userId="S::ivass@icms.edu.au::70e7b51f-c080-489e-85cc-d4c6c9e8e3df" providerId="AD" clId="Web-{6E088ECA-BFE0-4273-8F6D-D4B445EC130A}"/>
    <pc:docChg chg="modSld">
      <pc:chgData name="Ilona Vass" userId="S::ivass@icms.edu.au::70e7b51f-c080-489e-85cc-d4c6c9e8e3df" providerId="AD" clId="Web-{6E088ECA-BFE0-4273-8F6D-D4B445EC130A}" dt="2018-06-05T01:57:46.972" v="1"/>
      <pc:docMkLst>
        <pc:docMk/>
      </pc:docMkLst>
      <pc:sldChg chg="delSp">
        <pc:chgData name="Ilona Vass" userId="S::ivass@icms.edu.au::70e7b51f-c080-489e-85cc-d4c6c9e8e3df" providerId="AD" clId="Web-{6E088ECA-BFE0-4273-8F6D-D4B445EC130A}" dt="2018-06-05T01:57:46.972" v="1"/>
        <pc:sldMkLst>
          <pc:docMk/>
          <pc:sldMk cId="698098642" sldId="281"/>
        </pc:sldMkLst>
        <pc:spChg chg="del">
          <ac:chgData name="Ilona Vass" userId="S::ivass@icms.edu.au::70e7b51f-c080-489e-85cc-d4c6c9e8e3df" providerId="AD" clId="Web-{6E088ECA-BFE0-4273-8F6D-D4B445EC130A}" dt="2018-06-05T01:57:46.972" v="1"/>
          <ac:spMkLst>
            <pc:docMk/>
            <pc:sldMk cId="698098642" sldId="281"/>
            <ac:spMk id="2" creationId="{00000000-0000-0000-0000-000000000000}"/>
          </ac:spMkLst>
        </pc:spChg>
        <pc:spChg chg="del">
          <ac:chgData name="Ilona Vass" userId="S::ivass@icms.edu.au::70e7b51f-c080-489e-85cc-d4c6c9e8e3df" providerId="AD" clId="Web-{6E088ECA-BFE0-4273-8F6D-D4B445EC130A}" dt="2018-06-05T01:57:44.957" v="0"/>
          <ac:spMkLst>
            <pc:docMk/>
            <pc:sldMk cId="698098642" sldId="28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A2218-DD8C-4944-883E-4F222486B95A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1B446-6C3A-434A-9EAF-115FF2B5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>
            <a:extLst>
              <a:ext uri="{FF2B5EF4-FFF2-40B4-BE49-F238E27FC236}">
                <a16:creationId xmlns:a16="http://schemas.microsoft.com/office/drawing/2014/main" id="{4B00F745-F5C6-444D-8460-F6796E4972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>
            <a:extLst>
              <a:ext uri="{FF2B5EF4-FFF2-40B4-BE49-F238E27FC236}">
                <a16:creationId xmlns:a16="http://schemas.microsoft.com/office/drawing/2014/main" id="{D126ED52-BE07-4D1F-8242-3437B2FAAB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00708" name="Slide Number Placeholder 3">
            <a:extLst>
              <a:ext uri="{FF2B5EF4-FFF2-40B4-BE49-F238E27FC236}">
                <a16:creationId xmlns:a16="http://schemas.microsoft.com/office/drawing/2014/main" id="{49B0D343-4397-4365-90B1-5536BA1288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E0D891-0165-442A-86C8-6476D3B23CE5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>
            <a:extLst>
              <a:ext uri="{FF2B5EF4-FFF2-40B4-BE49-F238E27FC236}">
                <a16:creationId xmlns:a16="http://schemas.microsoft.com/office/drawing/2014/main" id="{51783511-66E9-4406-8CB9-61802071FD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Notes Placeholder 2">
            <a:extLst>
              <a:ext uri="{FF2B5EF4-FFF2-40B4-BE49-F238E27FC236}">
                <a16:creationId xmlns:a16="http://schemas.microsoft.com/office/drawing/2014/main" id="{002D349C-AFEE-4317-963F-18E50C7797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01732" name="Slide Number Placeholder 3">
            <a:extLst>
              <a:ext uri="{FF2B5EF4-FFF2-40B4-BE49-F238E27FC236}">
                <a16:creationId xmlns:a16="http://schemas.microsoft.com/office/drawing/2014/main" id="{83D2BCCE-46B4-4CE0-9145-FACA26F796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CAE7B5-8CBC-4BC3-8E64-3D192F94AB3E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>
            <a:extLst>
              <a:ext uri="{FF2B5EF4-FFF2-40B4-BE49-F238E27FC236}">
                <a16:creationId xmlns:a16="http://schemas.microsoft.com/office/drawing/2014/main" id="{B12D268D-B44C-4567-89D3-B1A10E3178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Notes Placeholder 2">
            <a:extLst>
              <a:ext uri="{FF2B5EF4-FFF2-40B4-BE49-F238E27FC236}">
                <a16:creationId xmlns:a16="http://schemas.microsoft.com/office/drawing/2014/main" id="{D585D9CA-6512-4CA4-8901-2B4FE20A5D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02756" name="Slide Number Placeholder 3">
            <a:extLst>
              <a:ext uri="{FF2B5EF4-FFF2-40B4-BE49-F238E27FC236}">
                <a16:creationId xmlns:a16="http://schemas.microsoft.com/office/drawing/2014/main" id="{736F9798-20C0-4A59-851B-36B211D00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B68B08B-3A92-4A75-AEF2-F8A5246E8CA0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>
            <a:extLst>
              <a:ext uri="{FF2B5EF4-FFF2-40B4-BE49-F238E27FC236}">
                <a16:creationId xmlns:a16="http://schemas.microsoft.com/office/drawing/2014/main" id="{F5FD8299-83C9-4429-B9B7-4BD45B5A7F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Notes Placeholder 2">
            <a:extLst>
              <a:ext uri="{FF2B5EF4-FFF2-40B4-BE49-F238E27FC236}">
                <a16:creationId xmlns:a16="http://schemas.microsoft.com/office/drawing/2014/main" id="{A4835C8C-C2E5-43CF-B460-6F77CD68F9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03780" name="Slide Number Placeholder 3">
            <a:extLst>
              <a:ext uri="{FF2B5EF4-FFF2-40B4-BE49-F238E27FC236}">
                <a16:creationId xmlns:a16="http://schemas.microsoft.com/office/drawing/2014/main" id="{6EA559F7-74FF-4CA9-B607-7FEC15D05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A56827-B8CF-4E6E-B24B-DD74FDD5CA92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>
            <a:extLst>
              <a:ext uri="{FF2B5EF4-FFF2-40B4-BE49-F238E27FC236}">
                <a16:creationId xmlns:a16="http://schemas.microsoft.com/office/drawing/2014/main" id="{DB5602A7-D456-42AC-AA5E-A653DBE021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>
            <a:extLst>
              <a:ext uri="{FF2B5EF4-FFF2-40B4-BE49-F238E27FC236}">
                <a16:creationId xmlns:a16="http://schemas.microsoft.com/office/drawing/2014/main" id="{934AA395-6126-437D-B755-0C55F0B798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04804" name="Slide Number Placeholder 3">
            <a:extLst>
              <a:ext uri="{FF2B5EF4-FFF2-40B4-BE49-F238E27FC236}">
                <a16:creationId xmlns:a16="http://schemas.microsoft.com/office/drawing/2014/main" id="{833AFCBB-B71C-455E-A4B2-DC3800A4F9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DD44CD-22BF-467F-BB0F-B33DBF70ECA1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>
            <a:extLst>
              <a:ext uri="{FF2B5EF4-FFF2-40B4-BE49-F238E27FC236}">
                <a16:creationId xmlns:a16="http://schemas.microsoft.com/office/drawing/2014/main" id="{5AD1D614-7C0F-45DA-8ECC-9E78AB6F0E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Notes Placeholder 2">
            <a:extLst>
              <a:ext uri="{FF2B5EF4-FFF2-40B4-BE49-F238E27FC236}">
                <a16:creationId xmlns:a16="http://schemas.microsoft.com/office/drawing/2014/main" id="{44AAA9D6-7006-4B4E-A5B4-2FFE09FE60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05828" name="Slide Number Placeholder 3">
            <a:extLst>
              <a:ext uri="{FF2B5EF4-FFF2-40B4-BE49-F238E27FC236}">
                <a16:creationId xmlns:a16="http://schemas.microsoft.com/office/drawing/2014/main" id="{651A6716-84EA-43F9-9091-4567F1CD14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3BE9EB-C72D-45AF-9345-E78CDDA5DF90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>
            <a:extLst>
              <a:ext uri="{FF2B5EF4-FFF2-40B4-BE49-F238E27FC236}">
                <a16:creationId xmlns:a16="http://schemas.microsoft.com/office/drawing/2014/main" id="{58623B62-1703-442B-B069-0C90196788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>
            <a:extLst>
              <a:ext uri="{FF2B5EF4-FFF2-40B4-BE49-F238E27FC236}">
                <a16:creationId xmlns:a16="http://schemas.microsoft.com/office/drawing/2014/main" id="{AF365656-8267-4F20-ABA8-CF6E0EA931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06852" name="Slide Number Placeholder 3">
            <a:extLst>
              <a:ext uri="{FF2B5EF4-FFF2-40B4-BE49-F238E27FC236}">
                <a16:creationId xmlns:a16="http://schemas.microsoft.com/office/drawing/2014/main" id="{9A4F4FB0-6E47-4538-A1B2-419B21226C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EA0812-816B-44F6-86D6-CFBD915A436F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>
            <a:extLst>
              <a:ext uri="{FF2B5EF4-FFF2-40B4-BE49-F238E27FC236}">
                <a16:creationId xmlns:a16="http://schemas.microsoft.com/office/drawing/2014/main" id="{6CD961B7-FDBC-458B-9362-CE35D187F0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Notes Placeholder 2">
            <a:extLst>
              <a:ext uri="{FF2B5EF4-FFF2-40B4-BE49-F238E27FC236}">
                <a16:creationId xmlns:a16="http://schemas.microsoft.com/office/drawing/2014/main" id="{28902994-2188-4AEE-A22C-D2965905EA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07876" name="Slide Number Placeholder 3">
            <a:extLst>
              <a:ext uri="{FF2B5EF4-FFF2-40B4-BE49-F238E27FC236}">
                <a16:creationId xmlns:a16="http://schemas.microsoft.com/office/drawing/2014/main" id="{1F722050-5223-4340-AD18-9E6FFCBB7C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577254-42B9-4EC8-8BAE-430A159AB859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>
            <a:extLst>
              <a:ext uri="{FF2B5EF4-FFF2-40B4-BE49-F238E27FC236}">
                <a16:creationId xmlns:a16="http://schemas.microsoft.com/office/drawing/2014/main" id="{E5CA9271-1675-4614-9BE7-499EDFD8D0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>
            <a:extLst>
              <a:ext uri="{FF2B5EF4-FFF2-40B4-BE49-F238E27FC236}">
                <a16:creationId xmlns:a16="http://schemas.microsoft.com/office/drawing/2014/main" id="{5515FE2D-40D9-4E13-B94A-08B74D450F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212996" name="Slide Number Placeholder 3">
            <a:extLst>
              <a:ext uri="{FF2B5EF4-FFF2-40B4-BE49-F238E27FC236}">
                <a16:creationId xmlns:a16="http://schemas.microsoft.com/office/drawing/2014/main" id="{EE65FC1D-0FB6-4941-B28B-44FE76CB04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C2E35E-07C2-49D6-8F37-8E238E9BB6BB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902681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911351"/>
            <a:ext cx="8124825" cy="462245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515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162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Online Image Placeholder 4"/>
          <p:cNvSpPr>
            <a:spLocks noGrp="1"/>
          </p:cNvSpPr>
          <p:nvPr>
            <p:ph type="clipArt" sz="quarter" idx="10"/>
          </p:nvPr>
        </p:nvSpPr>
        <p:spPr>
          <a:xfrm>
            <a:off x="73342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74357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3139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9150" y="5092700"/>
            <a:ext cx="7877175" cy="154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19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" y="64071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47700" y="1943100"/>
            <a:ext cx="6553200" cy="4191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2525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15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36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28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40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4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0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832" y="-64549"/>
            <a:ext cx="12417893" cy="6938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3CD403-54AC-49B0-BCE8-20FF98AC2FFD}" type="datetimeFigureOut">
              <a:rPr lang="en-AU" smtClean="0"/>
              <a:pPr/>
              <a:t>2/12/2018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4579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3E055E-1006-4691-A728-C6D4B59F196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7771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31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83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97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05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D403-54AC-49B0-BCE8-20FF98AC2FFD}" type="datetimeFigureOut">
              <a:rPr lang="en-AU" smtClean="0"/>
              <a:t>2/12/2018</a:t>
            </a:fld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28650" y="1930400"/>
            <a:ext cx="6905625" cy="3937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095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49120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1" y="1870076"/>
            <a:ext cx="79629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49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788670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66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295275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102101" y="1903413"/>
            <a:ext cx="3416697" cy="462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85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34549-C7E3-4E6D-BA65-5DC5D246A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2533A-3091-4B1F-B0ED-7DFD25452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4D419-4C9A-4B41-A99D-2B941950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F30-19DF-4806-8184-31F1C95B8959}" type="datetimeFigureOut">
              <a:rPr lang="en-AU" smtClean="0"/>
              <a:t>2/12/2018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1CB78-37DA-451F-BADA-4744C807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F41DA-1791-441A-AAA1-95550470A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C250-22C0-4C8F-8307-4C04583B18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300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EC53F-E3FC-4C21-AEAE-09848F723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8FB9A-50D6-45EA-8822-D73EEB9C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F30-19DF-4806-8184-31F1C95B8959}" type="datetimeFigureOut">
              <a:rPr lang="en-AU" smtClean="0"/>
              <a:t>2/12/2018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81FC23-B26E-469D-A94E-63E6604C5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7F74A-F43F-4BF2-BFD7-F934D9E3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C250-22C0-4C8F-8307-4C04583B18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674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84E49-7CB7-4361-8F90-C986E86E807E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C72E-4E16-4B15-B324-3B527B5B7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0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t="11" b="83291"/>
          <a:stretch/>
        </p:blipFill>
        <p:spPr>
          <a:xfrm>
            <a:off x="-60960" y="0"/>
            <a:ext cx="9204960" cy="115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05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D403-54AC-49B0-BCE8-20FF98AC2FFD}" type="datetimeFigureOut">
              <a:rPr lang="en-AU" smtClean="0"/>
              <a:t>2/12/2018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419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86" r:id="rId3"/>
    <p:sldLayoutId id="2147483680" r:id="rId4"/>
    <p:sldLayoutId id="2147483681" r:id="rId5"/>
    <p:sldLayoutId id="2147483690" r:id="rId6"/>
    <p:sldLayoutId id="2147483719" r:id="rId7"/>
    <p:sldLayoutId id="2147483720" r:id="rId8"/>
    <p:sldLayoutId id="2147483721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2145"/>
          <a:stretch/>
        </p:blipFill>
        <p:spPr>
          <a:xfrm>
            <a:off x="-60960" y="-80683"/>
            <a:ext cx="9248503" cy="69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4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8" r:id="rId2"/>
    <p:sldLayoutId id="214748368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t="-1" b="81"/>
          <a:stretch/>
        </p:blipFill>
        <p:spPr>
          <a:xfrm>
            <a:off x="-60960" y="0"/>
            <a:ext cx="9204960" cy="68912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43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69437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53050" y="63897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2649-D2F1-495C-A6D7-F9BEBEA50CD3}" type="datetimeFigureOut">
              <a:rPr lang="en-AU" smtClean="0"/>
              <a:t>2/12/2018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13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1" r="13112"/>
          <a:stretch/>
        </p:blipFill>
        <p:spPr>
          <a:xfrm>
            <a:off x="-87086" y="-13357"/>
            <a:ext cx="9239795" cy="69386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D403-54AC-49B0-BCE8-20FF98AC2FFD}" type="datetimeFigureOut">
              <a:rPr lang="en-AU" smtClean="0"/>
              <a:t>2/12/2018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959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137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4">
            <a:extLst>
              <a:ext uri="{FF2B5EF4-FFF2-40B4-BE49-F238E27FC236}">
                <a16:creationId xmlns:a16="http://schemas.microsoft.com/office/drawing/2014/main" id="{B752A404-913D-4708-A712-E857E2C3A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0" y="1485900"/>
            <a:ext cx="6286500" cy="8286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Supply Chain </a:t>
            </a:r>
            <a:r>
              <a:rPr lang="en-US" altLang="en-US" b="1"/>
              <a:t>IT Framework </a:t>
            </a:r>
            <a:br>
              <a:rPr lang="en-US" altLang="en-US"/>
            </a:br>
            <a:endParaRPr lang="en-US" altLang="en-US" sz="2400"/>
          </a:p>
        </p:txBody>
      </p:sp>
      <p:sp>
        <p:nvSpPr>
          <p:cNvPr id="162819" name="Rectangle 5">
            <a:extLst>
              <a:ext uri="{FF2B5EF4-FFF2-40B4-BE49-F238E27FC236}">
                <a16:creationId xmlns:a16="http://schemas.microsoft.com/office/drawing/2014/main" id="{2B47BA64-8ACE-4DD1-B0D6-B18198297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457450"/>
            <a:ext cx="1885950" cy="1371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350"/>
          </a:p>
        </p:txBody>
      </p:sp>
      <p:sp>
        <p:nvSpPr>
          <p:cNvPr id="162820" name="Text Box 6">
            <a:extLst>
              <a:ext uri="{FF2B5EF4-FFF2-40B4-BE49-F238E27FC236}">
                <a16:creationId xmlns:a16="http://schemas.microsoft.com/office/drawing/2014/main" id="{1E568B3A-6E1E-4778-B7AE-54BE6C5B2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628901"/>
            <a:ext cx="2000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</a:rPr>
              <a:t>Supplier Relationship Management (SRM)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2821" name="Rectangle 7">
            <a:extLst>
              <a:ext uri="{FF2B5EF4-FFF2-40B4-BE49-F238E27FC236}">
                <a16:creationId xmlns:a16="http://schemas.microsoft.com/office/drawing/2014/main" id="{0E1EB227-0D3B-4E94-A854-CD220BEFB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2457450"/>
            <a:ext cx="1657350" cy="1371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350"/>
          </a:p>
        </p:txBody>
      </p:sp>
      <p:sp>
        <p:nvSpPr>
          <p:cNvPr id="162822" name="Text Box 8">
            <a:extLst>
              <a:ext uri="{FF2B5EF4-FFF2-40B4-BE49-F238E27FC236}">
                <a16:creationId xmlns:a16="http://schemas.microsoft.com/office/drawing/2014/main" id="{08DD8BF3-6B6E-4FDF-8232-191AEC53B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2628900"/>
            <a:ext cx="1600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</a:rPr>
              <a:t>Internal Supply Chain Management (ISCM)</a:t>
            </a:r>
          </a:p>
        </p:txBody>
      </p:sp>
      <p:sp>
        <p:nvSpPr>
          <p:cNvPr id="162823" name="Rectangle 9">
            <a:extLst>
              <a:ext uri="{FF2B5EF4-FFF2-40B4-BE49-F238E27FC236}">
                <a16:creationId xmlns:a16="http://schemas.microsoft.com/office/drawing/2014/main" id="{E6F39897-63F8-4FEE-9535-D16A97BD5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2100" y="2457450"/>
            <a:ext cx="1657350" cy="1371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350"/>
          </a:p>
        </p:txBody>
      </p:sp>
      <p:sp>
        <p:nvSpPr>
          <p:cNvPr id="162824" name="Text Box 10">
            <a:extLst>
              <a:ext uri="{FF2B5EF4-FFF2-40B4-BE49-F238E27FC236}">
                <a16:creationId xmlns:a16="http://schemas.microsoft.com/office/drawing/2014/main" id="{D099CEA7-5184-4FC0-9C83-DD6E88039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2628900"/>
            <a:ext cx="1657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</a:rPr>
              <a:t>Customer Relationship Management (CRM)</a:t>
            </a:r>
          </a:p>
        </p:txBody>
      </p:sp>
      <p:sp>
        <p:nvSpPr>
          <p:cNvPr id="162825" name="Rectangle 11">
            <a:extLst>
              <a:ext uri="{FF2B5EF4-FFF2-40B4-BE49-F238E27FC236}">
                <a16:creationId xmlns:a16="http://schemas.microsoft.com/office/drawing/2014/main" id="{41E7A548-0F36-4F3B-B4D5-F15F43897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29050"/>
            <a:ext cx="5200650" cy="1371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sz="1350"/>
          </a:p>
        </p:txBody>
      </p:sp>
      <p:sp>
        <p:nvSpPr>
          <p:cNvPr id="162826" name="Text Box 12">
            <a:extLst>
              <a:ext uri="{FF2B5EF4-FFF2-40B4-BE49-F238E27FC236}">
                <a16:creationId xmlns:a16="http://schemas.microsoft.com/office/drawing/2014/main" id="{CB19F3F0-FC92-4319-A0B5-472C408EA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4114801"/>
            <a:ext cx="4057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</a:rPr>
              <a:t>Transaction Management Foundation (TFM)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>
            <a:extLst>
              <a:ext uri="{FF2B5EF4-FFF2-40B4-BE49-F238E27FC236}">
                <a16:creationId xmlns:a16="http://schemas.microsoft.com/office/drawing/2014/main" id="{C8C3D698-5087-4346-9568-EA08BCE7F7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14449" y="2114550"/>
            <a:ext cx="7618535" cy="3371850"/>
          </a:xfrm>
        </p:spPr>
        <p:txBody>
          <a:bodyPr/>
          <a:lstStyle/>
          <a:p>
            <a:r>
              <a:rPr lang="en-US" altLang="en-US" dirty="0"/>
              <a:t>Select an IT system that addresses the company’s key success factors</a:t>
            </a:r>
          </a:p>
          <a:p>
            <a:r>
              <a:rPr lang="en-US" altLang="en-US" dirty="0"/>
              <a:t>Take incremental steps and measure value</a:t>
            </a:r>
          </a:p>
          <a:p>
            <a:r>
              <a:rPr lang="en-US" altLang="en-US" dirty="0"/>
              <a:t>Align the level of sophistication with the need for sophistication</a:t>
            </a:r>
          </a:p>
          <a:p>
            <a:r>
              <a:rPr lang="en-US" altLang="en-US" dirty="0"/>
              <a:t>Use IT systems to support decision making, not to make decisions</a:t>
            </a:r>
          </a:p>
          <a:p>
            <a:r>
              <a:rPr lang="en-US" altLang="en-US" dirty="0"/>
              <a:t>Think about the future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58F5AE1-FC17-4B77-916B-B3FC0BE5C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Implementing Supply Chain Information Technology Systems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11C29B63-F1E6-48C2-A956-351B15DB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Competition, Conflict, Collaboration and Coordination (C</a:t>
            </a:r>
            <a:r>
              <a:rPr lang="en-US" altLang="en-US" baseline="30000"/>
              <a:t>4</a:t>
            </a:r>
            <a:r>
              <a:rPr lang="en-US" altLang="en-US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954AC-B6A0-4366-B6C7-050DC732F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Suppliers compete to win the manufacturer’s supply orders.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Retailers compete among themselves for increasing their market share.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Manufacturers compete with their own retailers by opening parallel Internet channels – a case of mixed channels supply chain.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prstClr val="black"/>
              </a:solidFill>
              <a:latin typeface="+mj-lt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Some of the strategies to reduce conflict include: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Revisions in the wholesale prices.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Diversion of customers to the direct channel by the reseller for a commission.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Fulfilling the demand only through the reseller. </a:t>
            </a:r>
            <a:endParaRPr lang="en-US" sz="2000" dirty="0">
              <a:solidFill>
                <a:prstClr val="black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The retailer adds other features and value to differentiate his/her product.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The manufacturer makes a side payment to the retailer to reduce conflict.</a:t>
            </a:r>
            <a:endParaRPr lang="en-US" sz="2000" dirty="0">
              <a:solidFill>
                <a:prstClr val="black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600" dirty="0">
              <a:solidFill>
                <a:prstClr val="black"/>
              </a:solidFill>
              <a:latin typeface="+mj-lt"/>
              <a:ea typeface="Calibri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Competition results in conflict which in turn leads competing entities to collaborate and coordinate to arrive at a win-win situation for everyone.  </a:t>
            </a:r>
          </a:p>
          <a:p>
            <a:pPr>
              <a:defRPr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69D76-BAAE-4E40-8949-E01957B31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D21363-E8E6-425A-866C-510275BF03D1}" type="slidenum">
              <a:rPr lang="en-US" altLang="en-US">
                <a:solidFill>
                  <a:srgbClr val="898989"/>
                </a:solidFill>
                <a:latin typeface="Tahoma" panose="020B0604030504040204" pitchFamily="34" charset="0"/>
              </a:rPr>
              <a:pPr eaLnBrk="1" hangingPunct="1"/>
              <a:t>12</a:t>
            </a:fld>
            <a:endParaRPr lang="en-US" altLang="en-US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CF477EF0-CEE2-4D02-AC17-ADCE65151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Radio Frequency Identification (RFID)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5A733-8495-4EAE-9294-CACDF1FD2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latin typeface="+mj-lt"/>
                <a:ea typeface="Calibri"/>
                <a:cs typeface="Times New Roman"/>
              </a:rPr>
              <a:t>Radio frequency identification (RFID) is an enabling technology for real time data collection.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latin typeface="+mj-lt"/>
                <a:ea typeface="Calibri"/>
                <a:cs typeface="Times New Roman"/>
              </a:rPr>
              <a:t>RFID uses wireless non-contact radio-frequency electromagnetic fields for data transfer, to automatically identify and track tags attached to objects.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latin typeface="+mj-lt"/>
                <a:ea typeface="Calibri"/>
                <a:cs typeface="Times New Roman"/>
              </a:rPr>
              <a:t>RFID tracks the movement and flow of items in a supply chain and provides visibility to managers about the location and condition of the tracked items.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latin typeface="+mj-lt"/>
                <a:ea typeface="Calibri"/>
                <a:cs typeface="Times New Roman"/>
              </a:rPr>
              <a:t>The real time information is valuable because it helps to increase asset utilization and to minimize inventory and logistics related costs.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latin typeface="+mj-lt"/>
                <a:ea typeface="Calibri"/>
                <a:cs typeface="Times New Roman"/>
              </a:rPr>
              <a:t>RFID also minimizes delays in information transmission leading to improved information sharing among the partners in a supply chain.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latin typeface="+mj-lt"/>
                <a:ea typeface="Calibri"/>
                <a:cs typeface="Times New Roman"/>
              </a:rPr>
              <a:t>The design of RFID systems is critical because installing RFID technology infrastructure entails a large initial investment and significant potential risks in technology adoption.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DDFB56D9-6285-49C0-8B6C-5DE0C396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8B5CE3-E735-4D63-9113-C779270A912D}" type="slidenum">
              <a:rPr lang="en-US" altLang="en-US">
                <a:solidFill>
                  <a:srgbClr val="898989"/>
                </a:solidFill>
                <a:latin typeface="Tahoma" panose="020B0604030504040204" pitchFamily="34" charset="0"/>
              </a:rPr>
              <a:pPr eaLnBrk="1" hangingPunct="1"/>
              <a:t>13</a:t>
            </a:fld>
            <a:endParaRPr lang="en-US" altLang="en-US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BD3141C4-4F86-4D79-AAC0-A19A6832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altLang="en-US"/>
              <a:t>Business Value of RFID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21283C95-ABF2-4DBF-ABE2-5A34B9925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000000"/>
                </a:solidFill>
              </a:rPr>
              <a:t>The business value of RFID comes from the visibility it provides to managers about the items tracked. </a:t>
            </a:r>
          </a:p>
          <a:p>
            <a:pPr marL="0" indent="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000000"/>
                </a:solidFill>
              </a:rPr>
              <a:t>It emanates from labor cost savings, shrinkage reduction and inventory visibility. </a:t>
            </a:r>
          </a:p>
          <a:p>
            <a:pPr marL="0" indent="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000000"/>
                </a:solidFill>
              </a:rPr>
              <a:t>RFID has an impact on reducing information asymmetries. </a:t>
            </a: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000000"/>
                </a:solidFill>
              </a:rPr>
              <a:t> The stages in the evolution of RFID business value include (see Dutta et al.*):</a:t>
            </a:r>
          </a:p>
          <a:p>
            <a:pPr marL="400050" lvl="1" indent="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000000"/>
                </a:solidFill>
              </a:rPr>
              <a:t>Technology deployment and integration, </a:t>
            </a:r>
          </a:p>
          <a:p>
            <a:pPr marL="400050" lvl="1" indent="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000000"/>
                </a:solidFill>
              </a:rPr>
              <a:t>Integration with business processes, </a:t>
            </a:r>
          </a:p>
          <a:p>
            <a:pPr marL="400050" lvl="1" indent="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000000"/>
                </a:solidFill>
              </a:rPr>
              <a:t>Development of new business architectures for employees, policies and organizational structures. </a:t>
            </a:r>
          </a:p>
          <a:p>
            <a:pPr marL="0" indent="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000000"/>
                </a:solidFill>
              </a:rPr>
              <a:t>Three dimensions for an RFID value proposition include: </a:t>
            </a:r>
          </a:p>
          <a:p>
            <a:pPr marL="400050" lvl="1" indent="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000000"/>
                </a:solidFill>
              </a:rPr>
              <a:t>RFID technology</a:t>
            </a:r>
          </a:p>
          <a:p>
            <a:pPr marL="400050" lvl="1" indent="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000000"/>
                </a:solidFill>
              </a:rPr>
              <a:t>Quantification of the RFID business value</a:t>
            </a:r>
          </a:p>
          <a:p>
            <a:pPr marL="400050" lvl="1" indent="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rgbClr val="000000"/>
                </a:solidFill>
              </a:rPr>
              <a:t>Incentives for RFID adoption and implementation</a:t>
            </a:r>
            <a:r>
              <a:rPr lang="en-US" altLang="en-US" sz="1400">
                <a:solidFill>
                  <a:srgbClr val="000000"/>
                </a:solidFill>
              </a:rPr>
              <a:t>. 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900"/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900"/>
              <a:t>*Dutta, A., H. L. Lee, S. Whang. 2007.  RFID and operations management: technology, value, and incentives. Production and Operations  Management  16(5) 646-655.</a:t>
            </a:r>
            <a:endParaRPr lang="en-US" altLang="en-US" sz="900">
              <a:latin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200"/>
              <a:t> </a:t>
            </a:r>
            <a:endParaRPr lang="en-US" altLang="en-US" sz="1100">
              <a:latin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200">
              <a:solidFill>
                <a:srgbClr val="000000"/>
              </a:solidFill>
            </a:endParaRPr>
          </a:p>
          <a:p>
            <a:pPr marL="0" indent="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0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just">
              <a:lnSpc>
                <a:spcPct val="11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800">
                <a:solidFill>
                  <a:srgbClr val="000000"/>
                </a:solidFill>
              </a:rPr>
              <a:t> </a:t>
            </a:r>
            <a:endParaRPr lang="en-US" altLang="en-US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E175B-AE3E-43D5-8A1B-1FB286AC7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DBD766-1210-4EA8-A3CE-98FB26B715B5}" type="slidenum">
              <a:rPr lang="en-US" altLang="en-US">
                <a:solidFill>
                  <a:srgbClr val="898989"/>
                </a:solidFill>
                <a:latin typeface="Tahoma" panose="020B0604030504040204" pitchFamily="34" charset="0"/>
              </a:rPr>
              <a:pPr eaLnBrk="1" hangingPunct="1"/>
              <a:t>14</a:t>
            </a:fld>
            <a:endParaRPr lang="en-US" altLang="en-US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C6CBBE39-A52B-4B1B-8596-B76EB1D69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Business Value of RFID </a:t>
            </a:r>
            <a:r>
              <a:rPr lang="en-US" altLang="en-US" sz="2000">
                <a:solidFill>
                  <a:srgbClr val="000000"/>
                </a:solidFill>
              </a:rPr>
              <a:t>(continued)</a:t>
            </a:r>
            <a:endParaRPr lang="en-US" altLang="en-US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151DE-1C3E-4EDF-973B-33890E1B5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000000"/>
                </a:solidFill>
                <a:cs typeface="Calibri" pitchFamily="34" charset="0"/>
              </a:rPr>
              <a:t>Examples: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000000"/>
                </a:solidFill>
                <a:cs typeface="Calibri" pitchFamily="34" charset="0"/>
              </a:rPr>
              <a:t> 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srgbClr val="000000"/>
                </a:solidFill>
                <a:cs typeface="Calibri" pitchFamily="34" charset="0"/>
              </a:rPr>
              <a:t>Amini</a:t>
            </a:r>
            <a:r>
              <a:rPr lang="en-US" sz="2000" dirty="0">
                <a:solidFill>
                  <a:srgbClr val="000000"/>
                </a:solidFill>
                <a:cs typeface="Calibri" pitchFamily="34" charset="0"/>
              </a:rPr>
              <a:t> et al.* used RFID to track trauma patients in a hospital.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cs typeface="Calibri" pitchFamily="34" charset="0"/>
              </a:rPr>
              <a:t>RFID improved the tracking of patients’ time from about 25% to 80% in the trauma center where patients spent about ten to twelve hours for their treatment.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cs typeface="Calibri" pitchFamily="34" charset="0"/>
              </a:rPr>
              <a:t>RFID technology’s ability to collect data in a passive manner avoids interference with medical procedures. 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cs typeface="Calibri" pitchFamily="34" charset="0"/>
              </a:rPr>
              <a:t>RFID-based simulation models help in analyzing healthcare processes more thoroughly based on the data collected for process cycle time, patient throughput rate, and equipment and personnel utilization.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800" dirty="0">
              <a:latin typeface="Times New Roman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800" dirty="0">
              <a:latin typeface="Times New Roman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800" dirty="0">
              <a:latin typeface="Times New Roman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800" dirty="0">
              <a:latin typeface="Times New Roman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800" dirty="0">
              <a:latin typeface="Times New Roman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000" dirty="0">
                <a:latin typeface="Times New Roman"/>
                <a:ea typeface="Calibri"/>
                <a:cs typeface="Times New Roman"/>
              </a:rPr>
              <a:t>*</a:t>
            </a:r>
            <a:r>
              <a:rPr lang="en-US" sz="1000" dirty="0" err="1">
                <a:latin typeface="Times New Roman"/>
                <a:ea typeface="Calibri"/>
                <a:cs typeface="Times New Roman"/>
              </a:rPr>
              <a:t>Amini</a:t>
            </a:r>
            <a:r>
              <a:rPr lang="en-US" sz="1000" dirty="0">
                <a:latin typeface="Times New Roman"/>
                <a:ea typeface="Calibri"/>
                <a:cs typeface="Times New Roman"/>
              </a:rPr>
              <a:t>, M., R. F. </a:t>
            </a:r>
            <a:r>
              <a:rPr lang="en-US" sz="1000" dirty="0" err="1">
                <a:latin typeface="Times New Roman"/>
                <a:ea typeface="Calibri"/>
                <a:cs typeface="Times New Roman"/>
              </a:rPr>
              <a:t>Otondo</a:t>
            </a:r>
            <a:r>
              <a:rPr lang="en-US" sz="1000" dirty="0">
                <a:latin typeface="Times New Roman"/>
                <a:ea typeface="Calibri"/>
                <a:cs typeface="Times New Roman"/>
              </a:rPr>
              <a:t>, B. D. </a:t>
            </a:r>
            <a:r>
              <a:rPr lang="en-US" sz="1000" dirty="0" err="1">
                <a:latin typeface="Times New Roman"/>
                <a:ea typeface="Calibri"/>
                <a:cs typeface="Times New Roman"/>
              </a:rPr>
              <a:t>Janz</a:t>
            </a:r>
            <a:r>
              <a:rPr lang="en-US" sz="1000" dirty="0">
                <a:latin typeface="Times New Roman"/>
                <a:ea typeface="Calibri"/>
                <a:cs typeface="Times New Roman"/>
              </a:rPr>
              <a:t>, M. G. Pitts. 2007.  Simulation modeling and analysis: A collateral application and exposition of RFID technology.  Production and Operations  Management  16(5) 586-598.</a:t>
            </a:r>
            <a:endParaRPr lang="en-US" sz="1000" dirty="0">
              <a:latin typeface="Calibri"/>
              <a:ea typeface="Calibri"/>
              <a:cs typeface="Times New Roman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EE9AB-9C96-45F6-914C-9E1AA2112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07979F-09A5-4AA9-AE62-E4DA1CBA7419}" type="slidenum">
              <a:rPr lang="en-US" altLang="en-US">
                <a:solidFill>
                  <a:srgbClr val="898989"/>
                </a:solidFill>
                <a:latin typeface="Tahoma" panose="020B0604030504040204" pitchFamily="34" charset="0"/>
              </a:rPr>
              <a:pPr eaLnBrk="1" hangingPunct="1"/>
              <a:t>15</a:t>
            </a:fld>
            <a:endParaRPr lang="en-US" altLang="en-US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B7475570-A124-49E3-917C-1F303D97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Business Value of RFID </a:t>
            </a:r>
            <a:r>
              <a:rPr lang="en-US" altLang="en-US" sz="2000">
                <a:solidFill>
                  <a:srgbClr val="000000"/>
                </a:solidFill>
              </a:rPr>
              <a:t>(continued)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526F8-05C4-44E6-9EB8-B62CAD1BB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9530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000000"/>
                </a:solidFill>
                <a:cs typeface="Calibri" pitchFamily="34" charset="0"/>
              </a:rPr>
              <a:t>Example: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rgbClr val="000000"/>
              </a:solidFill>
              <a:cs typeface="Calibri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srgbClr val="000000"/>
                </a:solidFill>
                <a:cs typeface="Calibri" pitchFamily="34" charset="0"/>
              </a:rPr>
              <a:t>Delen</a:t>
            </a:r>
            <a:r>
              <a:rPr lang="en-US" sz="2000" dirty="0">
                <a:solidFill>
                  <a:srgbClr val="000000"/>
                </a:solidFill>
                <a:cs typeface="Calibri" pitchFamily="34" charset="0"/>
              </a:rPr>
              <a:t> et al.* establish the business value of RFID for a retailer by analyzing the movement of RFID-tagged cases between distribution centers and retail stores.  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cs typeface="Calibri" pitchFamily="34" charset="0"/>
              </a:rPr>
              <a:t>The analysis provides insights about the distribution of lead times among different products and different combinations of distribution centers and retail stores. 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cs typeface="Calibri" pitchFamily="34" charset="0"/>
              </a:rPr>
              <a:t>The RFID-generated information also helps in tracking recalls, delivering products to the stores as per schedule, and in studying the backroom process that involves moving the products to the sales floor. 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cs typeface="Calibri" pitchFamily="34" charset="0"/>
              </a:rPr>
              <a:t>In addition to providing immediate visibility, RFID data utilization leads to gains due to limited process changes first and then to  the major modifications in the logistics system.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latin typeface="Times New Roman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latin typeface="Times New Roman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000" dirty="0">
                <a:latin typeface="Times New Roman"/>
                <a:ea typeface="Calibri"/>
                <a:cs typeface="Times New Roman"/>
              </a:rPr>
              <a:t>*</a:t>
            </a:r>
            <a:r>
              <a:rPr lang="en-US" sz="1000" dirty="0" err="1">
                <a:latin typeface="Times New Roman"/>
                <a:ea typeface="Calibri"/>
                <a:cs typeface="Times New Roman"/>
              </a:rPr>
              <a:t>Delen</a:t>
            </a:r>
            <a:r>
              <a:rPr lang="en-US" sz="1000" dirty="0">
                <a:latin typeface="Times New Roman"/>
                <a:ea typeface="Calibri"/>
                <a:cs typeface="Times New Roman"/>
              </a:rPr>
              <a:t>, D., B. C. Hardgrave, R. </a:t>
            </a:r>
            <a:r>
              <a:rPr lang="en-US" sz="1000" dirty="0" err="1">
                <a:latin typeface="Times New Roman"/>
                <a:ea typeface="Calibri"/>
                <a:cs typeface="Times New Roman"/>
              </a:rPr>
              <a:t>Sharda</a:t>
            </a:r>
            <a:r>
              <a:rPr lang="en-US" sz="1000" dirty="0">
                <a:latin typeface="Times New Roman"/>
                <a:ea typeface="Calibri"/>
                <a:cs typeface="Times New Roman"/>
              </a:rPr>
              <a:t>. 2007.  RFID for better supply-chain management through enhanced information visibility. Production and Operations  Management  16(5) 613-624.</a:t>
            </a:r>
            <a:endParaRPr lang="en-US" sz="1000" dirty="0">
              <a:latin typeface="Calibri"/>
              <a:ea typeface="Calibri"/>
              <a:cs typeface="Times New Roman"/>
            </a:endParaRPr>
          </a:p>
          <a:p>
            <a:pPr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9DFF0-204B-42C5-A405-2EFC7CE4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062FC2-4810-4C94-81AA-AFB6E1DF3B43}" type="slidenum">
              <a:rPr lang="en-US" altLang="en-US">
                <a:solidFill>
                  <a:srgbClr val="898989"/>
                </a:solidFill>
                <a:latin typeface="Tahoma" panose="020B0604030504040204" pitchFamily="34" charset="0"/>
              </a:rPr>
              <a:pPr eaLnBrk="1" hangingPunct="1"/>
              <a:t>16</a:t>
            </a:fld>
            <a:endParaRPr lang="en-US" altLang="en-US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E50BC900-CE3D-4266-9B3A-090952BA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Adoption and Implementation of RFID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98833-1092-4561-BD9B-AFE4B89F7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 err="1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Ngai</a:t>
            </a:r>
            <a:r>
              <a:rPr lang="en-US" sz="18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 et al. * present a case study of the design, development and implementation of an RFID-based traceability system.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>
              <a:solidFill>
                <a:prstClr val="black"/>
              </a:solidFill>
              <a:latin typeface="+mj-lt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The critical success factors for RFID implementation include: </a:t>
            </a:r>
          </a:p>
          <a:p>
            <a:pPr marL="628650" lvl="1" indent="-2286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High organizational motivation, </a:t>
            </a:r>
          </a:p>
          <a:p>
            <a:pPr marL="628650" lvl="1" indent="-2286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Implementation process efficiency, </a:t>
            </a:r>
          </a:p>
          <a:p>
            <a:pPr marL="628650" lvl="1" indent="-2286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Effective cost control, </a:t>
            </a:r>
          </a:p>
          <a:p>
            <a:pPr marL="628650" lvl="1" indent="-2286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RFID skills and knowledge transfer. 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800" dirty="0">
              <a:solidFill>
                <a:prstClr val="black"/>
              </a:solidFill>
              <a:latin typeface="+mj-lt"/>
              <a:ea typeface="Calibri"/>
              <a:cs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Several deployment issues that impede RFID implementation include:</a:t>
            </a:r>
          </a:p>
          <a:p>
            <a:pPr marL="628650" lvl="1" indent="-2286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Lack of in-house RFID expertise </a:t>
            </a:r>
          </a:p>
          <a:p>
            <a:pPr marL="628650" lvl="1" indent="-2286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Inadequate technology support from local RFID vendors</a:t>
            </a:r>
          </a:p>
          <a:p>
            <a:pPr marL="628650" lvl="1" indent="-2286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Existence of different sets of industry standards</a:t>
            </a:r>
          </a:p>
          <a:p>
            <a:pPr marL="628650" lvl="1" indent="-2286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Unreliable hardware performance</a:t>
            </a:r>
          </a:p>
          <a:p>
            <a:pPr marL="628650" lvl="1" indent="-2286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Underdeveloped RFID middleware.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>
              <a:solidFill>
                <a:prstClr val="black"/>
              </a:solidFill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800" dirty="0">
              <a:solidFill>
                <a:prstClr val="black"/>
              </a:solidFill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800" dirty="0">
              <a:solidFill>
                <a:prstClr val="black"/>
              </a:solidFill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800" dirty="0">
                <a:latin typeface="+mj-lt"/>
                <a:ea typeface="Calibri"/>
                <a:cs typeface="Times New Roman"/>
              </a:rPr>
              <a:t>*</a:t>
            </a:r>
            <a:r>
              <a:rPr lang="en-US" sz="800" dirty="0" err="1">
                <a:latin typeface="+mj-lt"/>
                <a:ea typeface="Calibri"/>
                <a:cs typeface="Times New Roman"/>
              </a:rPr>
              <a:t>Ngai</a:t>
            </a:r>
            <a:r>
              <a:rPr lang="en-US" sz="800" dirty="0">
                <a:latin typeface="+mj-lt"/>
                <a:ea typeface="Calibri"/>
                <a:cs typeface="Times New Roman"/>
              </a:rPr>
              <a:t>, E.W.T., T.C.E. Cheng, K.-H. Lai, P.Y.F. Chai, Y.S. Choi, R.K.Y. Sin. 2007. Development of an RFID-based traceability system: Experiences and lessons learned from an aircraft engineering company. Production and Operations  Management  16(5) 554-568.</a:t>
            </a:r>
          </a:p>
          <a:p>
            <a:pPr>
              <a:defRPr/>
            </a:pPr>
            <a:endParaRPr lang="en-US" sz="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524E3-EA73-4ADA-B286-3637F305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FB70F4-DE02-4E6D-B449-A713381E92C1}" type="slidenum">
              <a:rPr lang="en-US" altLang="en-US">
                <a:solidFill>
                  <a:srgbClr val="898989"/>
                </a:solidFill>
                <a:latin typeface="Tahoma" panose="020B0604030504040204" pitchFamily="34" charset="0"/>
              </a:rPr>
              <a:pPr eaLnBrk="1" hangingPunct="1"/>
              <a:t>17</a:t>
            </a:fld>
            <a:endParaRPr lang="en-US" altLang="en-US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EA725A33-52DE-43AC-913D-1A7CB9854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Adoption and Implementation of RFID </a:t>
            </a:r>
            <a:r>
              <a:rPr lang="en-US" altLang="en-US" sz="2000">
                <a:solidFill>
                  <a:srgbClr val="000000"/>
                </a:solidFill>
              </a:rPr>
              <a:t>(continued)</a:t>
            </a:r>
            <a:endParaRPr lang="en-US" altLang="en-US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5D0F9-51B1-4626-85BA-0BCBA0628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Overall, the study reports that the RFID-based traceability system has resulted in: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>
              <a:solidFill>
                <a:prstClr val="black"/>
              </a:solidFill>
              <a:latin typeface="+mj-lt"/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improved lead times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competitive differentiation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savings from reusing RFID tags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breakthrough productivity by automation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reduction of human errors in handling the repairable parts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improved inventory management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reduced manpower and manual data recording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real time monitoring and access to detailed information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reduction of repairable parts loss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improved customer relationships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+mj-lt"/>
                <a:ea typeface="Calibri"/>
                <a:cs typeface="Times New Roman"/>
              </a:rPr>
              <a:t>The return on investment, the business value, and the selection of partners are important considerations at the strategic level in RFID investment projects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BBDE5-7F51-4DFA-A3C8-C608F29D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F1FFCD-1D81-45B9-9FCE-C01DBE09741C}" type="slidenum">
              <a:rPr lang="en-US" altLang="en-US">
                <a:solidFill>
                  <a:srgbClr val="898989"/>
                </a:solidFill>
                <a:latin typeface="Tahoma" panose="020B0604030504040204" pitchFamily="34" charset="0"/>
              </a:rPr>
              <a:pPr eaLnBrk="1" hangingPunct="1"/>
              <a:t>18</a:t>
            </a:fld>
            <a:endParaRPr lang="en-US" altLang="en-US">
              <a:solidFill>
                <a:srgbClr val="898989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Use of Big Data and Data Mining in Supply Chains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087C525-AF63-4D89-BA9A-68A9D33B8B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450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3C0FEFB-11EA-463C-B9A4-08642B43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9" y="1194947"/>
            <a:ext cx="7895491" cy="1998419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</a:rPr>
              <a:t>Value Chain Management MGT804</a:t>
            </a:r>
            <a:br>
              <a:rPr lang="en-US" altLang="zh-CN" sz="3600" b="1" dirty="0">
                <a:solidFill>
                  <a:srgbClr val="FF0000"/>
                </a:solidFill>
              </a:rPr>
            </a:br>
            <a:r>
              <a:rPr lang="en-US" altLang="zh-CN" sz="3600" b="1">
                <a:solidFill>
                  <a:srgbClr val="FF0000"/>
                </a:solidFill>
              </a:rPr>
              <a:t>Week 13</a:t>
            </a:r>
            <a:endParaRPr lang="en-AU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B425B5-E47B-423C-AA83-B0D3ED55509B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520510"/>
            <a:ext cx="7772400" cy="2965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br>
              <a:rPr lang="en-US" altLang="zh-CN" sz="4400" dirty="0">
                <a:solidFill>
                  <a:srgbClr val="CC0000"/>
                </a:solidFill>
              </a:rPr>
            </a:br>
            <a:br>
              <a:rPr lang="en-US" altLang="zh-CN" sz="2400" dirty="0"/>
            </a:br>
            <a:br>
              <a:rPr lang="en-US" altLang="zh-CN" sz="2400" dirty="0"/>
            </a:br>
            <a:r>
              <a:rPr lang="en-US" altLang="zh-CN" sz="4400" dirty="0"/>
              <a:t>Information technology in the value chain</a:t>
            </a:r>
          </a:p>
        </p:txBody>
      </p:sp>
    </p:spTree>
    <p:extLst>
      <p:ext uri="{BB962C8B-B14F-4D97-AF65-F5344CB8AC3E}">
        <p14:creationId xmlns:p14="http://schemas.microsoft.com/office/powerpoint/2010/main" val="698098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(Davenport, 2014)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too big to fit on single server</a:t>
            </a:r>
          </a:p>
          <a:p>
            <a:r>
              <a:rPr lang="en-US" dirty="0"/>
              <a:t>Too unstructured to fit in row-and-column database</a:t>
            </a:r>
          </a:p>
          <a:p>
            <a:r>
              <a:rPr lang="en-US" dirty="0"/>
              <a:t>Too continuously flowing to fit into static data warehouse</a:t>
            </a:r>
          </a:p>
          <a:p>
            <a:r>
              <a:rPr lang="en-US" dirty="0"/>
              <a:t>THE MOST IMPORTANT ASPECT IS LACK OF STRUCTURE, NOT SIZE</a:t>
            </a:r>
          </a:p>
          <a:p>
            <a:pPr lvl="1"/>
            <a:r>
              <a:rPr lang="en-US" dirty="0"/>
              <a:t>The point is to ANALYZE</a:t>
            </a:r>
          </a:p>
          <a:p>
            <a:pPr lvl="1"/>
            <a:r>
              <a:rPr lang="en-US" dirty="0"/>
              <a:t>Convert data into insights, innovation, business value</a:t>
            </a:r>
          </a:p>
          <a:p>
            <a:r>
              <a:rPr lang="en-US" dirty="0"/>
              <a:t>Waller &amp; Fawcett (2013)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Shed obsession for causality in exchange for simple correlations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Not knowing why, but only what</a:t>
            </a:r>
          </a:p>
        </p:txBody>
      </p:sp>
    </p:spTree>
    <p:extLst>
      <p:ext uri="{BB962C8B-B14F-4D97-AF65-F5344CB8AC3E}">
        <p14:creationId xmlns:p14="http://schemas.microsoft.com/office/powerpoint/2010/main" val="355884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Governmental &amp; Non-Profit Examples</a:t>
            </a:r>
            <a:br>
              <a:rPr lang="en-US" dirty="0"/>
            </a:br>
            <a:r>
              <a:rPr lang="en-US" sz="1500" dirty="0"/>
              <a:t>Dobbs et al. 2014, McKinsey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European &amp; US food safety regulations</a:t>
            </a:r>
          </a:p>
          <a:p>
            <a:pPr lvl="1"/>
            <a:r>
              <a:rPr lang="en-US" dirty="0"/>
              <a:t>Need to monitor, gather data</a:t>
            </a:r>
          </a:p>
          <a:p>
            <a:pPr lvl="1"/>
            <a:r>
              <a:rPr lang="en-US" dirty="0"/>
              <a:t>Need to analyze</a:t>
            </a:r>
          </a:p>
          <a:p>
            <a:r>
              <a:rPr lang="en-US" b="1" dirty="0">
                <a:solidFill>
                  <a:srgbClr val="FF0000"/>
                </a:solidFill>
              </a:rPr>
              <a:t>Hospitals</a:t>
            </a:r>
            <a:endParaRPr lang="en-US" dirty="0"/>
          </a:p>
          <a:p>
            <a:pPr lvl="1"/>
            <a:r>
              <a:rPr lang="en-US" dirty="0"/>
              <a:t>Biological data</a:t>
            </a:r>
          </a:p>
          <a:p>
            <a:pPr lvl="1"/>
            <a:r>
              <a:rPr lang="en-US" dirty="0"/>
              <a:t>Operational data</a:t>
            </a:r>
          </a:p>
          <a:p>
            <a:pPr lvl="1"/>
            <a:r>
              <a:rPr lang="en-US" dirty="0"/>
              <a:t>Insurance data</a:t>
            </a:r>
          </a:p>
          <a:p>
            <a:r>
              <a:rPr lang="en-US" b="1" dirty="0">
                <a:solidFill>
                  <a:srgbClr val="7030A0"/>
                </a:solidFill>
              </a:rPr>
              <a:t>Schools</a:t>
            </a:r>
          </a:p>
          <a:p>
            <a:r>
              <a:rPr lang="en-US" b="1" dirty="0"/>
              <a:t>Government</a:t>
            </a:r>
          </a:p>
          <a:p>
            <a:pPr lvl="1"/>
            <a:r>
              <a:rPr lang="en-US" dirty="0"/>
              <a:t>Monitor Web site use</a:t>
            </a:r>
          </a:p>
          <a:p>
            <a:pPr lvl="1"/>
            <a:r>
              <a:rPr lang="en-US" dirty="0"/>
              <a:t>Monitor use of apps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184" y="1710914"/>
            <a:ext cx="1374315" cy="1030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88" y="3123172"/>
            <a:ext cx="1192427" cy="894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81" y="3853763"/>
            <a:ext cx="1445444" cy="10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30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 (Davenport, 2014)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39693"/>
            <a:ext cx="7886700" cy="4351338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Text &amp; Voice</a:t>
            </a:r>
          </a:p>
          <a:p>
            <a:pPr lvl="1"/>
            <a:r>
              <a:rPr lang="en-US" dirty="0"/>
              <a:t>Been around forever</a:t>
            </a:r>
          </a:p>
          <a:p>
            <a:pPr lvl="1"/>
            <a:r>
              <a:rPr lang="en-US" dirty="0"/>
              <a:t>Internet presence initiates a new era (text mining)</a:t>
            </a:r>
          </a:p>
          <a:p>
            <a:r>
              <a:rPr lang="en-US" b="1" dirty="0">
                <a:solidFill>
                  <a:srgbClr val="0070C0"/>
                </a:solidFill>
              </a:rPr>
              <a:t>Social Media data</a:t>
            </a:r>
          </a:p>
          <a:p>
            <a:pPr lvl="1"/>
            <a:r>
              <a:rPr lang="en-US" dirty="0"/>
              <a:t>Sentiment analysis – identify opinions from posted comments</a:t>
            </a:r>
          </a:p>
          <a:p>
            <a:r>
              <a:rPr lang="en-US" b="1" dirty="0">
                <a:solidFill>
                  <a:srgbClr val="00B050"/>
                </a:solidFill>
              </a:rPr>
              <a:t>Sensor data</a:t>
            </a:r>
          </a:p>
          <a:p>
            <a:pPr lvl="1"/>
            <a:r>
              <a:rPr lang="en-US" dirty="0"/>
              <a:t>The “Internet of Things”</a:t>
            </a:r>
          </a:p>
          <a:p>
            <a:pPr lvl="1"/>
            <a:r>
              <a:rPr lang="en-US" dirty="0"/>
              <a:t>Digital cow – sensors in 2</a:t>
            </a:r>
            <a:r>
              <a:rPr lang="en-US" baseline="30000" dirty="0"/>
              <a:t>nd</a:t>
            </a:r>
            <a:r>
              <a:rPr lang="en-US" dirty="0"/>
              <a:t> stomach</a:t>
            </a:r>
          </a:p>
          <a:p>
            <a:pPr lvl="1"/>
            <a:r>
              <a:rPr lang="en-US" dirty="0"/>
              <a:t>Humans – sensors for fitness, productivity, health</a:t>
            </a:r>
          </a:p>
          <a:p>
            <a:pPr lvl="1"/>
            <a:r>
              <a:rPr lang="en-US" dirty="0"/>
              <a:t>Industrial – manufacturing, transportation, energy grids</a:t>
            </a:r>
          </a:p>
        </p:txBody>
      </p:sp>
    </p:spTree>
    <p:extLst>
      <p:ext uri="{BB962C8B-B14F-4D97-AF65-F5344CB8AC3E}">
        <p14:creationId xmlns:p14="http://schemas.microsoft.com/office/powerpoint/2010/main" val="2498007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Contemporary Big Data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Baseball </a:t>
            </a:r>
          </a:p>
          <a:p>
            <a:pPr lvl="1"/>
            <a:r>
              <a:rPr lang="en-US" sz="2800" dirty="0" err="1"/>
              <a:t>Moneyball</a:t>
            </a:r>
            <a:endParaRPr lang="en-US" sz="2800" dirty="0"/>
          </a:p>
          <a:p>
            <a:r>
              <a:rPr lang="en-US" sz="3200" dirty="0"/>
              <a:t>Flu detection</a:t>
            </a:r>
          </a:p>
          <a:p>
            <a:pPr lvl="1"/>
            <a:r>
              <a:rPr lang="en-US" sz="2800" dirty="0"/>
              <a:t>Google searches</a:t>
            </a:r>
          </a:p>
          <a:p>
            <a:r>
              <a:rPr lang="en-US" sz="3200" dirty="0"/>
              <a:t>Wal-Mart disaster relief</a:t>
            </a:r>
          </a:p>
          <a:p>
            <a:pPr lvl="1"/>
            <a:r>
              <a:rPr lang="en-US" sz="2800" dirty="0"/>
              <a:t>Hurricane Katrina</a:t>
            </a:r>
          </a:p>
          <a:p>
            <a:pPr lvl="2"/>
            <a:r>
              <a:rPr lang="en-US" sz="2000" dirty="0"/>
              <a:t>Pop-tarts &amp; water</a:t>
            </a:r>
          </a:p>
        </p:txBody>
      </p:sp>
    </p:spTree>
    <p:extLst>
      <p:ext uri="{BB962C8B-B14F-4D97-AF65-F5344CB8AC3E}">
        <p14:creationId xmlns:p14="http://schemas.microsoft.com/office/powerpoint/2010/main" val="2511613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Sathi</a:t>
            </a:r>
            <a:r>
              <a:rPr lang="en-US" sz="4000" dirty="0"/>
              <a:t> (2012)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Internal Corporate data</a:t>
            </a:r>
          </a:p>
          <a:p>
            <a:pPr lvl="1"/>
            <a:r>
              <a:rPr lang="en-US" sz="2400" dirty="0"/>
              <a:t>Generated by e-mails, logs, blogs, documents</a:t>
            </a:r>
          </a:p>
          <a:p>
            <a:pPr lvl="1"/>
            <a:r>
              <a:rPr lang="en-US" sz="2400" dirty="0"/>
              <a:t>Business process events</a:t>
            </a:r>
          </a:p>
          <a:p>
            <a:pPr lvl="1"/>
            <a:r>
              <a:rPr lang="en-US" sz="2400" dirty="0"/>
              <a:t>ERP</a:t>
            </a:r>
          </a:p>
          <a:p>
            <a:r>
              <a:rPr lang="en-US" sz="2800" dirty="0"/>
              <a:t>External to firm</a:t>
            </a:r>
          </a:p>
          <a:p>
            <a:pPr lvl="1"/>
            <a:r>
              <a:rPr lang="en-US" sz="2400" dirty="0"/>
              <a:t>Social media</a:t>
            </a:r>
          </a:p>
          <a:p>
            <a:pPr lvl="1"/>
            <a:r>
              <a:rPr lang="en-US" sz="2400" dirty="0"/>
              <a:t>Competitor literature</a:t>
            </a:r>
          </a:p>
          <a:p>
            <a:pPr lvl="1"/>
            <a:r>
              <a:rPr lang="en-US" sz="2400" dirty="0"/>
              <a:t>Customer Web data</a:t>
            </a:r>
          </a:p>
          <a:p>
            <a:pPr lvl="2"/>
            <a:r>
              <a:rPr lang="en-US" sz="1800" dirty="0"/>
              <a:t>Complaints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3648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Mayer-Schonberger &amp; </a:t>
            </a:r>
            <a:r>
              <a:rPr lang="en-US" dirty="0" err="1"/>
              <a:t>Cukier</a:t>
            </a:r>
            <a:r>
              <a:rPr lang="en-US" dirty="0"/>
              <a:t> (2013)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Logistics firm</a:t>
            </a:r>
          </a:p>
          <a:p>
            <a:pPr lvl="1"/>
            <a:r>
              <a:rPr lang="en-US" dirty="0"/>
              <a:t>Masses of data – product shipments</a:t>
            </a:r>
          </a:p>
          <a:p>
            <a:pPr lvl="1"/>
            <a:r>
              <a:rPr lang="en-US" dirty="0"/>
              <a:t>Turned into a source of revenue</a:t>
            </a:r>
          </a:p>
          <a:p>
            <a:r>
              <a:rPr lang="en-US" dirty="0"/>
              <a:t>Accenture</a:t>
            </a:r>
          </a:p>
          <a:p>
            <a:pPr lvl="1"/>
            <a:r>
              <a:rPr lang="en-US" dirty="0"/>
              <a:t>Big data provides</a:t>
            </a:r>
          </a:p>
          <a:p>
            <a:pPr lvl="2"/>
            <a:r>
              <a:rPr lang="en-US" dirty="0"/>
              <a:t>Better customer service</a:t>
            </a:r>
          </a:p>
          <a:p>
            <a:pPr lvl="2"/>
            <a:r>
              <a:rPr lang="en-US" dirty="0"/>
              <a:t>More effective order fulfillment</a:t>
            </a:r>
          </a:p>
          <a:p>
            <a:pPr lvl="2"/>
            <a:r>
              <a:rPr lang="en-US" dirty="0"/>
              <a:t>Faster response to supply chain problems</a:t>
            </a:r>
          </a:p>
          <a:p>
            <a:pPr lvl="2"/>
            <a:r>
              <a:rPr lang="en-US" dirty="0"/>
              <a:t>Greater overall efficiency</a:t>
            </a:r>
          </a:p>
          <a:p>
            <a:r>
              <a:rPr lang="en-US" dirty="0"/>
              <a:t>Zillow</a:t>
            </a:r>
          </a:p>
          <a:p>
            <a:pPr lvl="1"/>
            <a:r>
              <a:rPr lang="en-US" dirty="0"/>
              <a:t>Masses of real estate data</a:t>
            </a:r>
          </a:p>
        </p:txBody>
      </p:sp>
    </p:spTree>
    <p:extLst>
      <p:ext uri="{BB962C8B-B14F-4D97-AF65-F5344CB8AC3E}">
        <p14:creationId xmlns:p14="http://schemas.microsoft.com/office/powerpoint/2010/main" val="3269121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Big data supports real-time decision making</a:t>
            </a:r>
          </a:p>
          <a:p>
            <a:pPr lvl="1"/>
            <a:r>
              <a:rPr lang="en-US" dirty="0"/>
              <a:t>Grocery stores</a:t>
            </a:r>
          </a:p>
          <a:p>
            <a:pPr lvl="1"/>
            <a:r>
              <a:rPr lang="en-US" dirty="0"/>
              <a:t>Wal-Mart</a:t>
            </a:r>
          </a:p>
          <a:p>
            <a:pPr lvl="1"/>
            <a:r>
              <a:rPr lang="en-US" dirty="0"/>
              <a:t>American Airlines – yield management</a:t>
            </a:r>
          </a:p>
          <a:p>
            <a:pPr lvl="1"/>
            <a:r>
              <a:rPr lang="en-US" dirty="0"/>
              <a:t>Trucking – monitor real-time breakdown response</a:t>
            </a:r>
          </a:p>
          <a:p>
            <a:r>
              <a:rPr lang="en-US" dirty="0"/>
              <a:t>SUPPLY CHAIN ANALYTICS (</a:t>
            </a:r>
            <a:r>
              <a:rPr lang="en-US" dirty="0" err="1"/>
              <a:t>Chae</a:t>
            </a:r>
            <a:r>
              <a:rPr lang="en-US" dirty="0"/>
              <a:t> 2014)</a:t>
            </a:r>
          </a:p>
          <a:p>
            <a:pPr lvl="1"/>
            <a:r>
              <a:rPr lang="en-US" dirty="0"/>
              <a:t>Data management resources</a:t>
            </a:r>
          </a:p>
          <a:p>
            <a:pPr lvl="2"/>
            <a:r>
              <a:rPr lang="en-US" dirty="0"/>
              <a:t>Data acquisition &amp; management (RFID, ERP, database)</a:t>
            </a:r>
          </a:p>
          <a:p>
            <a:pPr lvl="2"/>
            <a:r>
              <a:rPr lang="en-US" dirty="0"/>
              <a:t>Analysis (data mining)</a:t>
            </a:r>
          </a:p>
          <a:p>
            <a:pPr lvl="1"/>
            <a:r>
              <a:rPr lang="en-US" dirty="0"/>
              <a:t>IT-based supply chain planning resources</a:t>
            </a:r>
          </a:p>
          <a:p>
            <a:pPr lvl="1"/>
            <a:r>
              <a:rPr lang="en-US" dirty="0"/>
              <a:t>Performance management resources</a:t>
            </a:r>
          </a:p>
          <a:p>
            <a:pPr lvl="2"/>
            <a:r>
              <a:rPr lang="en-US" dirty="0"/>
              <a:t>Statistical process control, Six Sigma, etc.</a:t>
            </a:r>
          </a:p>
        </p:txBody>
      </p:sp>
    </p:spTree>
    <p:extLst>
      <p:ext uri="{BB962C8B-B14F-4D97-AF65-F5344CB8AC3E}">
        <p14:creationId xmlns:p14="http://schemas.microsoft.com/office/powerpoint/2010/main" val="427512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131094"/>
          <a:ext cx="7905750" cy="48222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98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Knowledge Management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Elaboration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3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Performance management resources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How things are done (tacit knowledge, BPR)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Process control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Six Sigma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Information systems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Database, reports, decision support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Cloud computing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Data sources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ERP &amp; related systems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External sources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Big data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RFID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Government publications</a:t>
                      </a:r>
                      <a:endParaRPr lang="en-US" sz="14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Social media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19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Analytics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Descriptive analysis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Data mining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Operations Research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Classification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Prediction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Clustering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Link analysis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Text mining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Mathematical programming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Stochastic modeling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Monte Carlo Simulation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7729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Supply Chains </a:t>
            </a:r>
            <a:r>
              <a:rPr lang="en-US" sz="3600" dirty="0"/>
              <a:t>&amp; Big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5266"/>
            <a:ext cx="7886700" cy="3263504"/>
          </a:xfrm>
        </p:spPr>
        <p:txBody>
          <a:bodyPr>
            <a:normAutofit/>
          </a:bodyPr>
          <a:lstStyle/>
          <a:p>
            <a:r>
              <a:rPr lang="en-US" sz="2400" dirty="0"/>
              <a:t>RFID/GPS</a:t>
            </a:r>
          </a:p>
          <a:p>
            <a:pPr lvl="1"/>
            <a:r>
              <a:rPr lang="en-US" sz="2000" dirty="0"/>
              <a:t>Tracking now affordable</a:t>
            </a:r>
          </a:p>
          <a:p>
            <a:r>
              <a:rPr lang="en-US" sz="2400" dirty="0"/>
              <a:t>Manufacturing links to supply chains</a:t>
            </a:r>
          </a:p>
          <a:p>
            <a:pPr lvl="1"/>
            <a:r>
              <a:rPr lang="en-US" sz="2000" dirty="0"/>
              <a:t>Discrete manufacturing has for some time</a:t>
            </a:r>
          </a:p>
          <a:p>
            <a:pPr lvl="1"/>
            <a:r>
              <a:rPr lang="en-US" sz="2000" dirty="0"/>
              <a:t>Process industries (oil refining) behind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79" y="3010662"/>
            <a:ext cx="1342111" cy="83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94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Supply Chain Big Data Sources</a:t>
            </a:r>
            <a:br>
              <a:rPr lang="en-US" dirty="0"/>
            </a:br>
            <a:r>
              <a:rPr lang="en-US" sz="1800" dirty="0"/>
              <a:t>Waller &amp; Fawcett (2013a) – </a:t>
            </a:r>
            <a:r>
              <a:rPr lang="en-US" sz="1800" i="1" dirty="0"/>
              <a:t>Journal of Business Logistics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7719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5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500" b="1" dirty="0"/>
                        <a:t>Data Type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FF0000"/>
                          </a:solidFill>
                        </a:rPr>
                        <a:t>Volume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FF0000"/>
                          </a:solidFill>
                        </a:rPr>
                        <a:t>Velocity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FF0000"/>
                          </a:solidFill>
                        </a:rPr>
                        <a:t>Variety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0070C0"/>
                          </a:solidFill>
                        </a:rPr>
                        <a:t>Sales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More detail – price, quantity,</a:t>
                      </a:r>
                      <a:r>
                        <a:rPr lang="en-US" sz="1500" baseline="0" dirty="0"/>
                        <a:t> items, time of day, date, customer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From monthly &amp; weekly to daily</a:t>
                      </a:r>
                      <a:r>
                        <a:rPr lang="en-US" sz="1500" baseline="0" dirty="0"/>
                        <a:t> &amp; hourly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Direct sales, Distributor</a:t>
                      </a:r>
                      <a:r>
                        <a:rPr lang="en-US" sz="1500" baseline="0" dirty="0"/>
                        <a:t> sales, Internet sales, international sales, competitor sales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0070C0"/>
                          </a:solidFill>
                        </a:rPr>
                        <a:t>Consumer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More detail – items browsed &amp; bought, frequency, dollar value, timing (RFM+)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From click through to card usage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Shopper</a:t>
                      </a:r>
                      <a:r>
                        <a:rPr lang="en-US" sz="1500" baseline="0" dirty="0"/>
                        <a:t> identification, emotion detection, “Likes”, “Tweets”, product reviews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0070C0"/>
                          </a:solidFill>
                        </a:rPr>
                        <a:t>Inventory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Perpetual inventory by style,</a:t>
                      </a:r>
                      <a:r>
                        <a:rPr lang="en-US" sz="1500" baseline="0" dirty="0"/>
                        <a:t> color, size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From monthly updates to hourly updates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Warehouse, store, Internet store, vendor inventories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0070C0"/>
                          </a:solidFill>
                        </a:rPr>
                        <a:t>Location/Time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Sensor</a:t>
                      </a:r>
                      <a:r>
                        <a:rPr lang="en-US" sz="1500" baseline="0" dirty="0"/>
                        <a:t> data to detect location, better inventory control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Frequent updates</a:t>
                      </a:r>
                      <a:r>
                        <a:rPr lang="en-US" sz="1500" baseline="0" dirty="0"/>
                        <a:t> within store and in transit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Not only where, but what is close, who moved it, path, future path, mobile device</a:t>
                      </a:r>
                      <a:r>
                        <a:rPr lang="en-US" sz="1500" baseline="0" dirty="0"/>
                        <a:t> evidence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8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3">
            <a:extLst>
              <a:ext uri="{FF2B5EF4-FFF2-40B4-BE49-F238E27FC236}">
                <a16:creationId xmlns:a16="http://schemas.microsoft.com/office/drawing/2014/main" id="{0E0CF5F7-1590-4DB5-BF72-1E3780CB59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14450" y="2228850"/>
            <a:ext cx="6515100" cy="3600450"/>
          </a:xfrm>
        </p:spPr>
        <p:txBody>
          <a:bodyPr/>
          <a:lstStyle/>
          <a:p>
            <a:r>
              <a:rPr lang="en-US" altLang="en-US" dirty="0"/>
              <a:t>Information is the driver that serves as the “glue” to create a coordinated supply chain</a:t>
            </a:r>
          </a:p>
          <a:p>
            <a:r>
              <a:rPr lang="en-US" altLang="en-US" dirty="0"/>
              <a:t>Information must have the following characteristics to be useful:</a:t>
            </a:r>
          </a:p>
          <a:p>
            <a:pPr lvl="1"/>
            <a:r>
              <a:rPr lang="en-US" altLang="en-US" sz="2400" dirty="0"/>
              <a:t>Accurate</a:t>
            </a:r>
          </a:p>
          <a:p>
            <a:pPr lvl="1"/>
            <a:r>
              <a:rPr lang="en-US" altLang="en-US" sz="2400" dirty="0"/>
              <a:t>Accessible in a timely manner</a:t>
            </a:r>
          </a:p>
          <a:p>
            <a:pPr lvl="1"/>
            <a:r>
              <a:rPr lang="en-US" altLang="en-US" sz="2400" dirty="0"/>
              <a:t>Information must be of the right kind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744287F-0085-400D-87DD-476826D7D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6245" y="823181"/>
            <a:ext cx="6400800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/>
              <a:t>Role of Information Technology</a:t>
            </a:r>
            <a:br>
              <a:rPr lang="en-US" b="1" dirty="0"/>
            </a:br>
            <a:r>
              <a:rPr lang="en-US" b="1" dirty="0"/>
              <a:t>in a Supply Chain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Analytics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Cost reduction</a:t>
            </a:r>
          </a:p>
          <a:p>
            <a:r>
              <a:rPr lang="en-US" dirty="0"/>
              <a:t>Develop </a:t>
            </a:r>
            <a:r>
              <a:rPr lang="en-US" b="1" dirty="0"/>
              <a:t>innovative new products &amp; services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LinkedIn </a:t>
            </a:r>
            <a:r>
              <a:rPr lang="en-US" dirty="0"/>
              <a:t>– developed array of offerings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Google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Zillow </a:t>
            </a:r>
            <a:r>
              <a:rPr lang="en-US" dirty="0"/>
              <a:t>real estate site</a:t>
            </a:r>
          </a:p>
          <a:p>
            <a:r>
              <a:rPr lang="en-US" b="1" dirty="0"/>
              <a:t>Reduce time needed to analyze</a:t>
            </a:r>
          </a:p>
          <a:p>
            <a:pPr lvl="1"/>
            <a:r>
              <a:rPr lang="en-US" dirty="0"/>
              <a:t>Department store chain – 73 million items</a:t>
            </a:r>
          </a:p>
          <a:p>
            <a:pPr lvl="2"/>
            <a:r>
              <a:rPr lang="en-US" dirty="0"/>
              <a:t>Reduced pricing optimization from 27 hours to around 1 hour</a:t>
            </a:r>
          </a:p>
          <a:p>
            <a:pPr lvl="2"/>
            <a:r>
              <a:rPr lang="en-US" dirty="0"/>
              <a:t>SAS high-performance analytics (HPA) – takes data out of Hadoop cluster, places in-memory on parallel computers</a:t>
            </a:r>
          </a:p>
          <a:p>
            <a:pPr lvl="1"/>
            <a:r>
              <a:rPr lang="en-US" dirty="0"/>
              <a:t>Financial asset management company</a:t>
            </a:r>
          </a:p>
          <a:p>
            <a:pPr lvl="2"/>
            <a:r>
              <a:rPr lang="en-US" dirty="0"/>
              <a:t>Analyze single bond issue, risk analysis using 25 variables, 100 simulations</a:t>
            </a:r>
          </a:p>
          <a:p>
            <a:pPr lvl="2"/>
            <a:r>
              <a:rPr lang="en-US" dirty="0"/>
              <a:t>With big data system can run 100 variables and 1 million simulations in 10 minutes</a:t>
            </a:r>
          </a:p>
          <a:p>
            <a:pPr lvl="2"/>
            <a:r>
              <a:rPr lang="en-US" dirty="0"/>
              <a:t>Better discovery process</a:t>
            </a:r>
          </a:p>
          <a:p>
            <a:r>
              <a:rPr lang="en-US" b="1" dirty="0"/>
              <a:t>Support Internal Business Decisions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United Healthcare </a:t>
            </a:r>
            <a:r>
              <a:rPr lang="en-US" dirty="0"/>
              <a:t>– insurance</a:t>
            </a:r>
          </a:p>
          <a:p>
            <a:pPr lvl="2"/>
            <a:r>
              <a:rPr lang="en-US" dirty="0"/>
              <a:t>Analyze customer attrition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Wells Fargo</a:t>
            </a:r>
            <a:r>
              <a:rPr lang="en-US" dirty="0"/>
              <a:t>, </a:t>
            </a:r>
            <a:r>
              <a:rPr lang="en-US" b="1" dirty="0">
                <a:solidFill>
                  <a:srgbClr val="0070C0"/>
                </a:solidFill>
              </a:rPr>
              <a:t>Bank of America</a:t>
            </a:r>
            <a:r>
              <a:rPr lang="en-US" dirty="0"/>
              <a:t>, </a:t>
            </a:r>
            <a:r>
              <a:rPr lang="en-US" b="1" dirty="0">
                <a:solidFill>
                  <a:srgbClr val="0070C0"/>
                </a:solidFill>
              </a:rPr>
              <a:t>Discover</a:t>
            </a:r>
            <a:r>
              <a:rPr lang="en-US" dirty="0"/>
              <a:t> use for multichannel </a:t>
            </a:r>
            <a:r>
              <a:rPr lang="en-US" b="1" dirty="0">
                <a:solidFill>
                  <a:srgbClr val="00B050"/>
                </a:solidFill>
              </a:rPr>
              <a:t>CRM</a:t>
            </a:r>
          </a:p>
          <a:p>
            <a:pPr lvl="2"/>
            <a:r>
              <a:rPr lang="en-US" dirty="0"/>
              <a:t>Unstructured data – website clicks, transaction records, banker notes, voice recordings from call centers</a:t>
            </a:r>
          </a:p>
        </p:txBody>
      </p:sp>
    </p:spTree>
    <p:extLst>
      <p:ext uri="{BB962C8B-B14F-4D97-AF65-F5344CB8AC3E}">
        <p14:creationId xmlns:p14="http://schemas.microsoft.com/office/powerpoint/2010/main" val="3726127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Responsibility Locus for SCA Projects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0" cy="386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0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DISCOVERY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b="1" dirty="0">
                          <a:solidFill>
                            <a:schemeClr val="tx1"/>
                          </a:solidFill>
                        </a:rPr>
                        <a:t>PRODUCTION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b="1" dirty="0"/>
                        <a:t>Cost Savings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FF0000"/>
                          </a:solidFill>
                        </a:rPr>
                        <a:t>IT innovation group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b="1" dirty="0">
                          <a:solidFill>
                            <a:srgbClr val="00B050"/>
                          </a:solidFill>
                        </a:rPr>
                        <a:t>IT architecture &amp; operations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8740">
                <a:tc>
                  <a:txBody>
                    <a:bodyPr/>
                    <a:lstStyle/>
                    <a:p>
                      <a:r>
                        <a:rPr lang="en-US" sz="2100" b="1" dirty="0"/>
                        <a:t>Product/Service Innovation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FF0000"/>
                          </a:solidFill>
                        </a:rPr>
                        <a:t>R&amp;D/product</a:t>
                      </a:r>
                      <a:r>
                        <a:rPr lang="en-US" sz="2100" baseline="0" dirty="0">
                          <a:solidFill>
                            <a:srgbClr val="FF0000"/>
                          </a:solidFill>
                        </a:rPr>
                        <a:t> development group</a:t>
                      </a:r>
                      <a:endParaRPr lang="en-US" sz="2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b="1" dirty="0">
                          <a:solidFill>
                            <a:srgbClr val="00B050"/>
                          </a:solidFill>
                        </a:rPr>
                        <a:t>Product development</a:t>
                      </a:r>
                    </a:p>
                    <a:p>
                      <a:r>
                        <a:rPr lang="en-US" sz="2100" b="1" dirty="0">
                          <a:solidFill>
                            <a:srgbClr val="00B050"/>
                          </a:solidFill>
                        </a:rPr>
                        <a:t>Or Product management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b="1" dirty="0"/>
                        <a:t>Faster Decisions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FF0000"/>
                          </a:solidFill>
                        </a:rPr>
                        <a:t>Business unit or function</a:t>
                      </a:r>
                      <a:r>
                        <a:rPr lang="en-US" sz="2100" baseline="0" dirty="0">
                          <a:solidFill>
                            <a:srgbClr val="FF0000"/>
                          </a:solidFill>
                        </a:rPr>
                        <a:t> analytics group</a:t>
                      </a:r>
                      <a:endParaRPr lang="en-US" sz="2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b="1" dirty="0">
                          <a:solidFill>
                            <a:srgbClr val="00B050"/>
                          </a:solidFill>
                        </a:rPr>
                        <a:t>Executive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b="1" dirty="0"/>
                        <a:t>Better Decisions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FF0000"/>
                          </a:solidFill>
                        </a:rPr>
                        <a:t>Business unit or function</a:t>
                      </a:r>
                      <a:r>
                        <a:rPr lang="en-US" sz="2100" baseline="0" dirty="0">
                          <a:solidFill>
                            <a:srgbClr val="FF0000"/>
                          </a:solidFill>
                        </a:rPr>
                        <a:t> analytics group</a:t>
                      </a:r>
                      <a:endParaRPr lang="en-US" sz="2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b="1" dirty="0">
                          <a:solidFill>
                            <a:srgbClr val="00B050"/>
                          </a:solidFill>
                        </a:rPr>
                        <a:t>Executive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970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Vertical</a:t>
            </a:r>
            <a:r>
              <a:rPr lang="en-US" dirty="0"/>
              <a:t> vs. </a:t>
            </a:r>
            <a:r>
              <a:rPr lang="en-US" dirty="0">
                <a:solidFill>
                  <a:srgbClr val="0070C0"/>
                </a:solidFill>
              </a:rPr>
              <a:t>Horizontal</a:t>
            </a:r>
            <a:r>
              <a:rPr lang="en-US" dirty="0"/>
              <a:t> Data Scientists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VERTICAL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In-depth technical knowledge of narrow field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Econometricians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Software engineers</a:t>
            </a:r>
          </a:p>
          <a:p>
            <a:r>
              <a:rPr lang="en-US" dirty="0"/>
              <a:t>HORIZONTAL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Blend: business analysts, statisticians, computer scientists, domain experts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Vision with some technical knowledge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Focus on robust, efficient, simple, replicable, scalable applications</a:t>
            </a:r>
          </a:p>
          <a:p>
            <a:r>
              <a:rPr lang="en-US" dirty="0">
                <a:solidFill>
                  <a:srgbClr val="0070C0"/>
                </a:solidFill>
              </a:rPr>
              <a:t>Horizontal more marketable</a:t>
            </a:r>
          </a:p>
          <a:p>
            <a:r>
              <a:rPr lang="en-US" dirty="0">
                <a:solidFill>
                  <a:srgbClr val="FF0000"/>
                </a:solidFill>
              </a:rPr>
              <a:t>NEED A TEAM</a:t>
            </a:r>
          </a:p>
          <a:p>
            <a:r>
              <a:rPr lang="en-US" dirty="0"/>
              <a:t>WANT TO AUTOMATE AS MUCH AS POSSIBLE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92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Big Data Opportunities to Improve:</a:t>
            </a:r>
            <a:br>
              <a:rPr lang="en-US" dirty="0"/>
            </a:br>
            <a:r>
              <a:rPr lang="en-US" dirty="0"/>
              <a:t>	</a:t>
            </a:r>
            <a:r>
              <a:rPr lang="en-US" sz="1800" dirty="0"/>
              <a:t>Waller &amp; Fawcett (2013b) - </a:t>
            </a:r>
            <a:r>
              <a:rPr lang="en-US" sz="1800" i="1" dirty="0"/>
              <a:t>Journal of Business Logistics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Demand forecasting</a:t>
            </a:r>
          </a:p>
          <a:p>
            <a:pPr lvl="1"/>
            <a:r>
              <a:rPr lang="en-US" dirty="0"/>
              <a:t>Link real-time sensors to machine-learning algorithms</a:t>
            </a:r>
          </a:p>
          <a:p>
            <a:pPr lvl="2"/>
            <a:r>
              <a:rPr lang="en-US" dirty="0"/>
              <a:t>Bar-coded checkout &amp; Wal-Mart RFID chips already exist</a:t>
            </a:r>
          </a:p>
          <a:p>
            <a:pPr lvl="1"/>
            <a:r>
              <a:rPr lang="en-US" dirty="0"/>
              <a:t>Enables real-time response</a:t>
            </a:r>
          </a:p>
          <a:p>
            <a:r>
              <a:rPr lang="en-US" b="1" dirty="0">
                <a:solidFill>
                  <a:srgbClr val="0070C0"/>
                </a:solidFill>
              </a:rPr>
              <a:t>Warehouse design &amp; location</a:t>
            </a:r>
          </a:p>
          <a:p>
            <a:pPr lvl="1"/>
            <a:r>
              <a:rPr lang="en-US" dirty="0"/>
              <a:t>System design for optimality</a:t>
            </a:r>
          </a:p>
          <a:p>
            <a:pPr lvl="2"/>
            <a:r>
              <a:rPr lang="en-US" dirty="0"/>
              <a:t>A classical operations research problem</a:t>
            </a:r>
          </a:p>
          <a:p>
            <a:pPr lvl="2"/>
            <a:r>
              <a:rPr lang="en-US" dirty="0"/>
              <a:t>Can use network analysis to be more complete</a:t>
            </a:r>
          </a:p>
          <a:p>
            <a:r>
              <a:rPr lang="en-US" b="1" dirty="0">
                <a:solidFill>
                  <a:srgbClr val="0070C0"/>
                </a:solidFill>
              </a:rPr>
              <a:t>Supplier evaluation &amp; selection</a:t>
            </a:r>
          </a:p>
          <a:p>
            <a:pPr lvl="1"/>
            <a:r>
              <a:rPr lang="en-US" dirty="0"/>
              <a:t>Probably the most commonly researched supply chain function</a:t>
            </a:r>
          </a:p>
          <a:p>
            <a:pPr lvl="1"/>
            <a:r>
              <a:rPr lang="en-US" dirty="0"/>
              <a:t>Can consider more factors, more up-to-date data</a:t>
            </a:r>
          </a:p>
          <a:p>
            <a:r>
              <a:rPr lang="en-US" b="1" dirty="0">
                <a:solidFill>
                  <a:srgbClr val="0070C0"/>
                </a:solidFill>
              </a:rPr>
              <a:t>Selection of transportation nodes</a:t>
            </a:r>
          </a:p>
          <a:p>
            <a:pPr lvl="1"/>
            <a:r>
              <a:rPr lang="en-US" dirty="0"/>
              <a:t>Real-time truck/rail assignment</a:t>
            </a:r>
          </a:p>
          <a:p>
            <a:pPr lvl="2"/>
            <a:r>
              <a:rPr lang="en-US" dirty="0"/>
              <a:t>Already exists</a:t>
            </a:r>
          </a:p>
        </p:txBody>
      </p:sp>
    </p:spTree>
    <p:extLst>
      <p:ext uri="{BB962C8B-B14F-4D97-AF65-F5344CB8AC3E}">
        <p14:creationId xmlns:p14="http://schemas.microsoft.com/office/powerpoint/2010/main" val="2360907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Examples (Davenport, 2014)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226469"/>
          <a:ext cx="7886701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5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LinkedIn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Start-up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Coined “data</a:t>
                      </a:r>
                      <a:r>
                        <a:rPr lang="en-US" sz="1000" baseline="0" dirty="0"/>
                        <a:t> scientist– unified search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eBay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Start-up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Data hub,</a:t>
                      </a:r>
                      <a:r>
                        <a:rPr lang="en-US" sz="1000" baseline="0" dirty="0"/>
                        <a:t> virtual data marts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 err="1"/>
                        <a:t>Kyruus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Start-up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Data about physician networks – track patient leakage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Recorded</a:t>
                      </a:r>
                      <a:r>
                        <a:rPr lang="en-US" sz="1000" baseline="0" dirty="0"/>
                        <a:t> Future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Start-up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Use Internet data to help predict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UPS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Established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Track packages,</a:t>
                      </a:r>
                      <a:r>
                        <a:rPr lang="en-US" sz="1000" b="1" baseline="0" dirty="0">
                          <a:solidFill>
                            <a:srgbClr val="FF0000"/>
                          </a:solidFill>
                        </a:rPr>
                        <a:t> monitor vehicles &amp; route them</a:t>
                      </a:r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United Healthcare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Established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Take voice calls, put in text, text-mine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Macys.com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Established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Personalization of ads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Bank of America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Established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Better understand customers by channel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Citigroup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Established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Monitor</a:t>
                      </a:r>
                      <a:r>
                        <a:rPr lang="en-US" sz="1000" baseline="0" dirty="0"/>
                        <a:t> customer credit risk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Sears Holdings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Established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Real-time retail</a:t>
                      </a:r>
                      <a:r>
                        <a:rPr lang="en-US" sz="1000" baseline="0" dirty="0"/>
                        <a:t> monitoring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Verizon Wireless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Established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Sell data on mobile phone user</a:t>
                      </a:r>
                      <a:r>
                        <a:rPr lang="en-US" sz="1000" baseline="0"/>
                        <a:t> behavior (movement, buying)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Schneider International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Established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Trucking – sensors for location, driver behavior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331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Erik </a:t>
            </a:r>
            <a:r>
              <a:rPr lang="en-US" dirty="0" err="1"/>
              <a:t>Brynjolfsson</a:t>
            </a:r>
            <a:r>
              <a:rPr lang="en-US" dirty="0"/>
              <a:t> and Andrew McAfee  2011 Digital Frontier Press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Race Against The Machine: </a:t>
            </a:r>
          </a:p>
          <a:p>
            <a:pPr>
              <a:buNone/>
            </a:pPr>
            <a:r>
              <a:rPr lang="en-US" dirty="0"/>
              <a:t>How the Digital Revolution is Accelerating Innovation, Driving Productivity, and Irreversibly Transforming Employment and the Economy</a:t>
            </a:r>
          </a:p>
          <a:p>
            <a:r>
              <a:rPr lang="en-US" dirty="0"/>
              <a:t>Computer progress advancing exponentially</a:t>
            </a:r>
          </a:p>
          <a:p>
            <a:r>
              <a:rPr lang="en-US" dirty="0"/>
              <a:t>AFFECT ON</a:t>
            </a:r>
          </a:p>
          <a:p>
            <a:pPr lvl="1"/>
            <a:r>
              <a:rPr lang="en-US" dirty="0"/>
              <a:t>Jobs</a:t>
            </a:r>
          </a:p>
          <a:p>
            <a:pPr lvl="1"/>
            <a:r>
              <a:rPr lang="en-US" dirty="0"/>
              <a:t>Skills</a:t>
            </a:r>
          </a:p>
          <a:p>
            <a:pPr lvl="1"/>
            <a:r>
              <a:rPr lang="en-US" dirty="0"/>
              <a:t>Wages</a:t>
            </a:r>
          </a:p>
          <a:p>
            <a:pPr lvl="1"/>
            <a:r>
              <a:rPr lang="en-US" dirty="0"/>
              <a:t>The Economy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 Areas with Big Data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Globalization</a:t>
            </a:r>
          </a:p>
          <a:p>
            <a:pPr lvl="1"/>
            <a:r>
              <a:rPr lang="en-US" dirty="0"/>
              <a:t>Japan; Asian Tigers; BRIC		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Supply Chain involvement</a:t>
            </a:r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Digitization</a:t>
            </a:r>
          </a:p>
          <a:p>
            <a:pPr lvl="1"/>
            <a:r>
              <a:rPr lang="en-US" dirty="0"/>
              <a:t>Enterprise systems		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Supply Chain Enabler</a:t>
            </a:r>
            <a:endParaRPr lang="en-US" dirty="0"/>
          </a:p>
          <a:p>
            <a:pPr lvl="2"/>
            <a:r>
              <a:rPr lang="en-US" dirty="0"/>
              <a:t>Paradox: More Integrated Systems ˃˃ Fewer Systems People</a:t>
            </a:r>
          </a:p>
          <a:p>
            <a:r>
              <a:rPr lang="en-US" b="1" dirty="0">
                <a:solidFill>
                  <a:srgbClr val="0070C0"/>
                </a:solidFill>
              </a:rPr>
              <a:t>Energy supply </a:t>
            </a:r>
          </a:p>
          <a:p>
            <a:pPr lvl="1"/>
            <a:r>
              <a:rPr lang="en-US" dirty="0"/>
              <a:t>Peak Oil (Fracking)		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Big Data won’t predict major shifts</a:t>
            </a:r>
            <a:endParaRPr lang="en-US" b="1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Global warming</a:t>
            </a:r>
          </a:p>
          <a:p>
            <a:r>
              <a:rPr lang="en-US" b="1" dirty="0">
                <a:solidFill>
                  <a:srgbClr val="0070C0"/>
                </a:solidFill>
              </a:rPr>
              <a:t>Complexity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Unintended consequences	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Medicare false positives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DEREGULATION/PRIVATIZATION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Home mortgage crisis		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Reliance on statistics gone wrong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Documents and Settings\dolson3\Local Settings\Temporary Internet Files\Content.IE5\ITT3KFQK\MC9004378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47" y="3053664"/>
            <a:ext cx="6953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663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6480"/>
            <a:ext cx="6905625" cy="1325563"/>
          </a:xfrm>
        </p:spPr>
        <p:txBody>
          <a:bodyPr/>
          <a:lstStyle/>
          <a:p>
            <a:r>
              <a:rPr lang="en-US" dirty="0"/>
              <a:t>Potential Areas of Interest – SCA &amp; Big Data</a:t>
            </a:r>
            <a:br>
              <a:rPr lang="en-US" dirty="0"/>
            </a:br>
            <a:r>
              <a:rPr lang="en-US" sz="1800" dirty="0"/>
              <a:t>Friedman (The World is Flat)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7555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/>
              <a:t>THREE </a:t>
            </a:r>
            <a:r>
              <a:rPr lang="en-US" sz="2800" b="1" dirty="0">
                <a:solidFill>
                  <a:srgbClr val="FF0000"/>
                </a:solidFill>
              </a:rPr>
              <a:t>CONVERGENCES</a:t>
            </a:r>
          </a:p>
          <a:p>
            <a:pPr lvl="1"/>
            <a:r>
              <a:rPr lang="en-US" sz="2400" b="1" dirty="0">
                <a:solidFill>
                  <a:srgbClr val="00B050"/>
                </a:solidFill>
              </a:rPr>
              <a:t>New players </a:t>
            </a:r>
            <a:r>
              <a:rPr lang="en-US" sz="2400" dirty="0"/>
              <a:t>(through global access)</a:t>
            </a:r>
          </a:p>
          <a:p>
            <a:pPr lvl="2"/>
            <a:r>
              <a:rPr lang="en-US" sz="1800" dirty="0"/>
              <a:t>BRICS</a:t>
            </a:r>
          </a:p>
          <a:p>
            <a:pPr lvl="1"/>
            <a:r>
              <a:rPr lang="en-US" sz="2400" b="1" dirty="0">
                <a:solidFill>
                  <a:srgbClr val="00B050"/>
                </a:solidFill>
              </a:rPr>
              <a:t>New playing field </a:t>
            </a:r>
            <a:r>
              <a:rPr lang="en-US" sz="2400" dirty="0"/>
              <a:t>(Web economy)</a:t>
            </a:r>
          </a:p>
          <a:p>
            <a:pPr lvl="2"/>
            <a:r>
              <a:rPr lang="en-US" sz="1800" dirty="0"/>
              <a:t>Global warming</a:t>
            </a:r>
          </a:p>
          <a:p>
            <a:pPr lvl="2"/>
            <a:r>
              <a:rPr lang="en-US" sz="1800" dirty="0"/>
              <a:t>Green emphasis</a:t>
            </a:r>
          </a:p>
          <a:p>
            <a:pPr lvl="2"/>
            <a:r>
              <a:rPr lang="en-US" sz="1800" dirty="0"/>
              <a:t>Cultural conflicts</a:t>
            </a:r>
          </a:p>
          <a:p>
            <a:pPr lvl="1"/>
            <a:r>
              <a:rPr lang="en-US" sz="2400" b="1" dirty="0">
                <a:solidFill>
                  <a:srgbClr val="00B050"/>
                </a:solidFill>
              </a:rPr>
              <a:t>Ability to develop new ways</a:t>
            </a:r>
          </a:p>
        </p:txBody>
      </p:sp>
    </p:spTree>
    <p:extLst>
      <p:ext uri="{BB962C8B-B14F-4D97-AF65-F5344CB8AC3E}">
        <p14:creationId xmlns:p14="http://schemas.microsoft.com/office/powerpoint/2010/main" val="3650004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CECD4-F3C2-4453-896F-AEE75B446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Further Reading: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402E2-D700-4A24-B0B3-D3397FAAC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AU" dirty="0"/>
              <a:t>Ross, D. F. (2016). </a:t>
            </a:r>
            <a:r>
              <a:rPr lang="en-AU" i="1" dirty="0"/>
              <a:t>Introduction to supply chain management technologies</a:t>
            </a:r>
            <a:r>
              <a:rPr lang="en-AU" dirty="0"/>
              <a:t>. </a:t>
            </a:r>
            <a:r>
              <a:rPr lang="en-AU" dirty="0" err="1"/>
              <a:t>Crc</a:t>
            </a:r>
            <a:r>
              <a:rPr lang="en-AU" dirty="0"/>
              <a:t> Press.</a:t>
            </a:r>
          </a:p>
          <a:p>
            <a:pPr algn="just"/>
            <a:r>
              <a:rPr lang="en-AU" dirty="0" err="1"/>
              <a:t>Ptak</a:t>
            </a:r>
            <a:r>
              <a:rPr lang="en-AU" dirty="0"/>
              <a:t>, C. A., &amp; </a:t>
            </a:r>
            <a:r>
              <a:rPr lang="en-AU" dirty="0" err="1"/>
              <a:t>Schragenheim</a:t>
            </a:r>
            <a:r>
              <a:rPr lang="en-AU" dirty="0"/>
              <a:t>, E. (2016). </a:t>
            </a:r>
            <a:r>
              <a:rPr lang="en-AU" i="1" dirty="0"/>
              <a:t>ERP: tools, techniques, and applications for integrating the supply chain</a:t>
            </a:r>
            <a:r>
              <a:rPr lang="en-AU" dirty="0"/>
              <a:t>. </a:t>
            </a:r>
            <a:r>
              <a:rPr lang="en-AU" dirty="0" err="1"/>
              <a:t>Crc</a:t>
            </a:r>
            <a:r>
              <a:rPr lang="en-AU" dirty="0"/>
              <a:t> Press.</a:t>
            </a:r>
          </a:p>
          <a:p>
            <a:pPr algn="just"/>
            <a:r>
              <a:rPr lang="en-AU" dirty="0"/>
              <a:t>Zhou, L., Chong, A. Y., &amp; Ngai, E. W. (2015). Supply chain management in the era of the internet of things. </a:t>
            </a:r>
            <a:r>
              <a:rPr lang="en-AU" i="1" dirty="0"/>
              <a:t>International Journal of Production Economics</a:t>
            </a:r>
            <a:r>
              <a:rPr lang="en-AU" dirty="0"/>
              <a:t>, </a:t>
            </a:r>
            <a:r>
              <a:rPr lang="en-AU" i="1" dirty="0"/>
              <a:t>159</a:t>
            </a:r>
            <a:r>
              <a:rPr lang="en-AU" dirty="0"/>
              <a:t>, 1-3.</a:t>
            </a:r>
          </a:p>
          <a:p>
            <a:pPr algn="just"/>
            <a:r>
              <a:rPr lang="en-AU" dirty="0" err="1"/>
              <a:t>Tatoglu</a:t>
            </a:r>
            <a:r>
              <a:rPr lang="en-AU" dirty="0"/>
              <a:t>, E., </a:t>
            </a:r>
            <a:r>
              <a:rPr lang="en-AU" dirty="0" err="1"/>
              <a:t>Bayraktar</a:t>
            </a:r>
            <a:r>
              <a:rPr lang="en-AU" dirty="0"/>
              <a:t>, E., </a:t>
            </a:r>
            <a:r>
              <a:rPr lang="en-AU" dirty="0" err="1"/>
              <a:t>Golgeci</a:t>
            </a:r>
            <a:r>
              <a:rPr lang="en-AU" dirty="0"/>
              <a:t>, I., Koh, S. L., </a:t>
            </a:r>
            <a:r>
              <a:rPr lang="en-AU" dirty="0" err="1"/>
              <a:t>Demirbag</a:t>
            </a:r>
            <a:r>
              <a:rPr lang="en-AU" dirty="0"/>
              <a:t>, M., &amp; Zaim, S. (2016). How do supply chain management and information systems practices influence operational performance? Evidence from emerging country SMEs. </a:t>
            </a:r>
            <a:r>
              <a:rPr lang="en-AU" i="1" dirty="0"/>
              <a:t>International Journal of Logistics Research and Applications</a:t>
            </a:r>
            <a:r>
              <a:rPr lang="en-AU" dirty="0"/>
              <a:t>, </a:t>
            </a:r>
            <a:r>
              <a:rPr lang="en-AU" i="1" dirty="0"/>
              <a:t>19</a:t>
            </a:r>
            <a:r>
              <a:rPr lang="en-AU" dirty="0"/>
              <a:t>(3), 181-199.</a:t>
            </a:r>
          </a:p>
        </p:txBody>
      </p:sp>
    </p:spTree>
    <p:extLst>
      <p:ext uri="{BB962C8B-B14F-4D97-AF65-F5344CB8AC3E}">
        <p14:creationId xmlns:p14="http://schemas.microsoft.com/office/powerpoint/2010/main" val="3550379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2F18E-F052-4A57-A512-1BA1E83CB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6D8EB-2C59-4E45-839C-E11CE5031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AU" dirty="0"/>
              <a:t>Hazen, B. T., Boone, C. A., Ezell, J. D., &amp; Jones-Farmer, L. A. (2014). Data quality for data science, predictive analytics, and big data in supply chain management: An introduction to the problem and suggestions for research and applications. </a:t>
            </a:r>
            <a:r>
              <a:rPr lang="en-AU" i="1" dirty="0"/>
              <a:t>International Journal of Production Economics</a:t>
            </a:r>
            <a:r>
              <a:rPr lang="en-AU" dirty="0"/>
              <a:t>, </a:t>
            </a:r>
            <a:r>
              <a:rPr lang="en-AU" i="1" dirty="0"/>
              <a:t>154</a:t>
            </a:r>
            <a:r>
              <a:rPr lang="en-AU" dirty="0"/>
              <a:t>, 72-80.</a:t>
            </a:r>
          </a:p>
          <a:p>
            <a:pPr algn="just"/>
            <a:r>
              <a:rPr lang="en-AU" dirty="0"/>
              <a:t>Ross, D. F. (2016). </a:t>
            </a:r>
            <a:r>
              <a:rPr lang="en-AU" i="1" dirty="0"/>
              <a:t>Introduction to e-supply chain management: engaging technology to build market-winning business partnerships</a:t>
            </a:r>
            <a:r>
              <a:rPr lang="en-AU" dirty="0"/>
              <a:t>. CRC Press.</a:t>
            </a:r>
          </a:p>
          <a:p>
            <a:pPr algn="just"/>
            <a:r>
              <a:rPr lang="en-AU" dirty="0"/>
              <a:t>Han, J. H., Wang, Y., &amp; </a:t>
            </a:r>
            <a:r>
              <a:rPr lang="en-AU" dirty="0" err="1"/>
              <a:t>Naim</a:t>
            </a:r>
            <a:r>
              <a:rPr lang="en-AU" dirty="0"/>
              <a:t>, M. (2017). Reconceptualization of information technology flexibility for supply chain management: An empirical study. </a:t>
            </a:r>
            <a:r>
              <a:rPr lang="en-AU" i="1" dirty="0"/>
              <a:t>International Journal of Production Economics</a:t>
            </a:r>
            <a:r>
              <a:rPr lang="en-AU" dirty="0"/>
              <a:t>, </a:t>
            </a:r>
            <a:r>
              <a:rPr lang="en-AU" i="1" dirty="0"/>
              <a:t>187</a:t>
            </a:r>
            <a:r>
              <a:rPr lang="en-AU" dirty="0"/>
              <a:t>, 196-215.</a:t>
            </a:r>
          </a:p>
        </p:txBody>
      </p:sp>
    </p:spTree>
    <p:extLst>
      <p:ext uri="{BB962C8B-B14F-4D97-AF65-F5344CB8AC3E}">
        <p14:creationId xmlns:p14="http://schemas.microsoft.com/office/powerpoint/2010/main" val="8487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">
            <a:extLst>
              <a:ext uri="{FF2B5EF4-FFF2-40B4-BE49-F238E27FC236}">
                <a16:creationId xmlns:a16="http://schemas.microsoft.com/office/drawing/2014/main" id="{B1D1D2DF-55F6-46F1-8965-714BD232BC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57350" y="2114550"/>
            <a:ext cx="5795963" cy="3086100"/>
          </a:xfrm>
        </p:spPr>
        <p:txBody>
          <a:bodyPr/>
          <a:lstStyle/>
          <a:p>
            <a:r>
              <a:rPr lang="en-US" altLang="en-US"/>
              <a:t>Information technology (IT)</a:t>
            </a:r>
          </a:p>
          <a:p>
            <a:pPr lvl="1"/>
            <a:r>
              <a:rPr lang="en-US" altLang="en-US"/>
              <a:t>Hardware and software used throughout the supply chain to gather and analyze information</a:t>
            </a:r>
          </a:p>
          <a:p>
            <a:pPr lvl="1"/>
            <a:r>
              <a:rPr lang="en-US" altLang="en-US"/>
              <a:t>Captures and delivers information needed to make good decisions</a:t>
            </a:r>
          </a:p>
          <a:p>
            <a:r>
              <a:rPr lang="en-US" altLang="en-US"/>
              <a:t>Effective use of IT in the supply chain can have a significant impact on supply chain performance</a:t>
            </a:r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A59EB324-CE44-4A9D-A26C-3B441BF02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Role of Information Technology</a:t>
            </a:r>
            <a:br>
              <a:rPr lang="en-US" altLang="en-US" b="1"/>
            </a:br>
            <a:r>
              <a:rPr lang="en-US" altLang="en-US" b="1"/>
              <a:t>in a Supply Chain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8C8D-C80C-422E-B8E8-BA202B4C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01198-1EC5-4039-B24A-0DA5B79BF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AU" dirty="0"/>
              <a:t>Wu, L., Chuang, C. H., &amp; Hsu, C. H. (2014). Information sharing and collaborative </a:t>
            </a:r>
            <a:r>
              <a:rPr lang="en-AU" dirty="0" err="1"/>
              <a:t>behaviors</a:t>
            </a:r>
            <a:r>
              <a:rPr lang="en-AU" dirty="0"/>
              <a:t> in enabling supply chain performance: A social exchange perspective. </a:t>
            </a:r>
            <a:r>
              <a:rPr lang="en-AU" i="1" dirty="0"/>
              <a:t>International Journal of Production Economics</a:t>
            </a:r>
            <a:r>
              <a:rPr lang="en-AU" dirty="0"/>
              <a:t>, </a:t>
            </a:r>
            <a:r>
              <a:rPr lang="en-AU" i="1" dirty="0"/>
              <a:t>148</a:t>
            </a:r>
            <a:r>
              <a:rPr lang="en-AU" dirty="0"/>
              <a:t>, 122-132.</a:t>
            </a:r>
          </a:p>
          <a:p>
            <a:pPr algn="just"/>
            <a:r>
              <a:rPr lang="en-AU" dirty="0"/>
              <a:t>Gunasekaran, A., Papadopoulos, T., Dubey, R., </a:t>
            </a:r>
            <a:r>
              <a:rPr lang="en-AU" dirty="0" err="1"/>
              <a:t>Wamba</a:t>
            </a:r>
            <a:r>
              <a:rPr lang="en-AU" dirty="0"/>
              <a:t>, S. F., Childe, S. J., Hazen, B., &amp; </a:t>
            </a:r>
            <a:r>
              <a:rPr lang="en-AU" dirty="0" err="1"/>
              <a:t>Akter</a:t>
            </a:r>
            <a:r>
              <a:rPr lang="en-AU" dirty="0"/>
              <a:t>, S. (2017). Big data and predictive analytics for supply chain and organizational performance. </a:t>
            </a:r>
            <a:r>
              <a:rPr lang="en-AU" i="1" dirty="0"/>
              <a:t>Journal of Business Research</a:t>
            </a:r>
            <a:r>
              <a:rPr lang="en-AU" dirty="0"/>
              <a:t>, </a:t>
            </a:r>
            <a:r>
              <a:rPr lang="en-AU" i="1" dirty="0"/>
              <a:t>70</a:t>
            </a:r>
            <a:r>
              <a:rPr lang="en-AU" dirty="0"/>
              <a:t>, 308-317.</a:t>
            </a:r>
          </a:p>
          <a:p>
            <a:pPr algn="just"/>
            <a:r>
              <a:rPr lang="en-AU" dirty="0"/>
              <a:t>Chen, D. Q., Preston, D. S., &amp; </a:t>
            </a:r>
            <a:r>
              <a:rPr lang="en-AU" dirty="0" err="1"/>
              <a:t>Swink</a:t>
            </a:r>
            <a:r>
              <a:rPr lang="en-AU" dirty="0"/>
              <a:t>, M. (2015). How the use of big data analytics affects value creation in supply chain management. </a:t>
            </a:r>
            <a:r>
              <a:rPr lang="en-AU" i="1" dirty="0"/>
              <a:t>Journal of Management Information Systems</a:t>
            </a:r>
            <a:r>
              <a:rPr lang="en-AU" dirty="0"/>
              <a:t>, </a:t>
            </a:r>
            <a:r>
              <a:rPr lang="en-AU" i="1" dirty="0"/>
              <a:t>32</a:t>
            </a:r>
            <a:r>
              <a:rPr lang="en-AU" dirty="0"/>
              <a:t>(4), 4-39.</a:t>
            </a:r>
          </a:p>
        </p:txBody>
      </p:sp>
    </p:spTree>
    <p:extLst>
      <p:ext uri="{BB962C8B-B14F-4D97-AF65-F5344CB8AC3E}">
        <p14:creationId xmlns:p14="http://schemas.microsoft.com/office/powerpoint/2010/main" val="407443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>
            <a:extLst>
              <a:ext uri="{FF2B5EF4-FFF2-40B4-BE49-F238E27FC236}">
                <a16:creationId xmlns:a16="http://schemas.microsoft.com/office/drawing/2014/main" id="{3E5A154B-87AE-49B9-B34D-1A285B6DB6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1555" y="2494378"/>
            <a:ext cx="7120890" cy="30861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Relevant information available throughout the supply chain allows managers to make decisions that take into account all stages of the supply chain</a:t>
            </a:r>
          </a:p>
          <a:p>
            <a:r>
              <a:rPr lang="en-US" altLang="en-US" sz="2400" dirty="0"/>
              <a:t>Allows performance to be optimized for the entire supply chain, not just for one stage – leads to higher performance for each individual firm in the supply chain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13F581B-369B-49CF-9544-D30CC43BB4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The Importance of Information</a:t>
            </a:r>
            <a:br>
              <a:rPr lang="en-US" b="1" dirty="0"/>
            </a:br>
            <a:r>
              <a:rPr lang="en-US" b="1" dirty="0"/>
              <a:t>in a Supply Chain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3">
            <a:extLst>
              <a:ext uri="{FF2B5EF4-FFF2-40B4-BE49-F238E27FC236}">
                <a16:creationId xmlns:a16="http://schemas.microsoft.com/office/drawing/2014/main" id="{30BF3159-1868-4557-B8A5-77A270B591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8750" y="2343150"/>
            <a:ext cx="6286500" cy="28575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Accurate</a:t>
            </a:r>
          </a:p>
          <a:p>
            <a:r>
              <a:rPr lang="en-US" altLang="en-US" sz="2800" dirty="0"/>
              <a:t>Accessible in a timely manner</a:t>
            </a:r>
          </a:p>
          <a:p>
            <a:r>
              <a:rPr lang="en-US" altLang="en-US" sz="2800" dirty="0"/>
              <a:t>The right kind</a:t>
            </a:r>
          </a:p>
          <a:p>
            <a:r>
              <a:rPr lang="en-US" altLang="en-US" sz="2800" dirty="0"/>
              <a:t>Provides supply chain </a:t>
            </a:r>
            <a:r>
              <a:rPr lang="en-US" altLang="en-US" sz="2800" u="sng" dirty="0"/>
              <a:t>visibility</a:t>
            </a:r>
            <a:endParaRPr lang="en-US" altLang="en-US" sz="2800" dirty="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C5BEEAF-807E-44EF-869B-0F1C200F9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2031" y="1063229"/>
            <a:ext cx="7350369" cy="857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/>
              <a:t>Characteristics of Useful Supply Chain Information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3">
            <a:extLst>
              <a:ext uri="{FF2B5EF4-FFF2-40B4-BE49-F238E27FC236}">
                <a16:creationId xmlns:a16="http://schemas.microsoft.com/office/drawing/2014/main" id="{30AD05DB-4365-4D85-BE0D-41341D7741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28750" y="2228850"/>
            <a:ext cx="7152542" cy="302895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Information used at all phases of decision making:  strategic, planning, operational</a:t>
            </a:r>
          </a:p>
          <a:p>
            <a:r>
              <a:rPr lang="en-US" altLang="en-US" sz="2800" dirty="0"/>
              <a:t>Examples:</a:t>
            </a:r>
          </a:p>
          <a:p>
            <a:pPr lvl="1"/>
            <a:r>
              <a:rPr lang="en-US" altLang="en-US" sz="2400" dirty="0"/>
              <a:t>Strategic: location decisions</a:t>
            </a:r>
          </a:p>
          <a:p>
            <a:pPr lvl="1"/>
            <a:r>
              <a:rPr lang="en-US" altLang="en-US" sz="2400" dirty="0"/>
              <a:t>Operational: what products will be produced during today’s production run</a:t>
            </a:r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1E09A2A1-4093-4F3C-9A94-C44ADB7C5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5313" y="985837"/>
            <a:ext cx="6858000" cy="614363"/>
          </a:xfrm>
        </p:spPr>
        <p:txBody>
          <a:bodyPr>
            <a:normAutofit fontScale="90000"/>
          </a:bodyPr>
          <a:lstStyle/>
          <a:p>
            <a:r>
              <a:rPr lang="en-US" altLang="en-US" b="1"/>
              <a:t>Use of Information in a Supply Chain</a:t>
            </a: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3">
            <a:extLst>
              <a:ext uri="{FF2B5EF4-FFF2-40B4-BE49-F238E27FC236}">
                <a16:creationId xmlns:a16="http://schemas.microsoft.com/office/drawing/2014/main" id="{8CE5D56F-3A0E-4A16-A2FD-712AEA7C36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0160" y="2114549"/>
            <a:ext cx="7695028" cy="3582865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Inventory: demand patterns, carrying costs, stockout costs, ordering costs</a:t>
            </a:r>
          </a:p>
          <a:p>
            <a:r>
              <a:rPr lang="en-US" altLang="en-US" sz="2400" dirty="0"/>
              <a:t>Transportation: costs, customer locations, shipment sizes</a:t>
            </a:r>
          </a:p>
          <a:p>
            <a:r>
              <a:rPr lang="en-US" altLang="en-US" sz="2400" dirty="0"/>
              <a:t>Facility: location, capacity, schedules of a facility; need information about trade-offs between flexibility and efficiency, demand, exchange rates, taxes, etc.</a:t>
            </a:r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id="{8A8D68B0-8633-4416-BD74-A51F7B0DD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1499" y="1050130"/>
            <a:ext cx="7447085" cy="671513"/>
          </a:xfrm>
        </p:spPr>
        <p:txBody>
          <a:bodyPr>
            <a:noAutofit/>
          </a:bodyPr>
          <a:lstStyle/>
          <a:p>
            <a:r>
              <a:rPr lang="en-US" altLang="en-US" sz="3200" b="1" dirty="0"/>
              <a:t>Use of Information in a Supply Chain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3">
            <a:extLst>
              <a:ext uri="{FF2B5EF4-FFF2-40B4-BE49-F238E27FC236}">
                <a16:creationId xmlns:a16="http://schemas.microsoft.com/office/drawing/2014/main" id="{633D291D-BBCA-47E5-855B-B4E5C21518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7058" y="2480310"/>
            <a:ext cx="7546438" cy="30861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The Supply Chain Processes</a:t>
            </a:r>
          </a:p>
          <a:p>
            <a:pPr lvl="1"/>
            <a:r>
              <a:rPr lang="en-US" altLang="en-US" sz="2400" dirty="0"/>
              <a:t>Customer Relationship Management (CRM)</a:t>
            </a:r>
          </a:p>
          <a:p>
            <a:pPr lvl="1"/>
            <a:r>
              <a:rPr lang="en-US" altLang="en-US" sz="2400" dirty="0"/>
              <a:t>Internal Supply Chain Management (ISCM)</a:t>
            </a:r>
          </a:p>
          <a:p>
            <a:pPr lvl="1"/>
            <a:r>
              <a:rPr lang="en-US" altLang="en-US" sz="2400" dirty="0"/>
              <a:t>Supplier Relationship Management (SRM)</a:t>
            </a:r>
          </a:p>
          <a:p>
            <a:pPr lvl="1"/>
            <a:r>
              <a:rPr lang="en-US" altLang="en-US" sz="2400" dirty="0"/>
              <a:t>Plus: Transaction Management Foundation</a:t>
            </a:r>
          </a:p>
          <a:p>
            <a:endParaRPr lang="en-US" altLang="en-US" sz="2800" dirty="0"/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B62BE148-B080-4017-AA31-59FB65440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The Supply Chain IT Framework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3c02fde-b48f-4d00-bac1-911d8ee6ee98">Template</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709477310369438C3E543C94179E2D" ma:contentTypeVersion="8" ma:contentTypeDescription="Create a new document." ma:contentTypeScope="" ma:versionID="40639e0939d655a4dc87506b01892c9e">
  <xsd:schema xmlns:xsd="http://www.w3.org/2001/XMLSchema" xmlns:xs="http://www.w3.org/2001/XMLSchema" xmlns:p="http://schemas.microsoft.com/office/2006/metadata/properties" xmlns:ns2="13c02fde-b48f-4d00-bac1-911d8ee6ee98" xmlns:ns3="6fd5926b-e52e-44d8-81d1-5e6608a23368" targetNamespace="http://schemas.microsoft.com/office/2006/metadata/properties" ma:root="true" ma:fieldsID="337014aa22b9b0ec50b4022cfab8c551" ns2:_="" ns3:_="">
    <xsd:import namespace="13c02fde-b48f-4d00-bac1-911d8ee6ee98"/>
    <xsd:import namespace="6fd5926b-e52e-44d8-81d1-5e6608a23368"/>
    <xsd:element name="properties">
      <xsd:complexType>
        <xsd:sequence>
          <xsd:element name="documentManagement">
            <xsd:complexType>
              <xsd:all>
                <xsd:element ref="ns2:Category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c02fde-b48f-4d00-bac1-911d8ee6ee98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description="Select from the pull down menu the correct category for this file type" ma:format="Dropdown" ma:internalName="Category">
      <xsd:simpleType>
        <xsd:restriction base="dms:Choice">
          <xsd:enumeration value="Meetings"/>
          <xsd:enumeration value="Purchase Order"/>
          <xsd:enumeration value="Invoice"/>
          <xsd:enumeration value="Policy"/>
          <xsd:enumeration value="Procedure"/>
          <xsd:enumeration value="Template"/>
        </xsd:restriction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5926b-e52e-44d8-81d1-5e6608a23368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324C9D-A4D4-4EA5-B76C-8491F2658EB9}">
  <ds:schemaRefs>
    <ds:schemaRef ds:uri="http://purl.org/dc/elements/1.1/"/>
    <ds:schemaRef ds:uri="http://schemas.microsoft.com/office/2006/metadata/properties"/>
    <ds:schemaRef ds:uri="6fd5926b-e52e-44d8-81d1-5e6608a2336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3c02fde-b48f-4d00-bac1-911d8ee6ee98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BE02B31-F34B-4E18-8C84-0623F31763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D502E4-D18D-4EA6-BFF6-F7B2176D1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c02fde-b48f-4d00-bac1-911d8ee6ee98"/>
    <ds:schemaRef ds:uri="6fd5926b-e52e-44d8-81d1-5e6608a23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13905</TotalTime>
  <Words>2619</Words>
  <Application>Microsoft Office PowerPoint</Application>
  <PresentationFormat>On-screen Show (4:3)</PresentationFormat>
  <Paragraphs>438</Paragraphs>
  <Slides>40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黑体</vt:lpstr>
      <vt:lpstr>Arial</vt:lpstr>
      <vt:lpstr>Calibri</vt:lpstr>
      <vt:lpstr>Calibri Light</vt:lpstr>
      <vt:lpstr>Tahoma</vt:lpstr>
      <vt:lpstr>Times New Roman</vt:lpstr>
      <vt:lpstr>Wingdings</vt:lpstr>
      <vt:lpstr>1_Custom Design</vt:lpstr>
      <vt:lpstr>2_Custom Design</vt:lpstr>
      <vt:lpstr>3_Custom Design</vt:lpstr>
      <vt:lpstr>5_Custom Design</vt:lpstr>
      <vt:lpstr>PowerPoint Presentation</vt:lpstr>
      <vt:lpstr>Value Chain Management MGT804 Week 13</vt:lpstr>
      <vt:lpstr>Role of Information Technology in a Supply Chain</vt:lpstr>
      <vt:lpstr>Role of Information Technology in a Supply Chain</vt:lpstr>
      <vt:lpstr>The Importance of Information in a Supply Chain</vt:lpstr>
      <vt:lpstr>Characteristics of Useful Supply Chain Information</vt:lpstr>
      <vt:lpstr>Use of Information in a Supply Chain</vt:lpstr>
      <vt:lpstr>Use of Information in a Supply Chain</vt:lpstr>
      <vt:lpstr>The Supply Chain IT Framework</vt:lpstr>
      <vt:lpstr>Supply Chain IT Framework  </vt:lpstr>
      <vt:lpstr>Implementing Supply Chain Information Technology Systems</vt:lpstr>
      <vt:lpstr>Competition, Conflict, Collaboration and Coordination (C4)</vt:lpstr>
      <vt:lpstr>Radio Frequency Identification (RFID)</vt:lpstr>
      <vt:lpstr>Business Value of RFID</vt:lpstr>
      <vt:lpstr>Business Value of RFID (continued)</vt:lpstr>
      <vt:lpstr>Business Value of RFID (continued)</vt:lpstr>
      <vt:lpstr>Adoption and Implementation of RFID</vt:lpstr>
      <vt:lpstr>Adoption and Implementation of RFID (continued)</vt:lpstr>
      <vt:lpstr>The Use of Big Data and Data Mining in Supply Chains</vt:lpstr>
      <vt:lpstr>BIG DATA (Davenport, 2014)</vt:lpstr>
      <vt:lpstr>Governmental &amp; Non-Profit Examples Dobbs et al. 2014, McKinsey Report</vt:lpstr>
      <vt:lpstr>Data Types (Davenport, 2014)</vt:lpstr>
      <vt:lpstr>Contemporary Big Data Examples</vt:lpstr>
      <vt:lpstr>Sathi (2012)</vt:lpstr>
      <vt:lpstr>Mayer-Schonberger &amp; Cukier (2013)</vt:lpstr>
      <vt:lpstr>Supply Chain Analytics</vt:lpstr>
      <vt:lpstr> </vt:lpstr>
      <vt:lpstr>Supply Chains &amp; Big Data</vt:lpstr>
      <vt:lpstr>Example Supply Chain Big Data Sources Waller &amp; Fawcett (2013a) – Journal of Business Logistics</vt:lpstr>
      <vt:lpstr>Supply Chain Analytics Objectives</vt:lpstr>
      <vt:lpstr>Responsibility Locus for SCA Projects</vt:lpstr>
      <vt:lpstr>Vertical vs. Horizontal Data Scientists</vt:lpstr>
      <vt:lpstr>Big Data Opportunities to Improve:  Waller &amp; Fawcett (2013b) - Journal of Business Logistics</vt:lpstr>
      <vt:lpstr>Company Examples (Davenport, 2014)</vt:lpstr>
      <vt:lpstr>Erik Brynjolfsson and Andrew McAfee  2011 Digital Frontier Press</vt:lpstr>
      <vt:lpstr>Supply Chain Areas with Big Data Impact</vt:lpstr>
      <vt:lpstr>Potential Areas of Interest – SCA &amp; Big Data Friedman (The World is Flat)</vt:lpstr>
      <vt:lpstr>Further Reading: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Toniel Leung</dc:creator>
  <cp:lastModifiedBy>Eias</cp:lastModifiedBy>
  <cp:revision>57</cp:revision>
  <dcterms:created xsi:type="dcterms:W3CDTF">2017-08-16T23:55:16Z</dcterms:created>
  <dcterms:modified xsi:type="dcterms:W3CDTF">2018-12-02T08:41:28Z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0x010100E1709477310369438C3E543C94179E2D</vt:lpwstr>
  </property>
</Properties>
</file>