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2"/>
  </p:notesMasterIdLst>
  <p:sldIdLst>
    <p:sldId id="280" r:id="rId8"/>
    <p:sldId id="289" r:id="rId9"/>
    <p:sldId id="260" r:id="rId10"/>
    <p:sldId id="402" r:id="rId11"/>
    <p:sldId id="403" r:id="rId12"/>
    <p:sldId id="404" r:id="rId13"/>
    <p:sldId id="405" r:id="rId14"/>
    <p:sldId id="406" r:id="rId15"/>
    <p:sldId id="421" r:id="rId16"/>
    <p:sldId id="407" r:id="rId17"/>
    <p:sldId id="408" r:id="rId18"/>
    <p:sldId id="409" r:id="rId19"/>
    <p:sldId id="410" r:id="rId20"/>
    <p:sldId id="411" r:id="rId21"/>
    <p:sldId id="412" r:id="rId22"/>
    <p:sldId id="413" r:id="rId23"/>
    <p:sldId id="262" r:id="rId24"/>
    <p:sldId id="415" r:id="rId25"/>
    <p:sldId id="414" r:id="rId26"/>
    <p:sldId id="416" r:id="rId27"/>
    <p:sldId id="417" r:id="rId28"/>
    <p:sldId id="418" r:id="rId29"/>
    <p:sldId id="419" r:id="rId30"/>
    <p:sldId id="42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0"/>
            <p14:sldId id="289"/>
            <p14:sldId id="260"/>
            <p14:sldId id="402"/>
            <p14:sldId id="403"/>
            <p14:sldId id="404"/>
            <p14:sldId id="405"/>
            <p14:sldId id="406"/>
            <p14:sldId id="421"/>
            <p14:sldId id="407"/>
            <p14:sldId id="408"/>
            <p14:sldId id="409"/>
            <p14:sldId id="410"/>
            <p14:sldId id="411"/>
            <p14:sldId id="412"/>
            <p14:sldId id="413"/>
            <p14:sldId id="262"/>
            <p14:sldId id="415"/>
            <p14:sldId id="414"/>
            <p14:sldId id="416"/>
            <p14:sldId id="417"/>
            <p14:sldId id="418"/>
            <p14:sldId id="419"/>
            <p14:sldId id="42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069" autoAdjust="0"/>
  </p:normalViewPr>
  <p:slideViewPr>
    <p:cSldViewPr snapToGrid="0" snapToObjects="1">
      <p:cViewPr varScale="1">
        <p:scale>
          <a:sx n="50" d="100"/>
          <a:sy n="50" d="100"/>
        </p:scale>
        <p:origin x="1572" y="3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7/28/2019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DE195D5-024E-4DA3-A8F8-E94DF30E909A}"/>
              </a:ext>
            </a:extLst>
          </p:cNvPr>
          <p:cNvSpPr>
            <a:spLocks noGrp="1" noChangeArrowheads="1"/>
          </p:cNvSpPr>
          <p:nvPr>
            <p:ph type="sldNum" sz="quarter" idx="5"/>
          </p:nvPr>
        </p:nvSpPr>
        <p:spPr>
          <a:ln/>
        </p:spPr>
        <p:txBody>
          <a:bodyPr/>
          <a:lstStyle/>
          <a:p>
            <a:fld id="{5A8265A1-D981-46D1-8296-256DF6294E84}" type="slidenum">
              <a:rPr lang="en-US" altLang="en-US"/>
              <a:pPr/>
              <a:t>3</a:t>
            </a:fld>
            <a:endParaRPr lang="en-US" altLang="en-US"/>
          </a:p>
        </p:txBody>
      </p:sp>
      <p:sp>
        <p:nvSpPr>
          <p:cNvPr id="14338" name="Rectangle 2">
            <a:extLst>
              <a:ext uri="{FF2B5EF4-FFF2-40B4-BE49-F238E27FC236}">
                <a16:creationId xmlns:a16="http://schemas.microsoft.com/office/drawing/2014/main" id="{6F67B5B7-29D1-4517-AF42-B6B9A6CC1E23}"/>
              </a:ext>
            </a:extLst>
          </p:cNvPr>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14339" name="Rectangle 3">
            <a:extLst>
              <a:ext uri="{FF2B5EF4-FFF2-40B4-BE49-F238E27FC236}">
                <a16:creationId xmlns:a16="http://schemas.microsoft.com/office/drawing/2014/main" id="{A6FDBAC7-6470-4F3B-AB13-F0506E8614B2}"/>
              </a:ext>
            </a:extLst>
          </p:cNvPr>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19</a:t>
            </a:fld>
            <a:endParaRPr lang="en-US"/>
          </a:p>
        </p:txBody>
      </p:sp>
    </p:spTree>
    <p:extLst>
      <p:ext uri="{BB962C8B-B14F-4D97-AF65-F5344CB8AC3E}">
        <p14:creationId xmlns:p14="http://schemas.microsoft.com/office/powerpoint/2010/main" val="321897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20</a:t>
            </a:fld>
            <a:endParaRPr lang="en-US"/>
          </a:p>
        </p:txBody>
      </p:sp>
    </p:spTree>
    <p:extLst>
      <p:ext uri="{BB962C8B-B14F-4D97-AF65-F5344CB8AC3E}">
        <p14:creationId xmlns:p14="http://schemas.microsoft.com/office/powerpoint/2010/main" val="124610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21</a:t>
            </a:fld>
            <a:endParaRPr lang="en-US"/>
          </a:p>
        </p:txBody>
      </p:sp>
    </p:spTree>
    <p:extLst>
      <p:ext uri="{BB962C8B-B14F-4D97-AF65-F5344CB8AC3E}">
        <p14:creationId xmlns:p14="http://schemas.microsoft.com/office/powerpoint/2010/main" val="393691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22</a:t>
            </a:fld>
            <a:endParaRPr lang="en-US"/>
          </a:p>
        </p:txBody>
      </p:sp>
    </p:spTree>
    <p:extLst>
      <p:ext uri="{BB962C8B-B14F-4D97-AF65-F5344CB8AC3E}">
        <p14:creationId xmlns:p14="http://schemas.microsoft.com/office/powerpoint/2010/main" val="272547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23</a:t>
            </a:fld>
            <a:endParaRPr lang="en-US"/>
          </a:p>
        </p:txBody>
      </p:sp>
    </p:spTree>
    <p:extLst>
      <p:ext uri="{BB962C8B-B14F-4D97-AF65-F5344CB8AC3E}">
        <p14:creationId xmlns:p14="http://schemas.microsoft.com/office/powerpoint/2010/main" val="92004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4</a:t>
            </a:fld>
            <a:endParaRPr lang="en-US"/>
          </a:p>
        </p:txBody>
      </p:sp>
    </p:spTree>
    <p:extLst>
      <p:ext uri="{BB962C8B-B14F-4D97-AF65-F5344CB8AC3E}">
        <p14:creationId xmlns:p14="http://schemas.microsoft.com/office/powerpoint/2010/main" val="424020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5</a:t>
            </a:fld>
            <a:endParaRPr lang="en-US"/>
          </a:p>
        </p:txBody>
      </p:sp>
    </p:spTree>
    <p:extLst>
      <p:ext uri="{BB962C8B-B14F-4D97-AF65-F5344CB8AC3E}">
        <p14:creationId xmlns:p14="http://schemas.microsoft.com/office/powerpoint/2010/main" val="102036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6</a:t>
            </a:fld>
            <a:endParaRPr lang="en-US"/>
          </a:p>
        </p:txBody>
      </p:sp>
    </p:spTree>
    <p:extLst>
      <p:ext uri="{BB962C8B-B14F-4D97-AF65-F5344CB8AC3E}">
        <p14:creationId xmlns:p14="http://schemas.microsoft.com/office/powerpoint/2010/main" val="177785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7</a:t>
            </a:fld>
            <a:endParaRPr lang="en-US"/>
          </a:p>
        </p:txBody>
      </p:sp>
    </p:spTree>
    <p:extLst>
      <p:ext uri="{BB962C8B-B14F-4D97-AF65-F5344CB8AC3E}">
        <p14:creationId xmlns:p14="http://schemas.microsoft.com/office/powerpoint/2010/main" val="50917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8</a:t>
            </a:fld>
            <a:endParaRPr lang="en-US"/>
          </a:p>
        </p:txBody>
      </p:sp>
    </p:spTree>
    <p:extLst>
      <p:ext uri="{BB962C8B-B14F-4D97-AF65-F5344CB8AC3E}">
        <p14:creationId xmlns:p14="http://schemas.microsoft.com/office/powerpoint/2010/main" val="196916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10</a:t>
            </a:fld>
            <a:endParaRPr lang="en-US"/>
          </a:p>
        </p:txBody>
      </p:sp>
    </p:spTree>
    <p:extLst>
      <p:ext uri="{BB962C8B-B14F-4D97-AF65-F5344CB8AC3E}">
        <p14:creationId xmlns:p14="http://schemas.microsoft.com/office/powerpoint/2010/main" val="374561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11</a:t>
            </a:fld>
            <a:endParaRPr lang="en-US"/>
          </a:p>
        </p:txBody>
      </p:sp>
    </p:spTree>
    <p:extLst>
      <p:ext uri="{BB962C8B-B14F-4D97-AF65-F5344CB8AC3E}">
        <p14:creationId xmlns:p14="http://schemas.microsoft.com/office/powerpoint/2010/main" val="209908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A32FDA9-39B6-416D-A16E-6D2814113675}" type="slidenum">
              <a:rPr lang="en-AU" smtClean="0"/>
              <a:t>18</a:t>
            </a:fld>
            <a:endParaRPr lang="en-AU"/>
          </a:p>
        </p:txBody>
      </p:sp>
    </p:spTree>
    <p:extLst>
      <p:ext uri="{BB962C8B-B14F-4D97-AF65-F5344CB8AC3E}">
        <p14:creationId xmlns:p14="http://schemas.microsoft.com/office/powerpoint/2010/main" val="136045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28/07/2019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28/07/2019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000">
                <a:solidFill>
                  <a:srgbClr val="99400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normAutofit/>
          </a:bodyPr>
          <a:lstStyle>
            <a:lvl1pPr marL="0" indent="0" algn="ctr">
              <a:buNone/>
              <a:defRPr sz="3600">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5A514EFD-498C-49EB-A9E1-62B1AA63A80A}"/>
              </a:ext>
            </a:extLst>
          </p:cNvPr>
          <p:cNvSpPr>
            <a:spLocks noGrp="1"/>
          </p:cNvSpPr>
          <p:nvPr>
            <p:ph type="sldNum" sz="quarter" idx="10"/>
          </p:nvPr>
        </p:nvSpPr>
        <p:spPr/>
        <p:txBody>
          <a:bodyPr/>
          <a:lstStyle>
            <a:lvl1pPr>
              <a:defRPr/>
            </a:lvl1pPr>
          </a:lstStyle>
          <a:p>
            <a:r>
              <a:rPr lang="en-US" altLang="en-US"/>
              <a:t>1-</a:t>
            </a:r>
            <a:fld id="{B00E270A-BDCC-4B28-A99B-05A2EF166E92}" type="slidenum">
              <a:rPr lang="en-US" altLang="en-US"/>
              <a:pPr/>
              <a:t>‹#›</a:t>
            </a:fld>
            <a:endParaRPr lang="en-US" altLang="en-US"/>
          </a:p>
        </p:txBody>
      </p:sp>
      <p:pic>
        <p:nvPicPr>
          <p:cNvPr id="5" name="Picture 4">
            <a:extLst>
              <a:ext uri="{FF2B5EF4-FFF2-40B4-BE49-F238E27FC236}">
                <a16:creationId xmlns:a16="http://schemas.microsoft.com/office/drawing/2014/main" id="{787CEE6D-03D2-4849-A10D-B4F52BB92B7C}"/>
              </a:ext>
            </a:extLst>
          </p:cNvPr>
          <p:cNvPicPr>
            <a:picLocks/>
          </p:cNvPicPr>
          <p:nvPr userDrawn="1"/>
        </p:nvPicPr>
        <p:blipFill rotWithShape="1">
          <a:blip r:embed="rId2">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Tree>
    <p:extLst>
      <p:ext uri="{BB962C8B-B14F-4D97-AF65-F5344CB8AC3E}">
        <p14:creationId xmlns:p14="http://schemas.microsoft.com/office/powerpoint/2010/main" val="41936602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31"/>
            <a:ext cx="8229600" cy="1020762"/>
          </a:xfrm>
        </p:spPr>
        <p:txBody>
          <a:bodyPr/>
          <a:lstStyle/>
          <a:p>
            <a:r>
              <a:rPr lang="en-US"/>
              <a:t>Click to edit Master title style</a:t>
            </a:r>
          </a:p>
        </p:txBody>
      </p:sp>
      <p:sp>
        <p:nvSpPr>
          <p:cNvPr id="3" name="Content Placeholder 2"/>
          <p:cNvSpPr>
            <a:spLocks noGrp="1"/>
          </p:cNvSpPr>
          <p:nvPr>
            <p:ph idx="1"/>
          </p:nvPr>
        </p:nvSpPr>
        <p:spPr>
          <a:xfrm>
            <a:off x="457200" y="1199920"/>
            <a:ext cx="8229600" cy="4525963"/>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95F90AA2-3379-4F84-9B90-017EF933C1AF}"/>
              </a:ext>
            </a:extLst>
          </p:cNvPr>
          <p:cNvSpPr>
            <a:spLocks noGrp="1"/>
          </p:cNvSpPr>
          <p:nvPr>
            <p:ph type="ftr" sz="quarter" idx="10"/>
          </p:nvPr>
        </p:nvSpPr>
        <p:spPr/>
        <p:txBody>
          <a:bodyPr/>
          <a:lstStyle>
            <a:lvl1pPr>
              <a:defRPr/>
            </a:lvl1pPr>
          </a:lstStyle>
          <a:p>
            <a:pPr>
              <a:defRPr/>
            </a:pPr>
            <a:r>
              <a:rPr lang="en-US"/>
              <a:t>Copyright 2011 John Wiley &amp; Sons, Inc.</a:t>
            </a:r>
            <a:endParaRPr lang="en-US" dirty="0"/>
          </a:p>
        </p:txBody>
      </p:sp>
      <p:sp>
        <p:nvSpPr>
          <p:cNvPr id="5" name="Slide Number Placeholder 5">
            <a:extLst>
              <a:ext uri="{FF2B5EF4-FFF2-40B4-BE49-F238E27FC236}">
                <a16:creationId xmlns:a16="http://schemas.microsoft.com/office/drawing/2014/main" id="{D4508396-10BA-4A0B-B022-6B2611D4A72B}"/>
              </a:ext>
            </a:extLst>
          </p:cNvPr>
          <p:cNvSpPr>
            <a:spLocks noGrp="1"/>
          </p:cNvSpPr>
          <p:nvPr>
            <p:ph type="sldNum" sz="quarter" idx="11"/>
          </p:nvPr>
        </p:nvSpPr>
        <p:spPr/>
        <p:txBody>
          <a:bodyPr/>
          <a:lstStyle>
            <a:lvl1pPr>
              <a:defRPr/>
            </a:lvl1pPr>
          </a:lstStyle>
          <a:p>
            <a:r>
              <a:rPr lang="en-US" altLang="en-US"/>
              <a:t>1-</a:t>
            </a:r>
            <a:fld id="{0F398695-5960-47D3-A481-74C2C2B07500}" type="slidenum">
              <a:rPr lang="en-US" altLang="en-US"/>
              <a:pPr/>
              <a:t>‹#›</a:t>
            </a:fld>
            <a:endParaRPr lang="en-US" altLang="en-US"/>
          </a:p>
        </p:txBody>
      </p:sp>
      <p:pic>
        <p:nvPicPr>
          <p:cNvPr id="6" name="Picture 5">
            <a:extLst>
              <a:ext uri="{FF2B5EF4-FFF2-40B4-BE49-F238E27FC236}">
                <a16:creationId xmlns:a16="http://schemas.microsoft.com/office/drawing/2014/main" id="{070D60F2-5994-4788-A0D1-F94B4EAD9565}"/>
              </a:ext>
            </a:extLst>
          </p:cNvPr>
          <p:cNvPicPr>
            <a:picLocks/>
          </p:cNvPicPr>
          <p:nvPr userDrawn="1"/>
        </p:nvPicPr>
        <p:blipFill rotWithShape="1">
          <a:blip r:embed="rId2">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Tree>
    <p:extLst>
      <p:ext uri="{BB962C8B-B14F-4D97-AF65-F5344CB8AC3E}">
        <p14:creationId xmlns:p14="http://schemas.microsoft.com/office/powerpoint/2010/main" val="32770606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28/07/2019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pic>
        <p:nvPicPr>
          <p:cNvPr id="7" name="Picture 6">
            <a:extLst>
              <a:ext uri="{FF2B5EF4-FFF2-40B4-BE49-F238E27FC236}">
                <a16:creationId xmlns:a16="http://schemas.microsoft.com/office/drawing/2014/main" id="{AA494DA8-D6ED-4CAD-9AFB-0A9C4F4D3B71}"/>
              </a:ext>
            </a:extLst>
          </p:cNvPr>
          <p:cNvPicPr>
            <a:picLocks/>
          </p:cNvPicPr>
          <p:nvPr userDrawn="1"/>
        </p:nvPicPr>
        <p:blipFill rotWithShape="1">
          <a:blip r:embed="rId10">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8" r:id="rId7"/>
    <p:sldLayoutId id="2147483719" r:id="rId8"/>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28/07/2019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28/07/2019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paginas.fe.up.pt/~als/mis10e/ch9/chpt9-2bullettext.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paginas.fe.up.pt/~als/mis10e/ch9/chpt9-2bullettext.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paginas.fe.up.pt/~als/mis10e/ch9/chpt9-2bullettext.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paginas.fe.up.pt/~als/mis10e/ch9/chpt9-2bullettext.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paginas.fe.up.pt/~als/mis10e/ch9/chpt9-2bullettext.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6UAOUmyU0Pk"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3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8AD1-65AD-48D6-8B48-1A055F1636BD}"/>
              </a:ext>
            </a:extLst>
          </p:cNvPr>
          <p:cNvSpPr>
            <a:spLocks noGrp="1"/>
          </p:cNvSpPr>
          <p:nvPr>
            <p:ph type="title"/>
          </p:nvPr>
        </p:nvSpPr>
        <p:spPr/>
        <p:txBody>
          <a:bodyPr/>
          <a:lstStyle/>
          <a:p>
            <a:r>
              <a:rPr lang="en-AU" b="0" dirty="0"/>
              <a:t>Decision Phases in a Supply Chain</a:t>
            </a:r>
            <a:endParaRPr lang="en-AU" dirty="0"/>
          </a:p>
        </p:txBody>
      </p:sp>
      <p:sp>
        <p:nvSpPr>
          <p:cNvPr id="3" name="Content Placeholder 2">
            <a:extLst>
              <a:ext uri="{FF2B5EF4-FFF2-40B4-BE49-F238E27FC236}">
                <a16:creationId xmlns:a16="http://schemas.microsoft.com/office/drawing/2014/main" id="{AD759FB1-E51B-4EA5-B8E8-23EC4316A9D8}"/>
              </a:ext>
            </a:extLst>
          </p:cNvPr>
          <p:cNvSpPr>
            <a:spLocks noGrp="1"/>
          </p:cNvSpPr>
          <p:nvPr>
            <p:ph idx="1"/>
          </p:nvPr>
        </p:nvSpPr>
        <p:spPr/>
        <p:txBody>
          <a:bodyPr/>
          <a:lstStyle/>
          <a:p>
            <a:r>
              <a:rPr lang="en-AU" dirty="0"/>
              <a:t>Successful supply chain management requires many decisions relating to the flow of information, product, and funds. Each decision should be made to raise the supply chain surplus. These decisions fall into three categories or phases:</a:t>
            </a:r>
          </a:p>
          <a:p>
            <a:r>
              <a:rPr lang="en-AU" b="1" i="1" dirty="0"/>
              <a:t>Supply chain strategy or design</a:t>
            </a:r>
          </a:p>
          <a:p>
            <a:r>
              <a:rPr lang="en-AU" b="1" i="1" dirty="0"/>
              <a:t>Supply chain planning</a:t>
            </a:r>
          </a:p>
          <a:p>
            <a:r>
              <a:rPr lang="en-AU" b="1" i="1" dirty="0"/>
              <a:t>Supply chain operation</a:t>
            </a:r>
            <a:endParaRPr lang="en-AU" dirty="0"/>
          </a:p>
        </p:txBody>
      </p:sp>
    </p:spTree>
    <p:extLst>
      <p:ext uri="{BB962C8B-B14F-4D97-AF65-F5344CB8AC3E}">
        <p14:creationId xmlns:p14="http://schemas.microsoft.com/office/powerpoint/2010/main" val="35285074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3D01-75AC-49A6-8962-8704526D664F}"/>
              </a:ext>
            </a:extLst>
          </p:cNvPr>
          <p:cNvSpPr>
            <a:spLocks noGrp="1"/>
          </p:cNvSpPr>
          <p:nvPr>
            <p:ph type="title"/>
          </p:nvPr>
        </p:nvSpPr>
        <p:spPr>
          <a:xfrm>
            <a:off x="457200" y="621736"/>
            <a:ext cx="8229600" cy="1020762"/>
          </a:xfrm>
        </p:spPr>
        <p:txBody>
          <a:bodyPr/>
          <a:lstStyle/>
          <a:p>
            <a:r>
              <a:rPr lang="en-AU" i="1" dirty="0"/>
              <a:t>Supply chain strategy or design:</a:t>
            </a:r>
            <a:endParaRPr lang="en-AU" dirty="0"/>
          </a:p>
        </p:txBody>
      </p:sp>
      <p:sp>
        <p:nvSpPr>
          <p:cNvPr id="3" name="Content Placeholder 2">
            <a:extLst>
              <a:ext uri="{FF2B5EF4-FFF2-40B4-BE49-F238E27FC236}">
                <a16:creationId xmlns:a16="http://schemas.microsoft.com/office/drawing/2014/main" id="{B7507B49-42D9-4DF3-A803-15DC75B96063}"/>
              </a:ext>
            </a:extLst>
          </p:cNvPr>
          <p:cNvSpPr>
            <a:spLocks noGrp="1"/>
          </p:cNvSpPr>
          <p:nvPr>
            <p:ph idx="1"/>
          </p:nvPr>
        </p:nvSpPr>
        <p:spPr>
          <a:xfrm>
            <a:off x="533400" y="1710301"/>
            <a:ext cx="8229600" cy="4525963"/>
          </a:xfrm>
        </p:spPr>
        <p:txBody>
          <a:bodyPr/>
          <a:lstStyle/>
          <a:p>
            <a:r>
              <a:rPr lang="en-AU" dirty="0"/>
              <a:t>During this phase, a company decides how to structure the supply chain over the next several years.</a:t>
            </a:r>
          </a:p>
          <a:p>
            <a:r>
              <a:rPr lang="en-AU" dirty="0"/>
              <a:t>It decides what the chain’s configuration will be, how resources will be allocated, and what processes each stage will perform. Strategic decisions made by companies include:</a:t>
            </a:r>
          </a:p>
          <a:p>
            <a:pPr lvl="1"/>
            <a:r>
              <a:rPr lang="en-AU" dirty="0"/>
              <a:t> whether to outsource or perform a supply chain function in-house, </a:t>
            </a:r>
          </a:p>
          <a:p>
            <a:pPr lvl="1"/>
            <a:r>
              <a:rPr lang="en-AU" dirty="0"/>
              <a:t>the location and capacities of production and warehousing facilities, </a:t>
            </a:r>
          </a:p>
          <a:p>
            <a:pPr lvl="1"/>
            <a:r>
              <a:rPr lang="en-AU" dirty="0"/>
              <a:t>the products to be manufactured or stored at various locations, </a:t>
            </a:r>
          </a:p>
          <a:p>
            <a:pPr lvl="1"/>
            <a:r>
              <a:rPr lang="en-AU" dirty="0"/>
              <a:t>the modes of transportation to be made available along different shipping legs, and </a:t>
            </a:r>
          </a:p>
          <a:p>
            <a:pPr lvl="1"/>
            <a:r>
              <a:rPr lang="en-AU" dirty="0"/>
              <a:t>the type of information system to be used.</a:t>
            </a:r>
          </a:p>
        </p:txBody>
      </p:sp>
    </p:spTree>
    <p:extLst>
      <p:ext uri="{BB962C8B-B14F-4D97-AF65-F5344CB8AC3E}">
        <p14:creationId xmlns:p14="http://schemas.microsoft.com/office/powerpoint/2010/main" val="37876447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7B93-4FFB-4796-B5CE-6ADE4477BE16}"/>
              </a:ext>
            </a:extLst>
          </p:cNvPr>
          <p:cNvSpPr>
            <a:spLocks noGrp="1"/>
          </p:cNvSpPr>
          <p:nvPr>
            <p:ph type="title"/>
          </p:nvPr>
        </p:nvSpPr>
        <p:spPr>
          <a:xfrm>
            <a:off x="457200" y="428431"/>
            <a:ext cx="8229600" cy="1020762"/>
          </a:xfrm>
        </p:spPr>
        <p:txBody>
          <a:bodyPr/>
          <a:lstStyle/>
          <a:p>
            <a:r>
              <a:rPr lang="en-AU" i="1" dirty="0"/>
              <a:t>Supply chain planning:</a:t>
            </a:r>
            <a:endParaRPr lang="en-AU" dirty="0"/>
          </a:p>
        </p:txBody>
      </p:sp>
      <p:sp>
        <p:nvSpPr>
          <p:cNvPr id="3" name="Content Placeholder 2">
            <a:extLst>
              <a:ext uri="{FF2B5EF4-FFF2-40B4-BE49-F238E27FC236}">
                <a16:creationId xmlns:a16="http://schemas.microsoft.com/office/drawing/2014/main" id="{8A4A841C-D1E8-44C4-93F7-3419EBF5D828}"/>
              </a:ext>
            </a:extLst>
          </p:cNvPr>
          <p:cNvSpPr>
            <a:spLocks noGrp="1"/>
          </p:cNvSpPr>
          <p:nvPr>
            <p:ph idx="1"/>
          </p:nvPr>
        </p:nvSpPr>
        <p:spPr>
          <a:xfrm>
            <a:off x="457200" y="1449193"/>
            <a:ext cx="8229600" cy="4525963"/>
          </a:xfrm>
        </p:spPr>
        <p:txBody>
          <a:bodyPr>
            <a:normAutofit lnSpcReduction="10000"/>
          </a:bodyPr>
          <a:lstStyle/>
          <a:p>
            <a:r>
              <a:rPr lang="en-AU" dirty="0"/>
              <a:t>For decisions made during this phase, the time frame considered is a quarter to a year. Therefore, the supply chain’s configuration determined in the Strategic phase is fixed. </a:t>
            </a:r>
          </a:p>
          <a:p>
            <a:r>
              <a:rPr lang="en-AU" dirty="0"/>
              <a:t>This configuration establishes constraints within which planning must be done. The goal of planning is to maximize the supply chain surplus that can be generated over the planning horizon given the constraints established during the strategic or design phase. </a:t>
            </a:r>
          </a:p>
          <a:p>
            <a:r>
              <a:rPr lang="en-AU" dirty="0"/>
              <a:t>Companies start the planning phase with a forecast for the coming year (or a comparable time frame) of demand and other factors, such as costs and prices in different markets.</a:t>
            </a:r>
          </a:p>
          <a:p>
            <a:r>
              <a:rPr lang="en-AU" dirty="0"/>
              <a:t>Planning includes making decisions regarding which markets will be supplied from which locations, the subcontracting of manufacturing, the inventory policies to be followed, and the timing and size of marketing and price promotions.</a:t>
            </a:r>
          </a:p>
        </p:txBody>
      </p:sp>
    </p:spTree>
    <p:extLst>
      <p:ext uri="{BB962C8B-B14F-4D97-AF65-F5344CB8AC3E}">
        <p14:creationId xmlns:p14="http://schemas.microsoft.com/office/powerpoint/2010/main" val="40672752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AA06-7821-42C6-8021-2DB7929D8875}"/>
              </a:ext>
            </a:extLst>
          </p:cNvPr>
          <p:cNvSpPr>
            <a:spLocks noGrp="1"/>
          </p:cNvSpPr>
          <p:nvPr>
            <p:ph type="title"/>
          </p:nvPr>
        </p:nvSpPr>
        <p:spPr>
          <a:xfrm>
            <a:off x="457200" y="179158"/>
            <a:ext cx="8229600" cy="1020762"/>
          </a:xfrm>
        </p:spPr>
        <p:txBody>
          <a:bodyPr/>
          <a:lstStyle/>
          <a:p>
            <a:r>
              <a:rPr lang="en-AU" i="1" dirty="0"/>
              <a:t>Supply chain operation:</a:t>
            </a:r>
            <a:endParaRPr lang="en-AU" dirty="0"/>
          </a:p>
        </p:txBody>
      </p:sp>
      <p:sp>
        <p:nvSpPr>
          <p:cNvPr id="3" name="Content Placeholder 2">
            <a:extLst>
              <a:ext uri="{FF2B5EF4-FFF2-40B4-BE49-F238E27FC236}">
                <a16:creationId xmlns:a16="http://schemas.microsoft.com/office/drawing/2014/main" id="{FCCA4BF5-32FD-40CD-B736-1228379CA1D5}"/>
              </a:ext>
            </a:extLst>
          </p:cNvPr>
          <p:cNvSpPr>
            <a:spLocks noGrp="1"/>
          </p:cNvSpPr>
          <p:nvPr>
            <p:ph idx="1"/>
          </p:nvPr>
        </p:nvSpPr>
        <p:spPr/>
        <p:txBody>
          <a:bodyPr>
            <a:normAutofit/>
          </a:bodyPr>
          <a:lstStyle/>
          <a:p>
            <a:r>
              <a:rPr lang="en-AU" dirty="0"/>
              <a:t>The time horizon here is weekly or daily. During this phase, companies make decisions regarding individual customer orders. At the operational level, supply chain configuration is considered fixed and planning policies are already defined. </a:t>
            </a:r>
          </a:p>
          <a:p>
            <a:endParaRPr lang="en-AU" dirty="0"/>
          </a:p>
          <a:p>
            <a:r>
              <a:rPr lang="en-AU" dirty="0"/>
              <a:t>The goal of supply chain operations is to handle incoming customer orders in the best possible manner. </a:t>
            </a:r>
          </a:p>
          <a:p>
            <a:endParaRPr lang="en-AU" dirty="0"/>
          </a:p>
          <a:p>
            <a:r>
              <a:rPr lang="en-AU" dirty="0"/>
              <a:t>During this phase, firms allocate inventory or production to individual orders, set a date by which an order is to be filled, generate pick lists at a warehouse, allocate an order to a particular shipping mode and shipment, set delivery schedules of trucks, and place replenishment orders. </a:t>
            </a:r>
          </a:p>
        </p:txBody>
      </p:sp>
    </p:spTree>
    <p:extLst>
      <p:ext uri="{BB962C8B-B14F-4D97-AF65-F5344CB8AC3E}">
        <p14:creationId xmlns:p14="http://schemas.microsoft.com/office/powerpoint/2010/main" val="19348187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79A6-FE05-44FC-8B48-1DC7FE3D91FF}"/>
              </a:ext>
            </a:extLst>
          </p:cNvPr>
          <p:cNvSpPr>
            <a:spLocks noGrp="1"/>
          </p:cNvSpPr>
          <p:nvPr>
            <p:ph type="title"/>
          </p:nvPr>
        </p:nvSpPr>
        <p:spPr>
          <a:xfrm>
            <a:off x="457200" y="519712"/>
            <a:ext cx="8229600" cy="1020762"/>
          </a:xfrm>
        </p:spPr>
        <p:txBody>
          <a:bodyPr/>
          <a:lstStyle/>
          <a:p>
            <a:r>
              <a:rPr lang="en-AU" b="0" dirty="0"/>
              <a:t>Subprocesses in Each Supply Chain Process Cycle</a:t>
            </a:r>
            <a:endParaRPr lang="en-AU" dirty="0"/>
          </a:p>
        </p:txBody>
      </p:sp>
      <p:sp>
        <p:nvSpPr>
          <p:cNvPr id="3" name="Content Placeholder 2">
            <a:extLst>
              <a:ext uri="{FF2B5EF4-FFF2-40B4-BE49-F238E27FC236}">
                <a16:creationId xmlns:a16="http://schemas.microsoft.com/office/drawing/2014/main" id="{BCC5A761-9795-49B7-8896-6C0FF86EAAA7}"/>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DB06AE29-4165-439E-8373-C75111DF7E2D}"/>
              </a:ext>
            </a:extLst>
          </p:cNvPr>
          <p:cNvPicPr>
            <a:picLocks noChangeAspect="1"/>
          </p:cNvPicPr>
          <p:nvPr/>
        </p:nvPicPr>
        <p:blipFill>
          <a:blip r:embed="rId2"/>
          <a:stretch>
            <a:fillRect/>
          </a:stretch>
        </p:blipFill>
        <p:spPr>
          <a:xfrm>
            <a:off x="1145605" y="2024062"/>
            <a:ext cx="6852790" cy="4525963"/>
          </a:xfrm>
          <a:prstGeom prst="rect">
            <a:avLst/>
          </a:prstGeom>
        </p:spPr>
      </p:pic>
    </p:spTree>
    <p:extLst>
      <p:ext uri="{BB962C8B-B14F-4D97-AF65-F5344CB8AC3E}">
        <p14:creationId xmlns:p14="http://schemas.microsoft.com/office/powerpoint/2010/main" val="30147217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AED6-AA00-4F94-A22F-5899B778C98F}"/>
              </a:ext>
            </a:extLst>
          </p:cNvPr>
          <p:cNvSpPr>
            <a:spLocks noGrp="1"/>
          </p:cNvSpPr>
          <p:nvPr>
            <p:ph type="title"/>
          </p:nvPr>
        </p:nvSpPr>
        <p:spPr>
          <a:xfrm>
            <a:off x="457200" y="689539"/>
            <a:ext cx="8229600" cy="1020762"/>
          </a:xfrm>
        </p:spPr>
        <p:txBody>
          <a:bodyPr/>
          <a:lstStyle/>
          <a:p>
            <a:r>
              <a:rPr lang="en-AU" b="0" dirty="0"/>
              <a:t>Supply Chain Macro Processes in a Firm</a:t>
            </a:r>
            <a:endParaRPr lang="en-AU" dirty="0"/>
          </a:p>
        </p:txBody>
      </p:sp>
      <p:sp>
        <p:nvSpPr>
          <p:cNvPr id="3" name="Content Placeholder 2">
            <a:extLst>
              <a:ext uri="{FF2B5EF4-FFF2-40B4-BE49-F238E27FC236}">
                <a16:creationId xmlns:a16="http://schemas.microsoft.com/office/drawing/2014/main" id="{6C3CE2CF-C990-4789-80B7-6E0D2F0B2B2E}"/>
              </a:ext>
            </a:extLst>
          </p:cNvPr>
          <p:cNvSpPr>
            <a:spLocks noGrp="1"/>
          </p:cNvSpPr>
          <p:nvPr>
            <p:ph idx="1"/>
          </p:nvPr>
        </p:nvSpPr>
        <p:spPr>
          <a:xfrm>
            <a:off x="457200" y="1873020"/>
            <a:ext cx="8229600" cy="4525963"/>
          </a:xfrm>
        </p:spPr>
        <p:txBody>
          <a:bodyPr/>
          <a:lstStyle/>
          <a:p>
            <a:r>
              <a:rPr lang="en-AU" dirty="0"/>
              <a:t>All supply chain processes can be classified into the following three macro processes</a:t>
            </a:r>
          </a:p>
          <a:p>
            <a:r>
              <a:rPr lang="en-AU" b="1" dirty="0"/>
              <a:t>1. </a:t>
            </a:r>
            <a:r>
              <a:rPr lang="en-AU" b="1" i="1" dirty="0"/>
              <a:t>Customer relationship management (CRM): </a:t>
            </a:r>
            <a:r>
              <a:rPr lang="en-AU" dirty="0"/>
              <a:t>all processes at the interface between the</a:t>
            </a:r>
          </a:p>
          <a:p>
            <a:r>
              <a:rPr lang="en-AU" dirty="0"/>
              <a:t>firm and its customers</a:t>
            </a:r>
          </a:p>
          <a:p>
            <a:r>
              <a:rPr lang="en-AU" b="1" dirty="0"/>
              <a:t>2. </a:t>
            </a:r>
            <a:r>
              <a:rPr lang="en-AU" b="1" i="1" dirty="0"/>
              <a:t>Internal supply chain management (ISCM): </a:t>
            </a:r>
            <a:r>
              <a:rPr lang="en-AU" dirty="0"/>
              <a:t>all processes that are internal to the firm</a:t>
            </a:r>
          </a:p>
          <a:p>
            <a:r>
              <a:rPr lang="en-AU" b="1" dirty="0"/>
              <a:t>3. </a:t>
            </a:r>
            <a:r>
              <a:rPr lang="en-AU" b="1" i="1" dirty="0"/>
              <a:t>Supplier relationship management (SRM): </a:t>
            </a:r>
            <a:r>
              <a:rPr lang="en-AU" dirty="0"/>
              <a:t>all processes at the interface between the</a:t>
            </a:r>
          </a:p>
          <a:p>
            <a:r>
              <a:rPr lang="en-AU" dirty="0"/>
              <a:t>firm and its suppliers</a:t>
            </a:r>
          </a:p>
        </p:txBody>
      </p:sp>
    </p:spTree>
    <p:extLst>
      <p:ext uri="{BB962C8B-B14F-4D97-AF65-F5344CB8AC3E}">
        <p14:creationId xmlns:p14="http://schemas.microsoft.com/office/powerpoint/2010/main" val="5567984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F02B-80F4-4213-AA43-0696FFDE8765}"/>
              </a:ext>
            </a:extLst>
          </p:cNvPr>
          <p:cNvSpPr>
            <a:spLocks noGrp="1"/>
          </p:cNvSpPr>
          <p:nvPr>
            <p:ph type="title"/>
          </p:nvPr>
        </p:nvSpPr>
        <p:spPr>
          <a:xfrm>
            <a:off x="457199" y="923731"/>
            <a:ext cx="8229600" cy="1020762"/>
          </a:xfrm>
        </p:spPr>
        <p:txBody>
          <a:bodyPr/>
          <a:lstStyle/>
          <a:p>
            <a:r>
              <a:rPr lang="en-AU" b="0" dirty="0"/>
              <a:t>Supply Chain Macro Processes in a Firm</a:t>
            </a:r>
            <a:endParaRPr lang="en-AU" dirty="0"/>
          </a:p>
        </p:txBody>
      </p:sp>
      <p:sp>
        <p:nvSpPr>
          <p:cNvPr id="3" name="Content Placeholder 2">
            <a:extLst>
              <a:ext uri="{FF2B5EF4-FFF2-40B4-BE49-F238E27FC236}">
                <a16:creationId xmlns:a16="http://schemas.microsoft.com/office/drawing/2014/main" id="{EBAD2BBC-DDEB-4B5D-AD79-10AFE29DBFEB}"/>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40A4B2DF-071C-46DE-8279-1378A93F564A}"/>
              </a:ext>
            </a:extLst>
          </p:cNvPr>
          <p:cNvPicPr>
            <a:picLocks noChangeAspect="1"/>
          </p:cNvPicPr>
          <p:nvPr/>
        </p:nvPicPr>
        <p:blipFill>
          <a:blip r:embed="rId2"/>
          <a:stretch>
            <a:fillRect/>
          </a:stretch>
        </p:blipFill>
        <p:spPr>
          <a:xfrm>
            <a:off x="114555" y="2432050"/>
            <a:ext cx="8914889" cy="2901950"/>
          </a:xfrm>
          <a:prstGeom prst="rect">
            <a:avLst/>
          </a:prstGeom>
        </p:spPr>
      </p:pic>
    </p:spTree>
    <p:extLst>
      <p:ext uri="{BB962C8B-B14F-4D97-AF65-F5344CB8AC3E}">
        <p14:creationId xmlns:p14="http://schemas.microsoft.com/office/powerpoint/2010/main" val="19453235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3DB7B-8FBD-4089-901D-FF6207A0C78A}"/>
              </a:ext>
            </a:extLst>
          </p:cNvPr>
          <p:cNvSpPr>
            <a:spLocks noGrp="1"/>
          </p:cNvSpPr>
          <p:nvPr>
            <p:ph type="sldNum" sz="quarter" idx="10"/>
          </p:nvPr>
        </p:nvSpPr>
        <p:spPr/>
        <p:txBody>
          <a:bodyPr/>
          <a:lstStyle/>
          <a:p>
            <a:r>
              <a:rPr lang="en-US" altLang="en-US"/>
              <a:t>11-</a:t>
            </a:r>
            <a:fld id="{F7FE34B5-C0B5-477E-9B56-37F6DE861F3A}" type="slidenum">
              <a:rPr lang="en-US" altLang="en-US"/>
              <a:pPr/>
              <a:t>17</a:t>
            </a:fld>
            <a:endParaRPr lang="en-US" altLang="en-US"/>
          </a:p>
        </p:txBody>
      </p:sp>
      <p:sp>
        <p:nvSpPr>
          <p:cNvPr id="16386" name="Rectangle 2">
            <a:extLst>
              <a:ext uri="{FF2B5EF4-FFF2-40B4-BE49-F238E27FC236}">
                <a16:creationId xmlns:a16="http://schemas.microsoft.com/office/drawing/2014/main" id="{92865C47-696E-402E-9493-5AB5B19E840D}"/>
              </a:ext>
            </a:extLst>
          </p:cNvPr>
          <p:cNvSpPr>
            <a:spLocks noGrp="1" noChangeArrowheads="1"/>
          </p:cNvSpPr>
          <p:nvPr>
            <p:ph type="title"/>
          </p:nvPr>
        </p:nvSpPr>
        <p:spPr>
          <a:xfrm>
            <a:off x="0" y="38100"/>
            <a:ext cx="9144000" cy="917575"/>
          </a:xfrm>
        </p:spPr>
        <p:txBody>
          <a:bodyPr/>
          <a:lstStyle/>
          <a:p>
            <a:r>
              <a:rPr lang="en-US" altLang="en-US"/>
              <a:t>Functions and Activities</a:t>
            </a:r>
          </a:p>
        </p:txBody>
      </p:sp>
      <p:sp>
        <p:nvSpPr>
          <p:cNvPr id="16387" name="Rectangle 3">
            <a:extLst>
              <a:ext uri="{FF2B5EF4-FFF2-40B4-BE49-F238E27FC236}">
                <a16:creationId xmlns:a16="http://schemas.microsoft.com/office/drawing/2014/main" id="{9CE65562-26EE-4A8B-AE95-9C862A657A9F}"/>
              </a:ext>
            </a:extLst>
          </p:cNvPr>
          <p:cNvSpPr>
            <a:spLocks noGrp="1" noChangeArrowheads="1"/>
          </p:cNvSpPr>
          <p:nvPr>
            <p:ph type="body" idx="1"/>
          </p:nvPr>
        </p:nvSpPr>
        <p:spPr>
          <a:xfrm>
            <a:off x="781050" y="1238250"/>
            <a:ext cx="7848600" cy="4800600"/>
          </a:xfrm>
        </p:spPr>
        <p:txBody>
          <a:bodyPr/>
          <a:lstStyle/>
          <a:p>
            <a:r>
              <a:rPr lang="en-US" altLang="en-US"/>
              <a:t>Forecasting</a:t>
            </a:r>
          </a:p>
          <a:p>
            <a:r>
              <a:rPr lang="en-US" altLang="en-US"/>
              <a:t>Purchasing</a:t>
            </a:r>
          </a:p>
          <a:p>
            <a:r>
              <a:rPr lang="en-US" altLang="en-US"/>
              <a:t>Inventory management</a:t>
            </a:r>
          </a:p>
          <a:p>
            <a:r>
              <a:rPr lang="en-US" altLang="en-US"/>
              <a:t>Information management</a:t>
            </a:r>
          </a:p>
          <a:p>
            <a:r>
              <a:rPr lang="en-US" altLang="en-US"/>
              <a:t>Quality assurance</a:t>
            </a:r>
          </a:p>
          <a:p>
            <a:r>
              <a:rPr lang="en-US" altLang="en-US"/>
              <a:t>Scheduling</a:t>
            </a:r>
          </a:p>
          <a:p>
            <a:r>
              <a:rPr lang="en-US" altLang="en-US"/>
              <a:t>Production and delivery</a:t>
            </a:r>
          </a:p>
          <a:p>
            <a:r>
              <a:rPr lang="en-US" altLang="en-US"/>
              <a:t>Customer service</a:t>
            </a:r>
          </a:p>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wipe(left)">
                                      <p:cBhvr>
                                        <p:cTn id="32" dur="500"/>
                                        <p:tgtEl>
                                          <p:spTgt spid="163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wipe(left)">
                                      <p:cBhvr>
                                        <p:cTn id="37" dur="500"/>
                                        <p:tgtEl>
                                          <p:spTgt spid="163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wipe(left)">
                                      <p:cBhvr>
                                        <p:cTn id="4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712"/>
            <a:ext cx="8229600" cy="1020762"/>
          </a:xfrm>
        </p:spPr>
        <p:txBody>
          <a:bodyPr/>
          <a:lstStyle/>
          <a:p>
            <a:r>
              <a:rPr lang="en-AU" dirty="0">
                <a:latin typeface="Times New Roman" panose="02020603050405020304" pitchFamily="18" charset="0"/>
                <a:cs typeface="Times New Roman" panose="02020603050405020304" pitchFamily="18" charset="0"/>
              </a:rPr>
              <a:t>Value chain</a:t>
            </a:r>
          </a:p>
        </p:txBody>
      </p:sp>
      <p:pic>
        <p:nvPicPr>
          <p:cNvPr id="4" name="Content Placeholder 3"/>
          <p:cNvPicPr>
            <a:picLocks noGrp="1" noChangeAspect="1"/>
          </p:cNvPicPr>
          <p:nvPr>
            <p:ph idx="1"/>
          </p:nvPr>
        </p:nvPicPr>
        <p:blipFill>
          <a:blip r:embed="rId3"/>
          <a:stretch>
            <a:fillRect/>
          </a:stretch>
        </p:blipFill>
        <p:spPr>
          <a:xfrm>
            <a:off x="939800" y="1598097"/>
            <a:ext cx="7483000" cy="5250572"/>
          </a:xfrm>
          <a:prstGeom prst="rect">
            <a:avLst/>
          </a:prstGeom>
        </p:spPr>
      </p:pic>
    </p:spTree>
    <p:extLst>
      <p:ext uri="{BB962C8B-B14F-4D97-AF65-F5344CB8AC3E}">
        <p14:creationId xmlns:p14="http://schemas.microsoft.com/office/powerpoint/2010/main" val="3464581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6784-2C67-4342-B4B9-5DF4645E37C8}"/>
              </a:ext>
            </a:extLst>
          </p:cNvPr>
          <p:cNvSpPr>
            <a:spLocks noGrp="1"/>
          </p:cNvSpPr>
          <p:nvPr>
            <p:ph type="title"/>
          </p:nvPr>
        </p:nvSpPr>
        <p:spPr/>
        <p:txBody>
          <a:bodyPr/>
          <a:lstStyle/>
          <a:p>
            <a:r>
              <a:rPr lang="en-US" dirty="0"/>
              <a:t>Push/Pull system</a:t>
            </a:r>
            <a:endParaRPr lang="en-AU" dirty="0"/>
          </a:p>
        </p:txBody>
      </p:sp>
      <p:pic>
        <p:nvPicPr>
          <p:cNvPr id="5" name="Content Placeholder 4">
            <a:extLst>
              <a:ext uri="{FF2B5EF4-FFF2-40B4-BE49-F238E27FC236}">
                <a16:creationId xmlns:a16="http://schemas.microsoft.com/office/drawing/2014/main" id="{46B47BA4-E43E-46BE-8482-7A5DA2F7E351}"/>
              </a:ext>
            </a:extLst>
          </p:cNvPr>
          <p:cNvPicPr>
            <a:picLocks noGrp="1" noChangeAspect="1"/>
          </p:cNvPicPr>
          <p:nvPr>
            <p:ph idx="1"/>
          </p:nvPr>
        </p:nvPicPr>
        <p:blipFill>
          <a:blip r:embed="rId3"/>
          <a:stretch>
            <a:fillRect/>
          </a:stretch>
        </p:blipFill>
        <p:spPr>
          <a:xfrm>
            <a:off x="283298" y="1751806"/>
            <a:ext cx="8176196" cy="4140994"/>
          </a:xfrm>
        </p:spPr>
      </p:pic>
      <p:sp>
        <p:nvSpPr>
          <p:cNvPr id="6" name="Rectangle 5">
            <a:extLst>
              <a:ext uri="{FF2B5EF4-FFF2-40B4-BE49-F238E27FC236}">
                <a16:creationId xmlns:a16="http://schemas.microsoft.com/office/drawing/2014/main" id="{197532E3-EE11-4A3A-A423-6B5A57872561}"/>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Tree>
    <p:extLst>
      <p:ext uri="{BB962C8B-B14F-4D97-AF65-F5344CB8AC3E}">
        <p14:creationId xmlns:p14="http://schemas.microsoft.com/office/powerpoint/2010/main" val="16491620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0A89C26-317C-48EB-8533-0296D46F64FB}"/>
              </a:ext>
            </a:extLst>
          </p:cNvPr>
          <p:cNvSpPr>
            <a:spLocks noGrp="1" noChangeArrowheads="1"/>
          </p:cNvSpPr>
          <p:nvPr>
            <p:ph type="ctrTitle"/>
          </p:nvPr>
        </p:nvSpPr>
        <p:spPr>
          <a:xfrm>
            <a:off x="685800" y="766763"/>
            <a:ext cx="7772400" cy="1266825"/>
          </a:xfrm>
        </p:spPr>
        <p:txBody>
          <a:bodyPr>
            <a:normAutofit fontScale="90000"/>
          </a:bodyPr>
          <a:lstStyle/>
          <a:p>
            <a:pPr fontAlgn="base">
              <a:spcAft>
                <a:spcPct val="0"/>
              </a:spcAft>
            </a:pPr>
            <a:r>
              <a:rPr lang="en-AU" altLang="en-US" dirty="0">
                <a:solidFill>
                  <a:srgbClr val="FF0000"/>
                </a:solidFill>
              </a:rPr>
              <a:t>Value Chain Management MGT804</a:t>
            </a:r>
            <a:br>
              <a:rPr lang="en-AU" altLang="en-US" dirty="0">
                <a:solidFill>
                  <a:srgbClr val="FF0000"/>
                </a:solidFill>
              </a:rPr>
            </a:br>
            <a:r>
              <a:rPr lang="en-AU" altLang="en-US" dirty="0">
                <a:solidFill>
                  <a:srgbClr val="FF0000"/>
                </a:solidFill>
              </a:rPr>
              <a:t>Week </a:t>
            </a:r>
            <a:r>
              <a:rPr altLang="en-US" dirty="0">
                <a:solidFill>
                  <a:srgbClr val="FF0000"/>
                </a:solidFill>
              </a:rPr>
              <a:t> 1</a:t>
            </a:r>
          </a:p>
        </p:txBody>
      </p:sp>
      <p:sp>
        <p:nvSpPr>
          <p:cNvPr id="17411" name="Subtitle 7">
            <a:extLst>
              <a:ext uri="{FF2B5EF4-FFF2-40B4-BE49-F238E27FC236}">
                <a16:creationId xmlns:a16="http://schemas.microsoft.com/office/drawing/2014/main" id="{8E94B7F1-3081-483F-A960-A81B71634ADE}"/>
              </a:ext>
            </a:extLst>
          </p:cNvPr>
          <p:cNvSpPr>
            <a:spLocks noGrp="1"/>
          </p:cNvSpPr>
          <p:nvPr>
            <p:ph type="subTitle" idx="1"/>
          </p:nvPr>
        </p:nvSpPr>
        <p:spPr>
          <a:xfrm>
            <a:off x="1371600" y="2509838"/>
            <a:ext cx="6400800" cy="1752600"/>
          </a:xfrm>
        </p:spPr>
        <p:txBody>
          <a:bodyPr/>
          <a:lstStyle/>
          <a:p>
            <a:pPr eaLnBrk="1" hangingPunct="1"/>
            <a:r>
              <a:rPr altLang="en-US" sz="4400" i="1" dirty="0">
                <a:solidFill>
                  <a:schemeClr val="tx1"/>
                </a:solidFill>
              </a:rPr>
              <a:t>Introduction to </a:t>
            </a:r>
            <a:r>
              <a:rPr lang="en-AU" altLang="en-US" sz="4400" i="1" dirty="0">
                <a:solidFill>
                  <a:schemeClr val="tx1"/>
                </a:solidFill>
              </a:rPr>
              <a:t>Value</a:t>
            </a:r>
            <a:endParaRPr altLang="en-US" sz="4400" i="1" dirty="0">
              <a:solidFill>
                <a:schemeClr val="tx1"/>
              </a:solidFill>
            </a:endParaRPr>
          </a:p>
          <a:p>
            <a:pPr eaLnBrk="1" hangingPunct="1"/>
            <a:r>
              <a:rPr altLang="en-US" sz="4400" i="1" dirty="0">
                <a:solidFill>
                  <a:schemeClr val="tx1"/>
                </a:solidFill>
              </a:rPr>
              <a:t>Chain Management</a:t>
            </a:r>
            <a:endParaRPr altLang="en-US" sz="4400" dirty="0">
              <a:solidFill>
                <a:schemeClr val="tx1"/>
              </a:solidFill>
            </a:endParaRPr>
          </a:p>
        </p:txBody>
      </p:sp>
      <p:sp>
        <p:nvSpPr>
          <p:cNvPr id="17412" name="Slide Number Placeholder 5">
            <a:extLst>
              <a:ext uri="{FF2B5EF4-FFF2-40B4-BE49-F238E27FC236}">
                <a16:creationId xmlns:a16="http://schemas.microsoft.com/office/drawing/2014/main" id="{42E642D1-1A5E-46B8-A8E9-D586A3ECA7D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 panose="020B0604020202020204" pitchFamily="34" charset="0"/>
                <a:cs typeface="Arial" panose="020B0604020202020204" pitchFamily="34" charset="0"/>
              </a:defRPr>
            </a:lvl1pPr>
            <a:lvl2pPr marL="742950" indent="-285750" eaLnBrk="0" hangingPunct="0">
              <a:defRPr sz="2000">
                <a:solidFill>
                  <a:schemeClr val="tx1"/>
                </a:solidFill>
                <a:latin typeface="Helvetica" panose="020B0604020202020204" pitchFamily="34" charset="0"/>
                <a:cs typeface="Arial" panose="020B0604020202020204" pitchFamily="34" charset="0"/>
              </a:defRPr>
            </a:lvl2pPr>
            <a:lvl3pPr marL="1143000" indent="-228600" eaLnBrk="0" hangingPunct="0">
              <a:defRPr sz="2000">
                <a:solidFill>
                  <a:schemeClr val="tx1"/>
                </a:solidFill>
                <a:latin typeface="Helvetica" panose="020B0604020202020204" pitchFamily="34" charset="0"/>
                <a:cs typeface="Arial" panose="020B0604020202020204" pitchFamily="34" charset="0"/>
              </a:defRPr>
            </a:lvl3pPr>
            <a:lvl4pPr marL="1600200" indent="-228600" eaLnBrk="0" hangingPunct="0">
              <a:defRPr sz="2000">
                <a:solidFill>
                  <a:schemeClr val="tx1"/>
                </a:solidFill>
                <a:latin typeface="Helvetica" panose="020B0604020202020204" pitchFamily="34" charset="0"/>
                <a:cs typeface="Arial" panose="020B0604020202020204" pitchFamily="34" charset="0"/>
              </a:defRPr>
            </a:lvl4pPr>
            <a:lvl5pPr marL="2057400" indent="-228600" eaLnBrk="0" hangingPunct="0">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cs typeface="Arial" panose="020B0604020202020204" pitchFamily="34" charset="0"/>
              </a:defRPr>
            </a:lvl9pPr>
          </a:lstStyle>
          <a:p>
            <a:pPr eaLnBrk="1" hangingPunct="1"/>
            <a:r>
              <a:rPr lang="en-US" altLang="en-US" sz="1200">
                <a:latin typeface="Arial" panose="020B0604020202020204" pitchFamily="34" charset="0"/>
              </a:rPr>
              <a:t>1-</a:t>
            </a:r>
            <a:fld id="{696DC598-FDC2-4C52-AE2A-CC4B3131C3E0}" type="slidenum">
              <a:rPr lang="en-US" altLang="en-US" sz="1200">
                <a:latin typeface="Arial" panose="020B0604020202020204" pitchFamily="34" charset="0"/>
              </a:rPr>
              <a:pPr eaLnBrk="1" hangingPunct="1"/>
              <a:t>2</a:t>
            </a:fld>
            <a:endParaRPr lang="en-US" altLang="en-US" sz="12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DBE2-D121-4225-8C0E-8F49CD3115FE}"/>
              </a:ext>
            </a:extLst>
          </p:cNvPr>
          <p:cNvSpPr>
            <a:spLocks noGrp="1"/>
          </p:cNvSpPr>
          <p:nvPr>
            <p:ph type="title"/>
          </p:nvPr>
        </p:nvSpPr>
        <p:spPr/>
        <p:txBody>
          <a:bodyPr/>
          <a:lstStyle/>
          <a:p>
            <a:r>
              <a:rPr lang="en-AU" dirty="0"/>
              <a:t>NIKE’S SUPPLY CHAIN</a:t>
            </a:r>
          </a:p>
        </p:txBody>
      </p:sp>
      <p:pic>
        <p:nvPicPr>
          <p:cNvPr id="6" name="Content Placeholder 5">
            <a:extLst>
              <a:ext uri="{FF2B5EF4-FFF2-40B4-BE49-F238E27FC236}">
                <a16:creationId xmlns:a16="http://schemas.microsoft.com/office/drawing/2014/main" id="{8DFBE4E6-F7A9-48B8-89D3-9C354929EEE7}"/>
              </a:ext>
            </a:extLst>
          </p:cNvPr>
          <p:cNvPicPr>
            <a:picLocks noGrp="1" noChangeAspect="1"/>
          </p:cNvPicPr>
          <p:nvPr>
            <p:ph idx="1"/>
          </p:nvPr>
        </p:nvPicPr>
        <p:blipFill>
          <a:blip r:embed="rId3"/>
          <a:stretch>
            <a:fillRect/>
          </a:stretch>
        </p:blipFill>
        <p:spPr>
          <a:xfrm>
            <a:off x="457200" y="1508919"/>
            <a:ext cx="8060593" cy="4688681"/>
          </a:xfrm>
        </p:spPr>
      </p:pic>
      <p:sp>
        <p:nvSpPr>
          <p:cNvPr id="7" name="Rectangle 6">
            <a:extLst>
              <a:ext uri="{FF2B5EF4-FFF2-40B4-BE49-F238E27FC236}">
                <a16:creationId xmlns:a16="http://schemas.microsoft.com/office/drawing/2014/main" id="{CD0B61BA-C063-41B3-BA8D-85B1BB0D5E40}"/>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Tree>
    <p:extLst>
      <p:ext uri="{BB962C8B-B14F-4D97-AF65-F5344CB8AC3E}">
        <p14:creationId xmlns:p14="http://schemas.microsoft.com/office/powerpoint/2010/main" val="37075580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2CDC-9282-4DE4-97B9-74F53BA2E027}"/>
              </a:ext>
            </a:extLst>
          </p:cNvPr>
          <p:cNvSpPr>
            <a:spLocks noGrp="1"/>
          </p:cNvSpPr>
          <p:nvPr>
            <p:ph type="title"/>
          </p:nvPr>
        </p:nvSpPr>
        <p:spPr/>
        <p:txBody>
          <a:bodyPr/>
          <a:lstStyle/>
          <a:p>
            <a:r>
              <a:rPr lang="en-AU" dirty="0"/>
              <a:t>THE BULLWHIP EFFECT</a:t>
            </a:r>
          </a:p>
        </p:txBody>
      </p:sp>
      <p:pic>
        <p:nvPicPr>
          <p:cNvPr id="5" name="Content Placeholder 4">
            <a:extLst>
              <a:ext uri="{FF2B5EF4-FFF2-40B4-BE49-F238E27FC236}">
                <a16:creationId xmlns:a16="http://schemas.microsoft.com/office/drawing/2014/main" id="{A1C5FE5B-BF68-46E5-8652-113E81A190CA}"/>
              </a:ext>
            </a:extLst>
          </p:cNvPr>
          <p:cNvPicPr>
            <a:picLocks noGrp="1" noChangeAspect="1"/>
          </p:cNvPicPr>
          <p:nvPr>
            <p:ph idx="1"/>
          </p:nvPr>
        </p:nvPicPr>
        <p:blipFill>
          <a:blip r:embed="rId3"/>
          <a:stretch>
            <a:fillRect/>
          </a:stretch>
        </p:blipFill>
        <p:spPr>
          <a:xfrm>
            <a:off x="457200" y="1030093"/>
            <a:ext cx="7901193" cy="5370746"/>
          </a:xfrm>
        </p:spPr>
      </p:pic>
      <p:sp>
        <p:nvSpPr>
          <p:cNvPr id="6" name="Rectangle 5">
            <a:extLst>
              <a:ext uri="{FF2B5EF4-FFF2-40B4-BE49-F238E27FC236}">
                <a16:creationId xmlns:a16="http://schemas.microsoft.com/office/drawing/2014/main" id="{C2AEE4E5-42D2-4E0A-80C0-61B1576BB9D9}"/>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Tree>
    <p:extLst>
      <p:ext uri="{BB962C8B-B14F-4D97-AF65-F5344CB8AC3E}">
        <p14:creationId xmlns:p14="http://schemas.microsoft.com/office/powerpoint/2010/main" val="4692564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5D64-BC6A-44FC-817D-C5165852FE60}"/>
              </a:ext>
            </a:extLst>
          </p:cNvPr>
          <p:cNvSpPr>
            <a:spLocks noGrp="1"/>
          </p:cNvSpPr>
          <p:nvPr>
            <p:ph type="title"/>
          </p:nvPr>
        </p:nvSpPr>
        <p:spPr>
          <a:xfrm>
            <a:off x="177799" y="77010"/>
            <a:ext cx="8229600" cy="1020762"/>
          </a:xfrm>
        </p:spPr>
        <p:txBody>
          <a:bodyPr>
            <a:normAutofit/>
          </a:bodyPr>
          <a:lstStyle/>
          <a:p>
            <a:r>
              <a:rPr lang="en-AU" sz="3100" dirty="0"/>
              <a:t>INTRANETS AND EXTRANETS FOR SUPPLY CHAIN MANAGEMENT</a:t>
            </a:r>
          </a:p>
        </p:txBody>
      </p:sp>
      <p:pic>
        <p:nvPicPr>
          <p:cNvPr id="5" name="Content Placeholder 4">
            <a:extLst>
              <a:ext uri="{FF2B5EF4-FFF2-40B4-BE49-F238E27FC236}">
                <a16:creationId xmlns:a16="http://schemas.microsoft.com/office/drawing/2014/main" id="{EEB1537C-6B21-41A9-B3B8-92FFA88B86EE}"/>
              </a:ext>
            </a:extLst>
          </p:cNvPr>
          <p:cNvPicPr>
            <a:picLocks noGrp="1" noChangeAspect="1"/>
          </p:cNvPicPr>
          <p:nvPr>
            <p:ph idx="1"/>
          </p:nvPr>
        </p:nvPicPr>
        <p:blipFill>
          <a:blip r:embed="rId3"/>
          <a:stretch>
            <a:fillRect/>
          </a:stretch>
        </p:blipFill>
        <p:spPr>
          <a:xfrm>
            <a:off x="808831" y="1206668"/>
            <a:ext cx="6938169" cy="5146811"/>
          </a:xfrm>
        </p:spPr>
      </p:pic>
      <p:sp>
        <p:nvSpPr>
          <p:cNvPr id="6" name="Rectangle 5">
            <a:extLst>
              <a:ext uri="{FF2B5EF4-FFF2-40B4-BE49-F238E27FC236}">
                <a16:creationId xmlns:a16="http://schemas.microsoft.com/office/drawing/2014/main" id="{9AFF75B8-8985-435B-AE1E-3E534DD45D03}"/>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Tree>
    <p:extLst>
      <p:ext uri="{BB962C8B-B14F-4D97-AF65-F5344CB8AC3E}">
        <p14:creationId xmlns:p14="http://schemas.microsoft.com/office/powerpoint/2010/main" val="35689188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7F21-C753-4F52-90E3-F51C86E64426}"/>
              </a:ext>
            </a:extLst>
          </p:cNvPr>
          <p:cNvSpPr>
            <a:spLocks noGrp="1"/>
          </p:cNvSpPr>
          <p:nvPr>
            <p:ph type="title"/>
          </p:nvPr>
        </p:nvSpPr>
        <p:spPr>
          <a:xfrm>
            <a:off x="266700" y="276031"/>
            <a:ext cx="8229600" cy="1020762"/>
          </a:xfrm>
        </p:spPr>
        <p:txBody>
          <a:bodyPr/>
          <a:lstStyle/>
          <a:p>
            <a:r>
              <a:rPr lang="en-AU" dirty="0"/>
              <a:t>THE FUTURE INTERNET-DRIVEN SUPPLY CHAIN</a:t>
            </a:r>
          </a:p>
        </p:txBody>
      </p:sp>
      <p:pic>
        <p:nvPicPr>
          <p:cNvPr id="5" name="Content Placeholder 4">
            <a:extLst>
              <a:ext uri="{FF2B5EF4-FFF2-40B4-BE49-F238E27FC236}">
                <a16:creationId xmlns:a16="http://schemas.microsoft.com/office/drawing/2014/main" id="{8A8F8EF6-05C7-4D34-B6F4-34318432D818}"/>
              </a:ext>
            </a:extLst>
          </p:cNvPr>
          <p:cNvPicPr>
            <a:picLocks noGrp="1" noChangeAspect="1"/>
          </p:cNvPicPr>
          <p:nvPr>
            <p:ph idx="1"/>
          </p:nvPr>
        </p:nvPicPr>
        <p:blipFill>
          <a:blip r:embed="rId3"/>
          <a:stretch>
            <a:fillRect/>
          </a:stretch>
        </p:blipFill>
        <p:spPr>
          <a:xfrm>
            <a:off x="635000" y="1758156"/>
            <a:ext cx="7337342" cy="4584238"/>
          </a:xfrm>
        </p:spPr>
      </p:pic>
      <p:sp>
        <p:nvSpPr>
          <p:cNvPr id="6" name="Rectangle 5">
            <a:extLst>
              <a:ext uri="{FF2B5EF4-FFF2-40B4-BE49-F238E27FC236}">
                <a16:creationId xmlns:a16="http://schemas.microsoft.com/office/drawing/2014/main" id="{BF9695F4-AB60-43E2-AA79-660A3DA77A70}"/>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Tree>
    <p:extLst>
      <p:ext uri="{BB962C8B-B14F-4D97-AF65-F5344CB8AC3E}">
        <p14:creationId xmlns:p14="http://schemas.microsoft.com/office/powerpoint/2010/main" val="17634332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1E4A-A171-4ED4-82E2-4AB8DFD9D362}"/>
              </a:ext>
            </a:extLst>
          </p:cNvPr>
          <p:cNvSpPr>
            <a:spLocks noGrp="1"/>
          </p:cNvSpPr>
          <p:nvPr>
            <p:ph type="title"/>
          </p:nvPr>
        </p:nvSpPr>
        <p:spPr/>
        <p:txBody>
          <a:bodyPr/>
          <a:lstStyle/>
          <a:p>
            <a:r>
              <a:rPr lang="en-US" dirty="0"/>
              <a:t>Key terms</a:t>
            </a:r>
            <a:endParaRPr lang="en-AU" dirty="0"/>
          </a:p>
        </p:txBody>
      </p:sp>
      <p:sp>
        <p:nvSpPr>
          <p:cNvPr id="3" name="Content Placeholder 2">
            <a:extLst>
              <a:ext uri="{FF2B5EF4-FFF2-40B4-BE49-F238E27FC236}">
                <a16:creationId xmlns:a16="http://schemas.microsoft.com/office/drawing/2014/main" id="{09B47411-20D1-4AAF-983F-9D1807B8C83E}"/>
              </a:ext>
            </a:extLst>
          </p:cNvPr>
          <p:cNvSpPr>
            <a:spLocks noGrp="1"/>
          </p:cNvSpPr>
          <p:nvPr>
            <p:ph idx="1"/>
          </p:nvPr>
        </p:nvSpPr>
        <p:spPr/>
        <p:txBody>
          <a:bodyPr>
            <a:normAutofit lnSpcReduction="10000"/>
          </a:bodyPr>
          <a:lstStyle/>
          <a:p>
            <a:r>
              <a:rPr lang="en-US" altLang="en-US" sz="2400" dirty="0"/>
              <a:t>Supply Chain</a:t>
            </a:r>
          </a:p>
          <a:p>
            <a:r>
              <a:rPr lang="en-AU" dirty="0"/>
              <a:t>Supply Chain Stages</a:t>
            </a:r>
          </a:p>
          <a:p>
            <a:r>
              <a:rPr lang="en-AU" i="1" dirty="0"/>
              <a:t>Supply Chain Surplus</a:t>
            </a:r>
          </a:p>
          <a:p>
            <a:r>
              <a:rPr lang="en-AU" i="1" dirty="0"/>
              <a:t>Supply chain strategy or design</a:t>
            </a:r>
          </a:p>
          <a:p>
            <a:r>
              <a:rPr lang="en-AU" i="1" dirty="0"/>
              <a:t>Supply chain planning</a:t>
            </a:r>
          </a:p>
          <a:p>
            <a:r>
              <a:rPr lang="en-AU" i="1" dirty="0"/>
              <a:t>Supply chain operation</a:t>
            </a:r>
            <a:endParaRPr lang="en-AU" dirty="0"/>
          </a:p>
          <a:p>
            <a:r>
              <a:rPr lang="en-AU" i="1" dirty="0"/>
              <a:t>CRM</a:t>
            </a:r>
          </a:p>
          <a:p>
            <a:r>
              <a:rPr lang="en-AU" i="1" dirty="0"/>
              <a:t>ISCM</a:t>
            </a:r>
          </a:p>
          <a:p>
            <a:r>
              <a:rPr lang="en-US" i="1" dirty="0"/>
              <a:t>SRM</a:t>
            </a:r>
          </a:p>
          <a:p>
            <a:r>
              <a:rPr lang="en-US" dirty="0"/>
              <a:t>Push/Pull system</a:t>
            </a:r>
          </a:p>
          <a:p>
            <a:r>
              <a:rPr lang="en-US" dirty="0"/>
              <a:t>Upstream/downstream chain</a:t>
            </a:r>
          </a:p>
          <a:p>
            <a:r>
              <a:rPr lang="en-US" dirty="0"/>
              <a:t>The bullwhip effect</a:t>
            </a:r>
            <a:endParaRPr lang="en-AU" dirty="0"/>
          </a:p>
        </p:txBody>
      </p:sp>
    </p:spTree>
    <p:extLst>
      <p:ext uri="{BB962C8B-B14F-4D97-AF65-F5344CB8AC3E}">
        <p14:creationId xmlns:p14="http://schemas.microsoft.com/office/powerpoint/2010/main" val="38786518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780BAB2-F072-4429-9D13-805499FCA683}"/>
              </a:ext>
            </a:extLst>
          </p:cNvPr>
          <p:cNvSpPr>
            <a:spLocks noGrp="1"/>
          </p:cNvSpPr>
          <p:nvPr>
            <p:ph type="sldNum" sz="quarter" idx="10"/>
          </p:nvPr>
        </p:nvSpPr>
        <p:spPr/>
        <p:txBody>
          <a:bodyPr/>
          <a:lstStyle/>
          <a:p>
            <a:endParaRPr lang="en-US" altLang="en-US" sz="2000" dirty="0"/>
          </a:p>
        </p:txBody>
      </p:sp>
      <p:sp>
        <p:nvSpPr>
          <p:cNvPr id="13314" name="Rectangle 2">
            <a:extLst>
              <a:ext uri="{FF2B5EF4-FFF2-40B4-BE49-F238E27FC236}">
                <a16:creationId xmlns:a16="http://schemas.microsoft.com/office/drawing/2014/main" id="{813BE6AA-E6EB-4543-8FD8-33B38DF57BD7}"/>
              </a:ext>
            </a:extLst>
          </p:cNvPr>
          <p:cNvSpPr>
            <a:spLocks noGrp="1" noChangeArrowheads="1"/>
          </p:cNvSpPr>
          <p:nvPr>
            <p:ph type="title"/>
          </p:nvPr>
        </p:nvSpPr>
        <p:spPr>
          <a:xfrm>
            <a:off x="762000" y="219075"/>
            <a:ext cx="7772400" cy="736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3600" dirty="0"/>
              <a:t>Supply Chain Management</a:t>
            </a:r>
            <a:endParaRPr lang="en-US" altLang="en-US" sz="3600" b="1" dirty="0"/>
          </a:p>
        </p:txBody>
      </p:sp>
      <p:sp>
        <p:nvSpPr>
          <p:cNvPr id="13315" name="Rectangle 3">
            <a:extLst>
              <a:ext uri="{FF2B5EF4-FFF2-40B4-BE49-F238E27FC236}">
                <a16:creationId xmlns:a16="http://schemas.microsoft.com/office/drawing/2014/main" id="{78E249A3-7699-4840-BFA8-386470E822BD}"/>
              </a:ext>
            </a:extLst>
          </p:cNvPr>
          <p:cNvSpPr>
            <a:spLocks noGrp="1" noChangeArrowheads="1"/>
          </p:cNvSpPr>
          <p:nvPr>
            <p:ph type="body" idx="1"/>
          </p:nvPr>
        </p:nvSpPr>
        <p:spPr>
          <a:xfrm>
            <a:off x="622300" y="1509713"/>
            <a:ext cx="7246938" cy="37830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pPr algn="just"/>
            <a:r>
              <a:rPr lang="en-US" altLang="en-US" sz="2400" i="1" u="sng" dirty="0"/>
              <a:t>Supply Chain</a:t>
            </a:r>
            <a:r>
              <a:rPr lang="en-US" altLang="en-US" sz="2400" dirty="0"/>
              <a:t>: </a:t>
            </a:r>
            <a:r>
              <a:rPr lang="en-AU" dirty="0"/>
              <a:t>A </a:t>
            </a:r>
            <a:r>
              <a:rPr lang="en-AU" i="1" dirty="0"/>
              <a:t>supply chain </a:t>
            </a:r>
            <a:r>
              <a:rPr lang="en-AU" dirty="0"/>
              <a:t>consists of all parties involved, directly or indirectly, in fulfilling a customer request. </a:t>
            </a:r>
          </a:p>
          <a:p>
            <a:pPr algn="just"/>
            <a:r>
              <a:rPr lang="en-AU" dirty="0"/>
              <a:t>The supply chain includes not only the manufacturer and suppliers, but also transporters, warehouses, retailers, and even customers themselves. </a:t>
            </a:r>
          </a:p>
          <a:p>
            <a:pPr algn="just"/>
            <a:r>
              <a:rPr lang="en-AU" dirty="0"/>
              <a:t>Within each organization, such as a manufacturer, the supply chain includes all functions involved in receiving and filling a customer request. These functions include, but are not limited to, new product development, marketing, operations, distribution, finance, and customer service</a:t>
            </a:r>
            <a:endParaRPr lang="en-US" altLang="en-US" sz="2400" dirty="0"/>
          </a:p>
        </p:txBody>
      </p:sp>
      <p:sp>
        <p:nvSpPr>
          <p:cNvPr id="13316" name="Text Box 4">
            <a:extLst>
              <a:ext uri="{FF2B5EF4-FFF2-40B4-BE49-F238E27FC236}">
                <a16:creationId xmlns:a16="http://schemas.microsoft.com/office/drawing/2014/main" id="{5D16C67A-90DE-4C05-AC1D-FE00CEC222B2}"/>
              </a:ext>
            </a:extLst>
          </p:cNvPr>
          <p:cNvSpPr txBox="1">
            <a:spLocks noChangeArrowheads="1"/>
          </p:cNvSpPr>
          <p:nvPr/>
        </p:nvSpPr>
        <p:spPr bwMode="auto">
          <a:xfrm>
            <a:off x="0" y="4992688"/>
            <a:ext cx="9144000" cy="584775"/>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a:solidFill>
                  <a:schemeClr val="tx2"/>
                </a:solidFill>
                <a:effectLst>
                  <a:outerShdw blurRad="38100" dist="38100" dir="2700000" algn="tl">
                    <a:srgbClr val="C0C0C0"/>
                  </a:outerShdw>
                </a:effectLst>
              </a:rPr>
              <a:t>Sometimes referred to as </a:t>
            </a:r>
            <a:r>
              <a:rPr lang="en-US" altLang="en-US" sz="3200" b="1" u="sng">
                <a:solidFill>
                  <a:schemeClr val="tx2"/>
                </a:solidFill>
                <a:effectLst>
                  <a:outerShdw blurRad="38100" dist="38100" dir="2700000" algn="tl">
                    <a:srgbClr val="C0C0C0"/>
                  </a:outerShdw>
                </a:effectLst>
              </a:rPr>
              <a:t>value chains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316"/>
                                        </p:tgtEl>
                                        <p:attrNameLst>
                                          <p:attrName>style.visibility</p:attrName>
                                        </p:attrNameLst>
                                      </p:cBhvr>
                                      <p:to>
                                        <p:strVal val="visible"/>
                                      </p:to>
                                    </p:set>
                                    <p:anim calcmode="lin" valueType="num">
                                      <p:cBhvr additive="base">
                                        <p:cTn id="22" dur="500" fill="hold"/>
                                        <p:tgtEl>
                                          <p:spTgt spid="13316"/>
                                        </p:tgtEl>
                                        <p:attrNameLst>
                                          <p:attrName>ppt_x</p:attrName>
                                        </p:attrNameLst>
                                      </p:cBhvr>
                                      <p:tavLst>
                                        <p:tav tm="0">
                                          <p:val>
                                            <p:strVal val="#ppt_x"/>
                                          </p:val>
                                        </p:tav>
                                        <p:tav tm="100000">
                                          <p:val>
                                            <p:strVal val="#ppt_x"/>
                                          </p:val>
                                        </p:tav>
                                      </p:tavLst>
                                    </p:anim>
                                    <p:anim calcmode="lin" valueType="num">
                                      <p:cBhvr additive="base">
                                        <p:cTn id="23"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0F04-3DAF-4C9A-A14B-2130AAA36666}"/>
              </a:ext>
            </a:extLst>
          </p:cNvPr>
          <p:cNvSpPr>
            <a:spLocks noGrp="1"/>
          </p:cNvSpPr>
          <p:nvPr>
            <p:ph type="title"/>
          </p:nvPr>
        </p:nvSpPr>
        <p:spPr>
          <a:xfrm>
            <a:off x="457200" y="867171"/>
            <a:ext cx="8229600" cy="1020762"/>
          </a:xfrm>
        </p:spPr>
        <p:txBody>
          <a:bodyPr/>
          <a:lstStyle/>
          <a:p>
            <a:r>
              <a:rPr lang="en-US" dirty="0"/>
              <a:t>Example: </a:t>
            </a:r>
            <a:r>
              <a:rPr lang="en-AU" b="0" dirty="0"/>
              <a:t>Stages of a Detergent Supply Chain</a:t>
            </a:r>
            <a:endParaRPr lang="en-AU" dirty="0"/>
          </a:p>
        </p:txBody>
      </p:sp>
      <p:sp>
        <p:nvSpPr>
          <p:cNvPr id="6" name="Content Placeholder 5">
            <a:extLst>
              <a:ext uri="{FF2B5EF4-FFF2-40B4-BE49-F238E27FC236}">
                <a16:creationId xmlns:a16="http://schemas.microsoft.com/office/drawing/2014/main" id="{472E64F2-53CC-4B44-9DFE-39A182D9F4DB}"/>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20569A4B-0956-4563-B925-BC9CCC0F1B70}"/>
              </a:ext>
            </a:extLst>
          </p:cNvPr>
          <p:cNvPicPr>
            <a:picLocks noChangeAspect="1"/>
          </p:cNvPicPr>
          <p:nvPr/>
        </p:nvPicPr>
        <p:blipFill>
          <a:blip r:embed="rId3"/>
          <a:stretch>
            <a:fillRect/>
          </a:stretch>
        </p:blipFill>
        <p:spPr>
          <a:xfrm>
            <a:off x="609600" y="2925991"/>
            <a:ext cx="7924800" cy="3400425"/>
          </a:xfrm>
          <a:prstGeom prst="rect">
            <a:avLst/>
          </a:prstGeom>
        </p:spPr>
      </p:pic>
    </p:spTree>
    <p:extLst>
      <p:ext uri="{BB962C8B-B14F-4D97-AF65-F5344CB8AC3E}">
        <p14:creationId xmlns:p14="http://schemas.microsoft.com/office/powerpoint/2010/main" val="16696356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741D-4373-4909-AFF4-2741C7D76C9F}"/>
              </a:ext>
            </a:extLst>
          </p:cNvPr>
          <p:cNvSpPr>
            <a:spLocks noGrp="1"/>
          </p:cNvSpPr>
          <p:nvPr>
            <p:ph type="title"/>
          </p:nvPr>
        </p:nvSpPr>
        <p:spPr>
          <a:xfrm>
            <a:off x="381786" y="222636"/>
            <a:ext cx="8229600" cy="1020762"/>
          </a:xfrm>
        </p:spPr>
        <p:txBody>
          <a:bodyPr/>
          <a:lstStyle/>
          <a:p>
            <a:r>
              <a:rPr lang="en-AU" b="0" dirty="0"/>
              <a:t>Supply Chain Stages</a:t>
            </a:r>
            <a:endParaRPr lang="en-AU" dirty="0"/>
          </a:p>
        </p:txBody>
      </p:sp>
      <p:sp>
        <p:nvSpPr>
          <p:cNvPr id="3" name="Content Placeholder 2">
            <a:extLst>
              <a:ext uri="{FF2B5EF4-FFF2-40B4-BE49-F238E27FC236}">
                <a16:creationId xmlns:a16="http://schemas.microsoft.com/office/drawing/2014/main" id="{FA8238A9-91DE-4388-8389-A92D9FF1F37D}"/>
              </a:ext>
            </a:extLst>
          </p:cNvPr>
          <p:cNvSpPr>
            <a:spLocks noGrp="1"/>
          </p:cNvSpPr>
          <p:nvPr>
            <p:ph idx="1"/>
          </p:nvPr>
        </p:nvSpPr>
        <p:spPr>
          <a:xfrm>
            <a:off x="381786" y="1030238"/>
            <a:ext cx="8229600" cy="4525963"/>
          </a:xfrm>
        </p:spPr>
        <p:txBody>
          <a:bodyPr/>
          <a:lstStyle/>
          <a:p>
            <a:r>
              <a:rPr lang="en-AU" dirty="0"/>
              <a:t>A typical supply chain may involve a variety of stages, including the following:</a:t>
            </a:r>
          </a:p>
          <a:p>
            <a:pPr lvl="1"/>
            <a:r>
              <a:rPr lang="en-AU" dirty="0"/>
              <a:t>Customers</a:t>
            </a:r>
          </a:p>
          <a:p>
            <a:pPr lvl="1"/>
            <a:r>
              <a:rPr lang="en-AU" dirty="0"/>
              <a:t>Retailers</a:t>
            </a:r>
          </a:p>
          <a:p>
            <a:pPr lvl="1"/>
            <a:r>
              <a:rPr lang="en-AU" dirty="0"/>
              <a:t>Wholesalers/distributors</a:t>
            </a:r>
          </a:p>
          <a:p>
            <a:pPr lvl="1"/>
            <a:r>
              <a:rPr lang="en-AU" dirty="0"/>
              <a:t>Manufacturers</a:t>
            </a:r>
          </a:p>
          <a:p>
            <a:pPr lvl="1"/>
            <a:r>
              <a:rPr lang="en-AU" dirty="0"/>
              <a:t>Component/raw material suppliers</a:t>
            </a:r>
          </a:p>
          <a:p>
            <a:r>
              <a:rPr lang="en-AU" sz="1800" dirty="0"/>
              <a:t>Each stage in a supply chain is connected through the flow of products, information, and funds.</a:t>
            </a:r>
          </a:p>
        </p:txBody>
      </p:sp>
      <p:pic>
        <p:nvPicPr>
          <p:cNvPr id="4" name="Picture 3">
            <a:extLst>
              <a:ext uri="{FF2B5EF4-FFF2-40B4-BE49-F238E27FC236}">
                <a16:creationId xmlns:a16="http://schemas.microsoft.com/office/drawing/2014/main" id="{CC65E1BD-CB57-4D17-9115-0EF4F84F3A6B}"/>
              </a:ext>
            </a:extLst>
          </p:cNvPr>
          <p:cNvPicPr>
            <a:picLocks noChangeAspect="1"/>
          </p:cNvPicPr>
          <p:nvPr/>
        </p:nvPicPr>
        <p:blipFill>
          <a:blip r:embed="rId3"/>
          <a:stretch>
            <a:fillRect/>
          </a:stretch>
        </p:blipFill>
        <p:spPr>
          <a:xfrm>
            <a:off x="961534" y="3689124"/>
            <a:ext cx="6862715" cy="3122452"/>
          </a:xfrm>
          <a:prstGeom prst="rect">
            <a:avLst/>
          </a:prstGeom>
        </p:spPr>
      </p:pic>
    </p:spTree>
    <p:extLst>
      <p:ext uri="{BB962C8B-B14F-4D97-AF65-F5344CB8AC3E}">
        <p14:creationId xmlns:p14="http://schemas.microsoft.com/office/powerpoint/2010/main" val="15246732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EE00-0425-44ED-92E5-B7129BCA30D0}"/>
              </a:ext>
            </a:extLst>
          </p:cNvPr>
          <p:cNvSpPr>
            <a:spLocks noGrp="1"/>
          </p:cNvSpPr>
          <p:nvPr>
            <p:ph type="title"/>
          </p:nvPr>
        </p:nvSpPr>
        <p:spPr/>
        <p:txBody>
          <a:bodyPr/>
          <a:lstStyle/>
          <a:p>
            <a:r>
              <a:rPr lang="en-AU" dirty="0"/>
              <a:t>The Objective of a Supply Chain</a:t>
            </a:r>
            <a:br>
              <a:rPr lang="en-AU" dirty="0"/>
            </a:br>
            <a:endParaRPr lang="en-AU" dirty="0"/>
          </a:p>
        </p:txBody>
      </p:sp>
      <p:sp>
        <p:nvSpPr>
          <p:cNvPr id="3" name="Content Placeholder 2">
            <a:extLst>
              <a:ext uri="{FF2B5EF4-FFF2-40B4-BE49-F238E27FC236}">
                <a16:creationId xmlns:a16="http://schemas.microsoft.com/office/drawing/2014/main" id="{DB6C066B-9869-497B-98D1-A3D22411CC18}"/>
              </a:ext>
            </a:extLst>
          </p:cNvPr>
          <p:cNvSpPr>
            <a:spLocks noGrp="1"/>
          </p:cNvSpPr>
          <p:nvPr>
            <p:ph idx="1"/>
          </p:nvPr>
        </p:nvSpPr>
        <p:spPr/>
        <p:txBody>
          <a:bodyPr/>
          <a:lstStyle/>
          <a:p>
            <a:r>
              <a:rPr lang="en-AU" dirty="0"/>
              <a:t>The objective of every supply chain should be to maximize the overall value generated. </a:t>
            </a:r>
          </a:p>
          <a:p>
            <a:r>
              <a:rPr lang="en-AU" dirty="0"/>
              <a:t>The </a:t>
            </a:r>
            <a:r>
              <a:rPr lang="en-AU" i="1" dirty="0"/>
              <a:t>value </a:t>
            </a:r>
            <a:r>
              <a:rPr lang="en-AU" dirty="0"/>
              <a:t>(also known as </a:t>
            </a:r>
            <a:r>
              <a:rPr lang="en-AU" i="1" dirty="0"/>
              <a:t>supply chain surplus</a:t>
            </a:r>
            <a:r>
              <a:rPr lang="en-AU" dirty="0"/>
              <a:t>) a supply chain generates is the difference between what the value of the final product is to the customer and the costs the entire supply chain incurs in filling the customer’s request.</a:t>
            </a:r>
          </a:p>
          <a:p>
            <a:endParaRPr lang="en-AU" dirty="0"/>
          </a:p>
          <a:p>
            <a:r>
              <a:rPr lang="en-AU" i="1" dirty="0"/>
              <a:t>Supply Chain Surplus </a:t>
            </a:r>
            <a:r>
              <a:rPr lang="en-AU" dirty="0"/>
              <a:t>= </a:t>
            </a:r>
            <a:r>
              <a:rPr lang="en-AU" i="1" dirty="0"/>
              <a:t>Customer Value </a:t>
            </a:r>
            <a:r>
              <a:rPr lang="en-AU" dirty="0"/>
              <a:t>- </a:t>
            </a:r>
            <a:r>
              <a:rPr lang="en-AU" i="1" dirty="0"/>
              <a:t>Supply Chain Cost</a:t>
            </a:r>
          </a:p>
          <a:p>
            <a:endParaRPr lang="en-AU" i="1" dirty="0"/>
          </a:p>
          <a:p>
            <a:r>
              <a:rPr lang="en-AU" dirty="0"/>
              <a:t>The value of the final product may vary for each customer and can be estimated by the maximum amount the customer is willing to pay for it.</a:t>
            </a:r>
          </a:p>
        </p:txBody>
      </p:sp>
    </p:spTree>
    <p:extLst>
      <p:ext uri="{BB962C8B-B14F-4D97-AF65-F5344CB8AC3E}">
        <p14:creationId xmlns:p14="http://schemas.microsoft.com/office/powerpoint/2010/main" val="23019895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6D49-0D2D-4B8C-9723-BCB8525A9D6B}"/>
              </a:ext>
            </a:extLst>
          </p:cNvPr>
          <p:cNvSpPr>
            <a:spLocks noGrp="1"/>
          </p:cNvSpPr>
          <p:nvPr>
            <p:ph type="title"/>
          </p:nvPr>
        </p:nvSpPr>
        <p:spPr>
          <a:xfrm>
            <a:off x="457200" y="689539"/>
            <a:ext cx="8229600" cy="1020762"/>
          </a:xfrm>
        </p:spPr>
        <p:txBody>
          <a:bodyPr/>
          <a:lstStyle/>
          <a:p>
            <a:r>
              <a:rPr lang="en-AU" b="0" dirty="0"/>
              <a:t>The Importance of Supply Chain Decisions</a:t>
            </a:r>
            <a:endParaRPr lang="en-AU" dirty="0"/>
          </a:p>
        </p:txBody>
      </p:sp>
      <p:sp>
        <p:nvSpPr>
          <p:cNvPr id="3" name="Content Placeholder 2">
            <a:extLst>
              <a:ext uri="{FF2B5EF4-FFF2-40B4-BE49-F238E27FC236}">
                <a16:creationId xmlns:a16="http://schemas.microsoft.com/office/drawing/2014/main" id="{C1FC5D4B-5DC4-4F78-937A-531FEA02D5CA}"/>
              </a:ext>
            </a:extLst>
          </p:cNvPr>
          <p:cNvSpPr>
            <a:spLocks noGrp="1"/>
          </p:cNvSpPr>
          <p:nvPr>
            <p:ph idx="1"/>
          </p:nvPr>
        </p:nvSpPr>
        <p:spPr>
          <a:xfrm>
            <a:off x="457200" y="1627981"/>
            <a:ext cx="8229600" cy="4525963"/>
          </a:xfrm>
        </p:spPr>
        <p:txBody>
          <a:bodyPr>
            <a:normAutofit/>
          </a:bodyPr>
          <a:lstStyle/>
          <a:p>
            <a:r>
              <a:rPr lang="en-AU" dirty="0"/>
              <a:t>There is a close connection between the design and management of supply chain flows (product, information, and funds) and the success of a supply chain:</a:t>
            </a:r>
          </a:p>
          <a:p>
            <a:endParaRPr lang="en-US" dirty="0"/>
          </a:p>
          <a:p>
            <a:pPr algn="just"/>
            <a:r>
              <a:rPr lang="en-AU" dirty="0"/>
              <a:t>Walmart has been a leader in sharing information and collaborating with suppliers to bring down costs and improve product availability. The results are impressive. In its 2013 annual report, the company reported a net income of about $17 billion on revenues of about $469 billion. These are dramatic results for a company that reached annual sales of only $1 billion in 1980. The growth in sales represents an annual compounded growth rate of more than 20 percent.</a:t>
            </a:r>
          </a:p>
        </p:txBody>
      </p:sp>
    </p:spTree>
    <p:extLst>
      <p:ext uri="{BB962C8B-B14F-4D97-AF65-F5344CB8AC3E}">
        <p14:creationId xmlns:p14="http://schemas.microsoft.com/office/powerpoint/2010/main" val="35383893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92F4-C949-457D-89D2-64ABE20E55FB}"/>
              </a:ext>
            </a:extLst>
          </p:cNvPr>
          <p:cNvSpPr>
            <a:spLocks noGrp="1"/>
          </p:cNvSpPr>
          <p:nvPr>
            <p:ph type="title"/>
          </p:nvPr>
        </p:nvSpPr>
        <p:spPr>
          <a:xfrm>
            <a:off x="457200" y="519712"/>
            <a:ext cx="8229600" cy="1020762"/>
          </a:xfrm>
        </p:spPr>
        <p:txBody>
          <a:bodyPr/>
          <a:lstStyle/>
          <a:p>
            <a:r>
              <a:rPr lang="en-AU" b="0" dirty="0"/>
              <a:t>The Importance of Supply Chain Decisions</a:t>
            </a:r>
            <a:endParaRPr lang="en-AU" dirty="0"/>
          </a:p>
        </p:txBody>
      </p:sp>
      <p:sp>
        <p:nvSpPr>
          <p:cNvPr id="3" name="Content Placeholder 2">
            <a:extLst>
              <a:ext uri="{FF2B5EF4-FFF2-40B4-BE49-F238E27FC236}">
                <a16:creationId xmlns:a16="http://schemas.microsoft.com/office/drawing/2014/main" id="{4ECC633E-8C75-413D-A2BA-BCE2278CEB99}"/>
              </a:ext>
            </a:extLst>
          </p:cNvPr>
          <p:cNvSpPr>
            <a:spLocks noGrp="1"/>
          </p:cNvSpPr>
          <p:nvPr>
            <p:ph idx="1"/>
          </p:nvPr>
        </p:nvSpPr>
        <p:spPr>
          <a:xfrm>
            <a:off x="457200" y="1606320"/>
            <a:ext cx="8229600" cy="4525963"/>
          </a:xfrm>
        </p:spPr>
        <p:txBody>
          <a:bodyPr/>
          <a:lstStyle/>
          <a:p>
            <a:pPr algn="just"/>
            <a:r>
              <a:rPr lang="en-AU" dirty="0"/>
              <a:t>Seven-Eleven Japan is another example of a company that has used excellent supply chain design, planning, and operation to drive growth and profitability. </a:t>
            </a:r>
          </a:p>
          <a:p>
            <a:pPr algn="just"/>
            <a:endParaRPr lang="en-AU" dirty="0"/>
          </a:p>
          <a:p>
            <a:pPr algn="just"/>
            <a:r>
              <a:rPr lang="en-AU" dirty="0"/>
              <a:t>It has used a very responsive replenishment system along with an outstanding information system to ensure that products are available when and where customers need them. Its responsiveness allows it to change the merchandising mix at each store by time of day to precisely match customer demand. </a:t>
            </a:r>
          </a:p>
          <a:p>
            <a:pPr algn="just"/>
            <a:endParaRPr lang="en-AU" dirty="0"/>
          </a:p>
          <a:p>
            <a:pPr algn="just"/>
            <a:r>
              <a:rPr lang="en-AU" dirty="0"/>
              <a:t>As a result, the company has grown from sales of 1 billion yen in 1974 to almost 1.9 trillion yen in 2013, with profits in 2013 </a:t>
            </a:r>
            <a:r>
              <a:rPr lang="en-AU" dirty="0" err="1"/>
              <a:t>totaling</a:t>
            </a:r>
            <a:r>
              <a:rPr lang="en-AU" dirty="0"/>
              <a:t> 222 billion yen.</a:t>
            </a:r>
          </a:p>
        </p:txBody>
      </p:sp>
    </p:spTree>
    <p:extLst>
      <p:ext uri="{BB962C8B-B14F-4D97-AF65-F5344CB8AC3E}">
        <p14:creationId xmlns:p14="http://schemas.microsoft.com/office/powerpoint/2010/main" val="39139227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BE76-044B-4683-9878-4F7F4CC66FD4}"/>
              </a:ext>
            </a:extLst>
          </p:cNvPr>
          <p:cNvSpPr>
            <a:spLocks noGrp="1"/>
          </p:cNvSpPr>
          <p:nvPr>
            <p:ph type="title"/>
          </p:nvPr>
        </p:nvSpPr>
        <p:spPr/>
        <p:txBody>
          <a:bodyPr/>
          <a:lstStyle/>
          <a:p>
            <a:r>
              <a:rPr lang="en-US" dirty="0"/>
              <a:t>Video</a:t>
            </a:r>
            <a:endParaRPr lang="en-AU" dirty="0"/>
          </a:p>
        </p:txBody>
      </p:sp>
      <p:sp>
        <p:nvSpPr>
          <p:cNvPr id="3" name="Content Placeholder 2">
            <a:extLst>
              <a:ext uri="{FF2B5EF4-FFF2-40B4-BE49-F238E27FC236}">
                <a16:creationId xmlns:a16="http://schemas.microsoft.com/office/drawing/2014/main" id="{97D179C5-7CEC-41FA-B805-0AD82EF50F6A}"/>
              </a:ext>
            </a:extLst>
          </p:cNvPr>
          <p:cNvSpPr>
            <a:spLocks noGrp="1"/>
          </p:cNvSpPr>
          <p:nvPr>
            <p:ph idx="1"/>
          </p:nvPr>
        </p:nvSpPr>
        <p:spPr/>
        <p:txBody>
          <a:bodyPr/>
          <a:lstStyle/>
          <a:p>
            <a:endParaRPr lang="en-AU" dirty="0"/>
          </a:p>
          <a:p>
            <a:endParaRPr lang="en-AU" dirty="0"/>
          </a:p>
          <a:p>
            <a:endParaRPr lang="en-AU" dirty="0"/>
          </a:p>
          <a:p>
            <a:endParaRPr lang="en-AU" dirty="0"/>
          </a:p>
          <a:p>
            <a:r>
              <a:rPr lang="en-AU" dirty="0">
                <a:hlinkClick r:id="rId2"/>
              </a:rPr>
              <a:t>Best Career in America: Supply Chain Management</a:t>
            </a:r>
            <a:endParaRPr lang="en-AU" dirty="0"/>
          </a:p>
          <a:p>
            <a:endParaRPr lang="en-AU" dirty="0"/>
          </a:p>
        </p:txBody>
      </p:sp>
    </p:spTree>
    <p:extLst>
      <p:ext uri="{BB962C8B-B14F-4D97-AF65-F5344CB8AC3E}">
        <p14:creationId xmlns:p14="http://schemas.microsoft.com/office/powerpoint/2010/main" val="1881250039"/>
      </p:ext>
    </p:extLst>
  </p:cSld>
  <p:clrMapOvr>
    <a:masterClrMapping/>
  </p:clrMapOvr>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24C9D-A4D4-4EA5-B76C-8491F2658EB9}">
  <ds:schemaRefs>
    <ds:schemaRef ds:uri="http://purl.org/dc/dcmitype/"/>
    <ds:schemaRef ds:uri="13c02fde-b48f-4d00-bac1-911d8ee6ee98"/>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6fd5926b-e52e-44d8-81d1-5e6608a2336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02B31-F34B-4E18-8C84-0623F3176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14006</TotalTime>
  <Words>1223</Words>
  <Application>Microsoft Office PowerPoint</Application>
  <PresentationFormat>On-screen Show (4:3)</PresentationFormat>
  <Paragraphs>122</Paragraphs>
  <Slides>24</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Calibri Light</vt:lpstr>
      <vt:lpstr>Times New Roman</vt:lpstr>
      <vt:lpstr>1_Custom Design</vt:lpstr>
      <vt:lpstr>2_Custom Design</vt:lpstr>
      <vt:lpstr>3_Custom Design</vt:lpstr>
      <vt:lpstr>5_Custom Design</vt:lpstr>
      <vt:lpstr>PowerPoint Presentation</vt:lpstr>
      <vt:lpstr>Value Chain Management MGT804 Week  1</vt:lpstr>
      <vt:lpstr>Supply Chain Management</vt:lpstr>
      <vt:lpstr>Example: Stages of a Detergent Supply Chain</vt:lpstr>
      <vt:lpstr>Supply Chain Stages</vt:lpstr>
      <vt:lpstr>The Objective of a Supply Chain </vt:lpstr>
      <vt:lpstr>The Importance of Supply Chain Decisions</vt:lpstr>
      <vt:lpstr>The Importance of Supply Chain Decisions</vt:lpstr>
      <vt:lpstr>Video</vt:lpstr>
      <vt:lpstr>Decision Phases in a Supply Chain</vt:lpstr>
      <vt:lpstr>Supply chain strategy or design:</vt:lpstr>
      <vt:lpstr>Supply chain planning:</vt:lpstr>
      <vt:lpstr>Supply chain operation:</vt:lpstr>
      <vt:lpstr>Subprocesses in Each Supply Chain Process Cycle</vt:lpstr>
      <vt:lpstr>Supply Chain Macro Processes in a Firm</vt:lpstr>
      <vt:lpstr>Supply Chain Macro Processes in a Firm</vt:lpstr>
      <vt:lpstr>Functions and Activities</vt:lpstr>
      <vt:lpstr>Value chain</vt:lpstr>
      <vt:lpstr>Push/Pull system</vt:lpstr>
      <vt:lpstr>NIKE’S SUPPLY CHAIN</vt:lpstr>
      <vt:lpstr>THE BULLWHIP EFFECT</vt:lpstr>
      <vt:lpstr>INTRANETS AND EXTRANETS FOR SUPPLY CHAIN MANAGEMENT</vt:lpstr>
      <vt:lpstr>THE FUTURE INTERNET-DRIVEN SUPPLY CHAIN</vt:lpstr>
      <vt:lpstr>Key 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Hadi Rezaei Vandchali</cp:lastModifiedBy>
  <cp:revision>77</cp:revision>
  <dcterms:created xsi:type="dcterms:W3CDTF">2017-08-16T23:55:16Z</dcterms:created>
  <dcterms:modified xsi:type="dcterms:W3CDTF">2019-07-28T00:07:56Z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