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57"/>
  </p:notesMasterIdLst>
  <p:sldIdLst>
    <p:sldId id="280" r:id="rId8"/>
    <p:sldId id="281" r:id="rId9"/>
    <p:sldId id="804" r:id="rId10"/>
    <p:sldId id="808" r:id="rId11"/>
    <p:sldId id="809" r:id="rId12"/>
    <p:sldId id="810" r:id="rId13"/>
    <p:sldId id="811" r:id="rId14"/>
    <p:sldId id="812" r:id="rId15"/>
    <p:sldId id="813" r:id="rId16"/>
    <p:sldId id="814" r:id="rId17"/>
    <p:sldId id="854" r:id="rId18"/>
    <p:sldId id="815" r:id="rId19"/>
    <p:sldId id="816" r:id="rId20"/>
    <p:sldId id="817" r:id="rId21"/>
    <p:sldId id="818" r:id="rId22"/>
    <p:sldId id="819" r:id="rId23"/>
    <p:sldId id="820" r:id="rId24"/>
    <p:sldId id="805" r:id="rId25"/>
    <p:sldId id="806" r:id="rId26"/>
    <p:sldId id="807" r:id="rId27"/>
    <p:sldId id="821" r:id="rId28"/>
    <p:sldId id="824" r:id="rId29"/>
    <p:sldId id="822" r:id="rId30"/>
    <p:sldId id="855" r:id="rId31"/>
    <p:sldId id="856" r:id="rId32"/>
    <p:sldId id="857" r:id="rId33"/>
    <p:sldId id="825" r:id="rId34"/>
    <p:sldId id="826" r:id="rId35"/>
    <p:sldId id="828" r:id="rId36"/>
    <p:sldId id="829" r:id="rId37"/>
    <p:sldId id="830" r:id="rId38"/>
    <p:sldId id="858" r:id="rId39"/>
    <p:sldId id="835" r:id="rId40"/>
    <p:sldId id="836" r:id="rId41"/>
    <p:sldId id="837" r:id="rId42"/>
    <p:sldId id="838" r:id="rId43"/>
    <p:sldId id="859" r:id="rId44"/>
    <p:sldId id="833" r:id="rId45"/>
    <p:sldId id="860" r:id="rId46"/>
    <p:sldId id="843" r:id="rId47"/>
    <p:sldId id="841" r:id="rId48"/>
    <p:sldId id="842" r:id="rId49"/>
    <p:sldId id="839" r:id="rId50"/>
    <p:sldId id="840" r:id="rId51"/>
    <p:sldId id="850" r:id="rId52"/>
    <p:sldId id="852" r:id="rId53"/>
    <p:sldId id="283" r:id="rId54"/>
    <p:sldId id="862" r:id="rId55"/>
    <p:sldId id="86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0"/>
            <p14:sldId id="281"/>
            <p14:sldId id="804"/>
            <p14:sldId id="808"/>
            <p14:sldId id="809"/>
            <p14:sldId id="810"/>
            <p14:sldId id="811"/>
            <p14:sldId id="812"/>
            <p14:sldId id="813"/>
            <p14:sldId id="814"/>
            <p14:sldId id="854"/>
            <p14:sldId id="815"/>
            <p14:sldId id="816"/>
            <p14:sldId id="817"/>
            <p14:sldId id="818"/>
            <p14:sldId id="819"/>
            <p14:sldId id="820"/>
            <p14:sldId id="805"/>
            <p14:sldId id="806"/>
            <p14:sldId id="807"/>
            <p14:sldId id="821"/>
            <p14:sldId id="824"/>
            <p14:sldId id="822"/>
            <p14:sldId id="855"/>
            <p14:sldId id="856"/>
            <p14:sldId id="857"/>
            <p14:sldId id="825"/>
            <p14:sldId id="826"/>
            <p14:sldId id="828"/>
            <p14:sldId id="829"/>
            <p14:sldId id="830"/>
            <p14:sldId id="858"/>
            <p14:sldId id="835"/>
            <p14:sldId id="836"/>
            <p14:sldId id="837"/>
            <p14:sldId id="838"/>
            <p14:sldId id="859"/>
            <p14:sldId id="833"/>
            <p14:sldId id="860"/>
            <p14:sldId id="843"/>
            <p14:sldId id="841"/>
            <p14:sldId id="842"/>
            <p14:sldId id="839"/>
            <p14:sldId id="840"/>
            <p14:sldId id="850"/>
            <p14:sldId id="852"/>
            <p14:sldId id="283"/>
            <p14:sldId id="862"/>
            <p14:sldId id="8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73"/>
  </p:normalViewPr>
  <p:slideViewPr>
    <p:cSldViewPr snapToGrid="0" snapToObjects="1">
      <p:cViewPr varScale="1">
        <p:scale>
          <a:sx n="68" d="100"/>
          <a:sy n="68" d="100"/>
        </p:scale>
        <p:origin x="1182"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ass" userId="S::ivass@icms.edu.au::70e7b51f-c080-489e-85cc-d4c6c9e8e3df" providerId="AD" clId="Web-{6E088ECA-BFE0-4273-8F6D-D4B445EC130A}"/>
    <pc:docChg chg="modSld">
      <pc:chgData name="Ilona Vass" userId="S::ivass@icms.edu.au::70e7b51f-c080-489e-85cc-d4c6c9e8e3df" providerId="AD" clId="Web-{6E088ECA-BFE0-4273-8F6D-D4B445EC130A}" dt="2018-06-05T01:57:46.972" v="1"/>
      <pc:docMkLst>
        <pc:docMk/>
      </pc:docMkLst>
      <pc:sldChg chg="delSp">
        <pc:chgData name="Ilona Vass" userId="S::ivass@icms.edu.au::70e7b51f-c080-489e-85cc-d4c6c9e8e3df" providerId="AD" clId="Web-{6E088ECA-BFE0-4273-8F6D-D4B445EC130A}" dt="2018-06-05T01:57:46.972" v="1"/>
        <pc:sldMkLst>
          <pc:docMk/>
          <pc:sldMk cId="698098642" sldId="281"/>
        </pc:sldMkLst>
        <pc:spChg chg="del">
          <ac:chgData name="Ilona Vass" userId="S::ivass@icms.edu.au::70e7b51f-c080-489e-85cc-d4c6c9e8e3df" providerId="AD" clId="Web-{6E088ECA-BFE0-4273-8F6D-D4B445EC130A}" dt="2018-06-05T01:57:46.972" v="1"/>
          <ac:spMkLst>
            <pc:docMk/>
            <pc:sldMk cId="698098642" sldId="281"/>
            <ac:spMk id="2" creationId="{00000000-0000-0000-0000-000000000000}"/>
          </ac:spMkLst>
        </pc:spChg>
        <pc:spChg chg="del">
          <ac:chgData name="Ilona Vass" userId="S::ivass@icms.edu.au::70e7b51f-c080-489e-85cc-d4c6c9e8e3df" providerId="AD" clId="Web-{6E088ECA-BFE0-4273-8F6D-D4B445EC130A}" dt="2018-06-05T01:57:44.957" v="0"/>
          <ac:spMkLst>
            <pc:docMk/>
            <pc:sldMk cId="698098642" sldId="281"/>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12/3/2018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7B3428-F9EE-49A0-9961-922CF4D82726}"/>
              </a:ext>
            </a:extLst>
          </p:cNvPr>
          <p:cNvSpPr>
            <a:spLocks noGrp="1" noChangeArrowheads="1"/>
          </p:cNvSpPr>
          <p:nvPr>
            <p:ph type="sldNum" sz="quarter" idx="5"/>
          </p:nvPr>
        </p:nvSpPr>
        <p:spPr>
          <a:ln/>
        </p:spPr>
        <p:txBody>
          <a:bodyPr/>
          <a:lstStyle/>
          <a:p>
            <a:fld id="{C3A4380B-B55F-486A-AC40-45BFF9505894}" type="slidenum">
              <a:rPr lang="en-US" altLang="en-US"/>
              <a:pPr/>
              <a:t>3</a:t>
            </a:fld>
            <a:endParaRPr lang="en-US" altLang="en-US"/>
          </a:p>
        </p:txBody>
      </p:sp>
      <p:sp>
        <p:nvSpPr>
          <p:cNvPr id="926722" name="Rectangle 2">
            <a:extLst>
              <a:ext uri="{FF2B5EF4-FFF2-40B4-BE49-F238E27FC236}">
                <a16:creationId xmlns:a16="http://schemas.microsoft.com/office/drawing/2014/main" id="{33E6203A-530A-462E-82F7-C5CC0D793C95}"/>
              </a:ext>
            </a:extLst>
          </p:cNvPr>
          <p:cNvSpPr>
            <a:spLocks noGrp="1" noRot="1" noChangeAspect="1" noChangeArrowheads="1" noTextEdit="1"/>
          </p:cNvSpPr>
          <p:nvPr>
            <p:ph type="sldImg"/>
          </p:nvPr>
        </p:nvSpPr>
        <p:spPr>
          <a:xfrm>
            <a:off x="1152525" y="692150"/>
            <a:ext cx="4554538" cy="3416300"/>
          </a:xfrm>
          <a:ln/>
        </p:spPr>
      </p:sp>
      <p:sp>
        <p:nvSpPr>
          <p:cNvPr id="926723" name="Rectangle 3">
            <a:extLst>
              <a:ext uri="{FF2B5EF4-FFF2-40B4-BE49-F238E27FC236}">
                <a16:creationId xmlns:a16="http://schemas.microsoft.com/office/drawing/2014/main" id="{11A53C00-7F6C-4507-A3D6-1013C25E3EC6}"/>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78BFF6-B7F4-429A-B3A9-055B57FD22B5}"/>
              </a:ext>
            </a:extLst>
          </p:cNvPr>
          <p:cNvSpPr>
            <a:spLocks noGrp="1" noChangeArrowheads="1"/>
          </p:cNvSpPr>
          <p:nvPr>
            <p:ph type="sldNum" sz="quarter" idx="5"/>
          </p:nvPr>
        </p:nvSpPr>
        <p:spPr>
          <a:ln/>
        </p:spPr>
        <p:txBody>
          <a:bodyPr/>
          <a:lstStyle/>
          <a:p>
            <a:fld id="{5BA45C0E-B2B6-43CC-B51B-E99E7D64FDDF}" type="slidenum">
              <a:rPr lang="en-US" altLang="en-US"/>
              <a:pPr/>
              <a:t>30</a:t>
            </a:fld>
            <a:endParaRPr lang="en-US" altLang="en-US"/>
          </a:p>
        </p:txBody>
      </p:sp>
      <p:sp>
        <p:nvSpPr>
          <p:cNvPr id="960514" name="Rectangle 2">
            <a:extLst>
              <a:ext uri="{FF2B5EF4-FFF2-40B4-BE49-F238E27FC236}">
                <a16:creationId xmlns:a16="http://schemas.microsoft.com/office/drawing/2014/main" id="{FDDFEEA0-C386-4943-B66B-EC3BA522F9D1}"/>
              </a:ext>
            </a:extLst>
          </p:cNvPr>
          <p:cNvSpPr>
            <a:spLocks noGrp="1" noRot="1" noChangeAspect="1" noChangeArrowheads="1" noTextEdit="1"/>
          </p:cNvSpPr>
          <p:nvPr>
            <p:ph type="sldImg"/>
          </p:nvPr>
        </p:nvSpPr>
        <p:spPr>
          <a:ln/>
        </p:spPr>
      </p:sp>
      <p:sp>
        <p:nvSpPr>
          <p:cNvPr id="960515" name="Rectangle 3">
            <a:extLst>
              <a:ext uri="{FF2B5EF4-FFF2-40B4-BE49-F238E27FC236}">
                <a16:creationId xmlns:a16="http://schemas.microsoft.com/office/drawing/2014/main" id="{834F7421-527A-4391-A0AB-593F5FE2F840}"/>
              </a:ext>
            </a:extLst>
          </p:cNvPr>
          <p:cNvSpPr>
            <a:spLocks noGrp="1" noChangeArrowheads="1"/>
          </p:cNvSpPr>
          <p:nvPr>
            <p:ph type="body" idx="1"/>
          </p:nvPr>
        </p:nvSpPr>
        <p:spPr/>
        <p:txBody>
          <a:bodyPr/>
          <a:lstStyle/>
          <a:p>
            <a:r>
              <a:rPr lang="en-US" altLang="en-US"/>
              <a:t>From Table 13.9 in text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5ECA4D-589E-4921-B889-B3082568034E}"/>
              </a:ext>
            </a:extLst>
          </p:cNvPr>
          <p:cNvSpPr>
            <a:spLocks noGrp="1" noChangeArrowheads="1"/>
          </p:cNvSpPr>
          <p:nvPr>
            <p:ph type="sldNum" sz="quarter" idx="5"/>
          </p:nvPr>
        </p:nvSpPr>
        <p:spPr>
          <a:ln/>
        </p:spPr>
        <p:txBody>
          <a:bodyPr/>
          <a:lstStyle/>
          <a:p>
            <a:fld id="{F27CF681-71D4-4FDC-9B10-6C0FB244FF01}" type="slidenum">
              <a:rPr lang="en-US" altLang="en-US"/>
              <a:pPr/>
              <a:t>15</a:t>
            </a:fld>
            <a:endParaRPr lang="en-US" altLang="en-US"/>
          </a:p>
        </p:txBody>
      </p:sp>
      <p:sp>
        <p:nvSpPr>
          <p:cNvPr id="943106" name="Rectangle 2">
            <a:extLst>
              <a:ext uri="{FF2B5EF4-FFF2-40B4-BE49-F238E27FC236}">
                <a16:creationId xmlns:a16="http://schemas.microsoft.com/office/drawing/2014/main" id="{A275282D-F69A-4F1E-A206-1A3AB4C7DAF7}"/>
              </a:ext>
            </a:extLst>
          </p:cNvPr>
          <p:cNvSpPr>
            <a:spLocks noGrp="1" noRot="1" noChangeAspect="1" noChangeArrowheads="1" noTextEdit="1"/>
          </p:cNvSpPr>
          <p:nvPr>
            <p:ph type="sldImg"/>
          </p:nvPr>
        </p:nvSpPr>
        <p:spPr>
          <a:ln/>
        </p:spPr>
      </p:sp>
      <p:sp>
        <p:nvSpPr>
          <p:cNvPr id="943107" name="Rectangle 3">
            <a:extLst>
              <a:ext uri="{FF2B5EF4-FFF2-40B4-BE49-F238E27FC236}">
                <a16:creationId xmlns:a16="http://schemas.microsoft.com/office/drawing/2014/main" id="{624955D7-5286-4219-ABA2-F25394F360EA}"/>
              </a:ext>
            </a:extLst>
          </p:cNvPr>
          <p:cNvSpPr>
            <a:spLocks noGrp="1" noChangeArrowheads="1"/>
          </p:cNvSpPr>
          <p:nvPr>
            <p:ph type="body" idx="1"/>
          </p:nvPr>
        </p:nvSpPr>
        <p:spPr/>
        <p:txBody>
          <a:bodyPr/>
          <a:lstStyle/>
          <a:p>
            <a:r>
              <a:rPr lang="en-US" altLang="en-US"/>
              <a:t>Class discussion about where these conditions or constraints can come from: Top management, company culture, general policy, desired service level for customers,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244B92-54FF-4229-A80A-08434175DFFF}"/>
              </a:ext>
            </a:extLst>
          </p:cNvPr>
          <p:cNvSpPr>
            <a:spLocks noGrp="1" noChangeArrowheads="1"/>
          </p:cNvSpPr>
          <p:nvPr>
            <p:ph type="sldNum" sz="quarter" idx="5"/>
          </p:nvPr>
        </p:nvSpPr>
        <p:spPr>
          <a:ln/>
        </p:spPr>
        <p:txBody>
          <a:bodyPr/>
          <a:lstStyle/>
          <a:p>
            <a:fld id="{B35D5998-DDB1-4C93-929A-1D81951D34E8}" type="slidenum">
              <a:rPr lang="en-US" altLang="en-US"/>
              <a:pPr/>
              <a:t>16</a:t>
            </a:fld>
            <a:endParaRPr lang="en-US" altLang="en-US"/>
          </a:p>
        </p:txBody>
      </p:sp>
      <p:sp>
        <p:nvSpPr>
          <p:cNvPr id="945154" name="Rectangle 2">
            <a:extLst>
              <a:ext uri="{FF2B5EF4-FFF2-40B4-BE49-F238E27FC236}">
                <a16:creationId xmlns:a16="http://schemas.microsoft.com/office/drawing/2014/main" id="{21E5DB44-169E-43DB-B808-4BD6658415EB}"/>
              </a:ext>
            </a:extLst>
          </p:cNvPr>
          <p:cNvSpPr>
            <a:spLocks noGrp="1" noRot="1" noChangeAspect="1" noChangeArrowheads="1" noTextEdit="1"/>
          </p:cNvSpPr>
          <p:nvPr>
            <p:ph type="sldImg"/>
          </p:nvPr>
        </p:nvSpPr>
        <p:spPr>
          <a:ln/>
        </p:spPr>
      </p:sp>
      <p:sp>
        <p:nvSpPr>
          <p:cNvPr id="945155" name="Rectangle 3">
            <a:extLst>
              <a:ext uri="{FF2B5EF4-FFF2-40B4-BE49-F238E27FC236}">
                <a16:creationId xmlns:a16="http://schemas.microsoft.com/office/drawing/2014/main" id="{D83ECBB6-F7B0-4B6E-B75A-ED46D64BCE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12427A-1954-4691-ADE4-B3103C925B66}"/>
              </a:ext>
            </a:extLst>
          </p:cNvPr>
          <p:cNvSpPr>
            <a:spLocks noGrp="1" noChangeArrowheads="1"/>
          </p:cNvSpPr>
          <p:nvPr>
            <p:ph type="sldNum" sz="quarter" idx="5"/>
          </p:nvPr>
        </p:nvSpPr>
        <p:spPr>
          <a:ln/>
        </p:spPr>
        <p:txBody>
          <a:bodyPr/>
          <a:lstStyle/>
          <a:p>
            <a:fld id="{8CAC2FC3-019B-4F1E-9997-CB4FE4684C62}" type="slidenum">
              <a:rPr lang="en-US" altLang="en-US"/>
              <a:pPr/>
              <a:t>17</a:t>
            </a:fld>
            <a:endParaRPr lang="en-US" altLang="en-US"/>
          </a:p>
        </p:txBody>
      </p:sp>
      <p:sp>
        <p:nvSpPr>
          <p:cNvPr id="988162" name="Rectangle 2">
            <a:extLst>
              <a:ext uri="{FF2B5EF4-FFF2-40B4-BE49-F238E27FC236}">
                <a16:creationId xmlns:a16="http://schemas.microsoft.com/office/drawing/2014/main" id="{F2BE34EA-1B9C-4342-9E22-E7E78488B62F}"/>
              </a:ext>
            </a:extLst>
          </p:cNvPr>
          <p:cNvSpPr>
            <a:spLocks noGrp="1" noRot="1" noChangeAspect="1" noChangeArrowheads="1" noTextEdit="1"/>
          </p:cNvSpPr>
          <p:nvPr>
            <p:ph type="sldImg"/>
          </p:nvPr>
        </p:nvSpPr>
        <p:spPr>
          <a:ln/>
        </p:spPr>
      </p:sp>
      <p:sp>
        <p:nvSpPr>
          <p:cNvPr id="988163" name="Rectangle 3">
            <a:extLst>
              <a:ext uri="{FF2B5EF4-FFF2-40B4-BE49-F238E27FC236}">
                <a16:creationId xmlns:a16="http://schemas.microsoft.com/office/drawing/2014/main" id="{3D5ABD4C-44E4-4AC8-98D2-4F9F91CA188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E7A60E-BC19-432E-8374-D305032F2EC6}"/>
              </a:ext>
            </a:extLst>
          </p:cNvPr>
          <p:cNvSpPr>
            <a:spLocks noGrp="1" noChangeArrowheads="1"/>
          </p:cNvSpPr>
          <p:nvPr>
            <p:ph type="sldNum" sz="quarter" idx="5"/>
          </p:nvPr>
        </p:nvSpPr>
        <p:spPr>
          <a:ln/>
        </p:spPr>
        <p:txBody>
          <a:bodyPr/>
          <a:lstStyle/>
          <a:p>
            <a:fld id="{792CD506-566F-4D3E-A82D-88292E9C2823}" type="slidenum">
              <a:rPr lang="en-US" altLang="en-US"/>
              <a:pPr/>
              <a:t>19</a:t>
            </a:fld>
            <a:endParaRPr lang="en-US" altLang="en-US"/>
          </a:p>
        </p:txBody>
      </p:sp>
      <p:sp>
        <p:nvSpPr>
          <p:cNvPr id="929794" name="Rectangle 2">
            <a:extLst>
              <a:ext uri="{FF2B5EF4-FFF2-40B4-BE49-F238E27FC236}">
                <a16:creationId xmlns:a16="http://schemas.microsoft.com/office/drawing/2014/main" id="{4CCA54E9-B6FC-4F53-AFB9-BBBDF70D2B62}"/>
              </a:ext>
            </a:extLst>
          </p:cNvPr>
          <p:cNvSpPr>
            <a:spLocks noGrp="1" noRot="1" noChangeAspect="1" noChangeArrowheads="1" noTextEdit="1"/>
          </p:cNvSpPr>
          <p:nvPr>
            <p:ph type="sldImg"/>
          </p:nvPr>
        </p:nvSpPr>
        <p:spPr>
          <a:ln/>
        </p:spPr>
      </p:sp>
      <p:sp>
        <p:nvSpPr>
          <p:cNvPr id="929795" name="Rectangle 3">
            <a:extLst>
              <a:ext uri="{FF2B5EF4-FFF2-40B4-BE49-F238E27FC236}">
                <a16:creationId xmlns:a16="http://schemas.microsoft.com/office/drawing/2014/main" id="{5843A16D-2342-44CD-A746-9959A3B4CD17}"/>
              </a:ext>
            </a:extLst>
          </p:cNvPr>
          <p:cNvSpPr>
            <a:spLocks noGrp="1" noChangeArrowheads="1"/>
          </p:cNvSpPr>
          <p:nvPr>
            <p:ph type="body" idx="1"/>
          </p:nvPr>
        </p:nvSpPr>
        <p:spPr/>
        <p:txBody>
          <a:bodyPr/>
          <a:lstStyle/>
          <a:p>
            <a:r>
              <a:rPr lang="en-US" altLang="en-US"/>
              <a:t>Class discussion before proceeding, what would the students 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7F1EAD-1674-4106-AF59-FE2D9C82A286}"/>
              </a:ext>
            </a:extLst>
          </p:cNvPr>
          <p:cNvSpPr>
            <a:spLocks noGrp="1" noChangeArrowheads="1"/>
          </p:cNvSpPr>
          <p:nvPr>
            <p:ph type="sldNum" sz="quarter" idx="5"/>
          </p:nvPr>
        </p:nvSpPr>
        <p:spPr>
          <a:ln/>
        </p:spPr>
        <p:txBody>
          <a:bodyPr/>
          <a:lstStyle/>
          <a:p>
            <a:fld id="{F366DA02-EB0F-49ED-92A9-15FFFF13B2F2}" type="slidenum">
              <a:rPr lang="en-US" altLang="en-US"/>
              <a:pPr/>
              <a:t>21</a:t>
            </a:fld>
            <a:endParaRPr lang="en-US" altLang="en-US"/>
          </a:p>
        </p:txBody>
      </p:sp>
      <p:sp>
        <p:nvSpPr>
          <p:cNvPr id="948226" name="Rectangle 2">
            <a:extLst>
              <a:ext uri="{FF2B5EF4-FFF2-40B4-BE49-F238E27FC236}">
                <a16:creationId xmlns:a16="http://schemas.microsoft.com/office/drawing/2014/main" id="{53A7F82D-8365-44C2-820B-988F8A4035FA}"/>
              </a:ext>
            </a:extLst>
          </p:cNvPr>
          <p:cNvSpPr>
            <a:spLocks noGrp="1" noRot="1" noChangeAspect="1" noChangeArrowheads="1" noTextEdit="1"/>
          </p:cNvSpPr>
          <p:nvPr>
            <p:ph type="sldImg"/>
          </p:nvPr>
        </p:nvSpPr>
        <p:spPr>
          <a:ln/>
        </p:spPr>
      </p:sp>
      <p:sp>
        <p:nvSpPr>
          <p:cNvPr id="948227" name="Rectangle 3">
            <a:extLst>
              <a:ext uri="{FF2B5EF4-FFF2-40B4-BE49-F238E27FC236}">
                <a16:creationId xmlns:a16="http://schemas.microsoft.com/office/drawing/2014/main" id="{4F6611E6-56A8-4844-9D80-7897049F5D8D}"/>
              </a:ext>
            </a:extLst>
          </p:cNvPr>
          <p:cNvSpPr>
            <a:spLocks noGrp="1" noChangeArrowheads="1"/>
          </p:cNvSpPr>
          <p:nvPr>
            <p:ph type="body" idx="1"/>
          </p:nvPr>
        </p:nvSpPr>
        <p:spPr/>
        <p:txBody>
          <a:bodyPr/>
          <a:lstStyle/>
          <a:p>
            <a:r>
              <a:rPr lang="en-US" altLang="en-US"/>
              <a:t>(840 cabinets x 20 hours)/(160 hours per employee)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243F30-5F73-4D49-AADA-8750810A3801}"/>
              </a:ext>
            </a:extLst>
          </p:cNvPr>
          <p:cNvSpPr>
            <a:spLocks noGrp="1" noChangeArrowheads="1"/>
          </p:cNvSpPr>
          <p:nvPr>
            <p:ph type="sldNum" sz="quarter" idx="5"/>
          </p:nvPr>
        </p:nvSpPr>
        <p:spPr>
          <a:ln/>
        </p:spPr>
        <p:txBody>
          <a:bodyPr/>
          <a:lstStyle/>
          <a:p>
            <a:fld id="{C9D60EED-981C-40D0-B2CE-FBE3FDC04438}" type="slidenum">
              <a:rPr lang="en-US" altLang="en-US"/>
              <a:pPr/>
              <a:t>23</a:t>
            </a:fld>
            <a:endParaRPr lang="en-US" altLang="en-US"/>
          </a:p>
        </p:txBody>
      </p:sp>
      <p:sp>
        <p:nvSpPr>
          <p:cNvPr id="950274" name="Rectangle 2">
            <a:extLst>
              <a:ext uri="{FF2B5EF4-FFF2-40B4-BE49-F238E27FC236}">
                <a16:creationId xmlns:a16="http://schemas.microsoft.com/office/drawing/2014/main" id="{C1D56BBF-F76C-4155-BBA7-D44E33BB408E}"/>
              </a:ext>
            </a:extLst>
          </p:cNvPr>
          <p:cNvSpPr>
            <a:spLocks noGrp="1" noRot="1" noChangeAspect="1" noChangeArrowheads="1" noTextEdit="1"/>
          </p:cNvSpPr>
          <p:nvPr>
            <p:ph type="sldImg"/>
          </p:nvPr>
        </p:nvSpPr>
        <p:spPr>
          <a:ln/>
        </p:spPr>
      </p:sp>
      <p:sp>
        <p:nvSpPr>
          <p:cNvPr id="950275" name="Rectangle 3">
            <a:extLst>
              <a:ext uri="{FF2B5EF4-FFF2-40B4-BE49-F238E27FC236}">
                <a16:creationId xmlns:a16="http://schemas.microsoft.com/office/drawing/2014/main" id="{0B3C3760-3310-415F-B9BC-5457BB9764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A389AA-6692-463B-8C15-57CE349C848F}"/>
              </a:ext>
            </a:extLst>
          </p:cNvPr>
          <p:cNvSpPr>
            <a:spLocks noGrp="1" noChangeArrowheads="1"/>
          </p:cNvSpPr>
          <p:nvPr>
            <p:ph type="sldNum" sz="quarter" idx="5"/>
          </p:nvPr>
        </p:nvSpPr>
        <p:spPr>
          <a:ln/>
        </p:spPr>
        <p:txBody>
          <a:bodyPr/>
          <a:lstStyle/>
          <a:p>
            <a:fld id="{C7CB304C-3960-4FD7-BFD5-AD18D619F80E}" type="slidenum">
              <a:rPr lang="en-US" altLang="en-US"/>
              <a:pPr/>
              <a:t>27</a:t>
            </a:fld>
            <a:endParaRPr lang="en-US" altLang="en-US"/>
          </a:p>
        </p:txBody>
      </p:sp>
      <p:sp>
        <p:nvSpPr>
          <p:cNvPr id="954370" name="Rectangle 2">
            <a:extLst>
              <a:ext uri="{FF2B5EF4-FFF2-40B4-BE49-F238E27FC236}">
                <a16:creationId xmlns:a16="http://schemas.microsoft.com/office/drawing/2014/main" id="{2E602487-42FC-414A-B933-277A58F33903}"/>
              </a:ext>
            </a:extLst>
          </p:cNvPr>
          <p:cNvSpPr>
            <a:spLocks noGrp="1" noRot="1" noChangeAspect="1" noChangeArrowheads="1" noTextEdit="1"/>
          </p:cNvSpPr>
          <p:nvPr>
            <p:ph type="sldImg"/>
          </p:nvPr>
        </p:nvSpPr>
        <p:spPr>
          <a:ln/>
        </p:spPr>
      </p:sp>
      <p:sp>
        <p:nvSpPr>
          <p:cNvPr id="954371" name="Rectangle 3">
            <a:extLst>
              <a:ext uri="{FF2B5EF4-FFF2-40B4-BE49-F238E27FC236}">
                <a16:creationId xmlns:a16="http://schemas.microsoft.com/office/drawing/2014/main" id="{B61BC9AE-D325-44D9-8E46-FD3B259018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D4FD12-A2DE-4702-8FB6-2CCFCD31A804}"/>
              </a:ext>
            </a:extLst>
          </p:cNvPr>
          <p:cNvSpPr>
            <a:spLocks noGrp="1" noChangeArrowheads="1"/>
          </p:cNvSpPr>
          <p:nvPr>
            <p:ph type="sldNum" sz="quarter" idx="5"/>
          </p:nvPr>
        </p:nvSpPr>
        <p:spPr>
          <a:ln/>
        </p:spPr>
        <p:txBody>
          <a:bodyPr/>
          <a:lstStyle/>
          <a:p>
            <a:fld id="{129136B6-D584-4250-BC92-3DA1938A9600}" type="slidenum">
              <a:rPr lang="en-US" altLang="en-US"/>
              <a:pPr/>
              <a:t>28</a:t>
            </a:fld>
            <a:endParaRPr lang="en-US" altLang="en-US"/>
          </a:p>
        </p:txBody>
      </p:sp>
      <p:sp>
        <p:nvSpPr>
          <p:cNvPr id="956418" name="Rectangle 2">
            <a:extLst>
              <a:ext uri="{FF2B5EF4-FFF2-40B4-BE49-F238E27FC236}">
                <a16:creationId xmlns:a16="http://schemas.microsoft.com/office/drawing/2014/main" id="{AB3BA2FA-896B-42EF-9751-08A19C3B13D2}"/>
              </a:ext>
            </a:extLst>
          </p:cNvPr>
          <p:cNvSpPr>
            <a:spLocks noGrp="1" noRot="1" noChangeAspect="1" noChangeArrowheads="1" noTextEdit="1"/>
          </p:cNvSpPr>
          <p:nvPr>
            <p:ph type="sldImg"/>
          </p:nvPr>
        </p:nvSpPr>
        <p:spPr>
          <a:ln/>
        </p:spPr>
      </p:sp>
      <p:sp>
        <p:nvSpPr>
          <p:cNvPr id="956419" name="Rectangle 3">
            <a:extLst>
              <a:ext uri="{FF2B5EF4-FFF2-40B4-BE49-F238E27FC236}">
                <a16:creationId xmlns:a16="http://schemas.microsoft.com/office/drawing/2014/main" id="{81FB629C-6C5B-46E2-9E1B-C5BDA2C110A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07F-6F22-4377-B4DB-3EA500EE3EE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7AF9BE-EA20-4D6C-BFCC-5FB1A22D640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329BA24-0138-48F1-9E4B-57CA2A2A4D1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26E18C3-D7D2-4627-8CD5-22BAD694813E}"/>
              </a:ext>
            </a:extLst>
          </p:cNvPr>
          <p:cNvSpPr>
            <a:spLocks noGrp="1"/>
          </p:cNvSpPr>
          <p:nvPr>
            <p:ph type="dt" sz="half" idx="10"/>
          </p:nvPr>
        </p:nvSpPr>
        <p:spPr/>
        <p:txBody>
          <a:bodyPr/>
          <a:lstStyle>
            <a:lvl1pPr>
              <a:defRPr/>
            </a:lvl1pPr>
          </a:lstStyle>
          <a:p>
            <a:endParaRPr lang="en-US" altLang="en-US"/>
          </a:p>
        </p:txBody>
      </p:sp>
    </p:spTree>
    <p:extLst>
      <p:ext uri="{BB962C8B-B14F-4D97-AF65-F5344CB8AC3E}">
        <p14:creationId xmlns:p14="http://schemas.microsoft.com/office/powerpoint/2010/main" val="201070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AAD2-29CC-48BA-8A86-A547E84FB8F1}"/>
              </a:ext>
            </a:extLst>
          </p:cNvPr>
          <p:cNvSpPr>
            <a:spLocks noGrp="1"/>
          </p:cNvSpPr>
          <p:nvPr>
            <p:ph type="title"/>
          </p:nvPr>
        </p:nvSpPr>
        <p:spPr>
          <a:xfrm>
            <a:off x="1371600" y="274638"/>
            <a:ext cx="7315200" cy="1143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D25F339-C9AE-4AEB-BE6C-3B002FC11B77}"/>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F9710B7-6CD3-49B4-98F2-4DBF73DAFBA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8AECD2A-EE3F-4FB9-8E92-5ECA9C48AD8C}"/>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189720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3/12/2018</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3/12/2018</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E4B3-EA02-421A-B502-653B71B9510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882F791-C78A-4E20-A22B-8C2DE0CBE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DFFB46-7AC1-461F-9A46-73E41085CE91}"/>
              </a:ext>
            </a:extLst>
          </p:cNvPr>
          <p:cNvSpPr>
            <a:spLocks noGrp="1"/>
          </p:cNvSpPr>
          <p:nvPr>
            <p:ph type="dt" sz="half" idx="10"/>
          </p:nvPr>
        </p:nvSpPr>
        <p:spPr/>
        <p:txBody>
          <a:bodyPr/>
          <a:lstStyle>
            <a:lvl1pPr>
              <a:defRPr/>
            </a:lvl1pPr>
          </a:lstStyle>
          <a:p>
            <a:endParaRPr lang="en-US" altLang="en-US"/>
          </a:p>
        </p:txBody>
      </p:sp>
    </p:spTree>
    <p:extLst>
      <p:ext uri="{BB962C8B-B14F-4D97-AF65-F5344CB8AC3E}">
        <p14:creationId xmlns:p14="http://schemas.microsoft.com/office/powerpoint/2010/main" val="12047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1610-C542-4BEA-A62B-C7B87DAC6758}"/>
              </a:ext>
            </a:extLst>
          </p:cNvPr>
          <p:cNvSpPr>
            <a:spLocks noGrp="1"/>
          </p:cNvSpPr>
          <p:nvPr>
            <p:ph type="title"/>
          </p:nvPr>
        </p:nvSpPr>
        <p:spPr>
          <a:xfrm>
            <a:off x="1371600" y="274638"/>
            <a:ext cx="7315200" cy="1143000"/>
          </a:xfrm>
        </p:spPr>
        <p:txBody>
          <a:bodyPr/>
          <a:lstStyle/>
          <a:p>
            <a:r>
              <a:rPr lang="en-US"/>
              <a:t>Click to edit Master title style</a:t>
            </a:r>
            <a:endParaRPr lang="en-AU"/>
          </a:p>
        </p:txBody>
      </p:sp>
      <p:sp>
        <p:nvSpPr>
          <p:cNvPr id="3" name="Table Placeholder 2">
            <a:extLst>
              <a:ext uri="{FF2B5EF4-FFF2-40B4-BE49-F238E27FC236}">
                <a16:creationId xmlns:a16="http://schemas.microsoft.com/office/drawing/2014/main" id="{4661B44C-A0CC-49CE-A77B-2A20D36ED4DF}"/>
              </a:ext>
            </a:extLst>
          </p:cNvPr>
          <p:cNvSpPr>
            <a:spLocks noGrp="1"/>
          </p:cNvSpPr>
          <p:nvPr>
            <p:ph type="tbl" idx="1"/>
          </p:nvPr>
        </p:nvSpPr>
        <p:spPr>
          <a:xfrm>
            <a:off x="457200" y="1600200"/>
            <a:ext cx="8229600" cy="4525963"/>
          </a:xfrm>
        </p:spPr>
        <p:txBody>
          <a:bodyPr/>
          <a:lstStyle/>
          <a:p>
            <a:endParaRPr lang="en-AU"/>
          </a:p>
        </p:txBody>
      </p:sp>
      <p:sp>
        <p:nvSpPr>
          <p:cNvPr id="4" name="Date Placeholder 3">
            <a:extLst>
              <a:ext uri="{FF2B5EF4-FFF2-40B4-BE49-F238E27FC236}">
                <a16:creationId xmlns:a16="http://schemas.microsoft.com/office/drawing/2014/main" id="{68653601-981E-491E-9844-D60946741C2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25218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F5D0-2F06-40CB-A698-2F425D854BF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E4F60DC-6F5F-45F1-9E70-338771D8CFA8}"/>
              </a:ext>
            </a:extLst>
          </p:cNvPr>
          <p:cNvSpPr>
            <a:spLocks noGrp="1"/>
          </p:cNvSpPr>
          <p:nvPr>
            <p:ph type="dt" sz="half" idx="10"/>
          </p:nvPr>
        </p:nvSpPr>
        <p:spPr/>
        <p:txBody>
          <a:bodyPr/>
          <a:lstStyle>
            <a:lvl1pPr>
              <a:defRPr/>
            </a:lvl1pPr>
          </a:lstStyle>
          <a:p>
            <a:endParaRPr lang="en-US" altLang="en-US"/>
          </a:p>
        </p:txBody>
      </p:sp>
    </p:spTree>
    <p:extLst>
      <p:ext uri="{BB962C8B-B14F-4D97-AF65-F5344CB8AC3E}">
        <p14:creationId xmlns:p14="http://schemas.microsoft.com/office/powerpoint/2010/main" val="210365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3">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3/12/2018</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3/12/2018</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3/12/2018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3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a:extLst>
              <a:ext uri="{FF2B5EF4-FFF2-40B4-BE49-F238E27FC236}">
                <a16:creationId xmlns:a16="http://schemas.microsoft.com/office/drawing/2014/main" id="{A607868F-2E6E-45D0-83D3-3593A6034E4E}"/>
              </a:ext>
            </a:extLst>
          </p:cNvPr>
          <p:cNvSpPr>
            <a:spLocks noGrp="1" noChangeArrowheads="1"/>
          </p:cNvSpPr>
          <p:nvPr>
            <p:ph type="title"/>
          </p:nvPr>
        </p:nvSpPr>
        <p:spPr/>
        <p:txBody>
          <a:bodyPr/>
          <a:lstStyle/>
          <a:p>
            <a:r>
              <a:rPr lang="en-US" altLang="en-US"/>
              <a:t>S&amp;OP Approaches</a:t>
            </a:r>
          </a:p>
        </p:txBody>
      </p:sp>
      <p:sp>
        <p:nvSpPr>
          <p:cNvPr id="937987" name="Rectangle 3">
            <a:extLst>
              <a:ext uri="{FF2B5EF4-FFF2-40B4-BE49-F238E27FC236}">
                <a16:creationId xmlns:a16="http://schemas.microsoft.com/office/drawing/2014/main" id="{C9D9C18A-50A7-49B4-B4DC-1A8B38976981}"/>
              </a:ext>
            </a:extLst>
          </p:cNvPr>
          <p:cNvSpPr>
            <a:spLocks noGrp="1" noChangeArrowheads="1"/>
          </p:cNvSpPr>
          <p:nvPr>
            <p:ph type="body" sz="half" idx="1"/>
          </p:nvPr>
        </p:nvSpPr>
        <p:spPr/>
        <p:txBody>
          <a:bodyPr/>
          <a:lstStyle/>
          <a:p>
            <a:pPr>
              <a:buFontTx/>
              <a:buNone/>
            </a:pPr>
            <a:r>
              <a:rPr lang="en-US" altLang="en-US" b="1">
                <a:solidFill>
                  <a:srgbClr val="990098"/>
                </a:solidFill>
              </a:rPr>
              <a:t>Top-Down</a:t>
            </a:r>
          </a:p>
          <a:p>
            <a:pPr>
              <a:spcBef>
                <a:spcPct val="40000"/>
              </a:spcBef>
              <a:spcAft>
                <a:spcPct val="35000"/>
              </a:spcAft>
            </a:pPr>
            <a:r>
              <a:rPr lang="en-US" altLang="en-US" sz="2400"/>
              <a:t>Similar products OR stable mix</a:t>
            </a:r>
          </a:p>
          <a:p>
            <a:pPr>
              <a:spcBef>
                <a:spcPct val="40000"/>
              </a:spcBef>
              <a:spcAft>
                <a:spcPct val="35000"/>
              </a:spcAft>
            </a:pPr>
            <a:r>
              <a:rPr lang="en-US" altLang="en-US" sz="2400" u="sng"/>
              <a:t>Standards</a:t>
            </a:r>
            <a:r>
              <a:rPr lang="en-US" altLang="en-US" sz="2400"/>
              <a:t> available for planning</a:t>
            </a:r>
          </a:p>
          <a:p>
            <a:pPr lvl="1">
              <a:spcBef>
                <a:spcPct val="40000"/>
              </a:spcBef>
              <a:spcAft>
                <a:spcPct val="35000"/>
              </a:spcAft>
            </a:pPr>
            <a:r>
              <a:rPr lang="en-US" altLang="en-US" sz="2000"/>
              <a:t>time, cost requirements from history and/or  planning documentation</a:t>
            </a:r>
          </a:p>
          <a:p>
            <a:pPr>
              <a:spcBef>
                <a:spcPct val="40000"/>
              </a:spcBef>
              <a:spcAft>
                <a:spcPct val="35000"/>
              </a:spcAft>
            </a:pPr>
            <a:r>
              <a:rPr lang="en-US" altLang="en-US" sz="2400"/>
              <a:t>Can “Average” product</a:t>
            </a:r>
          </a:p>
          <a:p>
            <a:endParaRPr lang="en-US" altLang="en-US" sz="2400"/>
          </a:p>
        </p:txBody>
      </p:sp>
      <p:sp>
        <p:nvSpPr>
          <p:cNvPr id="937988" name="Rectangle 4">
            <a:extLst>
              <a:ext uri="{FF2B5EF4-FFF2-40B4-BE49-F238E27FC236}">
                <a16:creationId xmlns:a16="http://schemas.microsoft.com/office/drawing/2014/main" id="{D6576567-B35E-4E6D-9A5D-BFD3223D4BEC}"/>
              </a:ext>
            </a:extLst>
          </p:cNvPr>
          <p:cNvSpPr>
            <a:spLocks noGrp="1" noChangeArrowheads="1"/>
          </p:cNvSpPr>
          <p:nvPr>
            <p:ph type="body" sz="half" idx="2"/>
          </p:nvPr>
        </p:nvSpPr>
        <p:spPr/>
        <p:txBody>
          <a:bodyPr/>
          <a:lstStyle/>
          <a:p>
            <a:pPr>
              <a:buFontTx/>
              <a:buNone/>
            </a:pPr>
            <a:r>
              <a:rPr lang="en-US" altLang="en-US" b="1">
                <a:solidFill>
                  <a:srgbClr val="990098"/>
                </a:solidFill>
              </a:rPr>
              <a:t>Bottom-Up</a:t>
            </a:r>
          </a:p>
          <a:p>
            <a:pPr>
              <a:spcBef>
                <a:spcPct val="40000"/>
              </a:spcBef>
              <a:spcAft>
                <a:spcPct val="35000"/>
              </a:spcAft>
            </a:pPr>
            <a:r>
              <a:rPr lang="en-US" altLang="en-US" sz="2400"/>
              <a:t>Different products AND unstable mix</a:t>
            </a:r>
          </a:p>
          <a:p>
            <a:pPr>
              <a:spcBef>
                <a:spcPct val="40000"/>
              </a:spcBef>
              <a:spcAft>
                <a:spcPct val="35000"/>
              </a:spcAft>
            </a:pPr>
            <a:r>
              <a:rPr lang="en-US" altLang="en-US" sz="2400"/>
              <a:t>Requires forecasts and production data for individual products</a:t>
            </a:r>
          </a:p>
          <a:p>
            <a:pPr>
              <a:spcBef>
                <a:spcPct val="60000"/>
              </a:spcBef>
              <a:spcAft>
                <a:spcPct val="25000"/>
              </a:spcAft>
            </a:pPr>
            <a:r>
              <a:rPr lang="en-US" altLang="en-US" sz="2400"/>
              <a:t>Can be extremely data-intensive</a:t>
            </a:r>
          </a:p>
          <a:p>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a:extLst>
              <a:ext uri="{FF2B5EF4-FFF2-40B4-BE49-F238E27FC236}">
                <a16:creationId xmlns:a16="http://schemas.microsoft.com/office/drawing/2014/main" id="{DF8AF0C6-FDBD-455E-8490-402FF1D2491D}"/>
              </a:ext>
            </a:extLst>
          </p:cNvPr>
          <p:cNvSpPr>
            <a:spLocks noGrp="1" noChangeArrowheads="1"/>
          </p:cNvSpPr>
          <p:nvPr>
            <p:ph type="title"/>
          </p:nvPr>
        </p:nvSpPr>
        <p:spPr/>
        <p:txBody>
          <a:bodyPr/>
          <a:lstStyle/>
          <a:p>
            <a:r>
              <a:rPr lang="en-US" altLang="en-US"/>
              <a:t>Planning Values</a:t>
            </a:r>
          </a:p>
        </p:txBody>
      </p:sp>
      <p:sp>
        <p:nvSpPr>
          <p:cNvPr id="987139" name="Rectangle 3">
            <a:extLst>
              <a:ext uri="{FF2B5EF4-FFF2-40B4-BE49-F238E27FC236}">
                <a16:creationId xmlns:a16="http://schemas.microsoft.com/office/drawing/2014/main" id="{B46C141D-6983-4074-9BD1-0E7A938796A8}"/>
              </a:ext>
            </a:extLst>
          </p:cNvPr>
          <p:cNvSpPr>
            <a:spLocks noGrp="1" noChangeArrowheads="1"/>
          </p:cNvSpPr>
          <p:nvPr>
            <p:ph type="body" idx="1"/>
          </p:nvPr>
        </p:nvSpPr>
        <p:spPr>
          <a:xfrm>
            <a:off x="1219200" y="1600200"/>
            <a:ext cx="7467600" cy="4525963"/>
          </a:xfrm>
        </p:spPr>
        <p:txBody>
          <a:bodyPr/>
          <a:lstStyle/>
          <a:p>
            <a:pPr>
              <a:lnSpc>
                <a:spcPct val="90000"/>
              </a:lnSpc>
              <a:buFontTx/>
              <a:buNone/>
            </a:pPr>
            <a:r>
              <a:rPr lang="en-US" altLang="en-US" sz="2800"/>
              <a:t>Translate forecast into:</a:t>
            </a:r>
          </a:p>
          <a:p>
            <a:pPr lvl="1">
              <a:lnSpc>
                <a:spcPct val="90000"/>
              </a:lnSpc>
            </a:pPr>
            <a:r>
              <a:rPr lang="en-US" altLang="en-US" sz="2400">
                <a:solidFill>
                  <a:srgbClr val="990098"/>
                </a:solidFill>
              </a:rPr>
              <a:t>Resources required</a:t>
            </a:r>
          </a:p>
          <a:p>
            <a:pPr lvl="2">
              <a:lnSpc>
                <a:spcPct val="90000"/>
              </a:lnSpc>
            </a:pPr>
            <a:r>
              <a:rPr lang="en-US" altLang="en-US" sz="2000"/>
              <a:t>Labor hours per unit</a:t>
            </a:r>
          </a:p>
          <a:p>
            <a:pPr lvl="2">
              <a:lnSpc>
                <a:spcPct val="90000"/>
              </a:lnSpc>
            </a:pPr>
            <a:r>
              <a:rPr lang="en-US" altLang="en-US" sz="2000"/>
              <a:t>Material quantities</a:t>
            </a:r>
          </a:p>
          <a:p>
            <a:pPr lvl="2">
              <a:lnSpc>
                <a:spcPct val="90000"/>
              </a:lnSpc>
            </a:pPr>
            <a:r>
              <a:rPr lang="en-US" altLang="en-US" sz="2000"/>
              <a:t>Equipment hours</a:t>
            </a:r>
          </a:p>
          <a:p>
            <a:pPr lvl="2">
              <a:lnSpc>
                <a:spcPct val="90000"/>
              </a:lnSpc>
            </a:pPr>
            <a:r>
              <a:rPr lang="en-US" altLang="en-US" sz="2000"/>
              <a:t>Subcontractors?</a:t>
            </a:r>
          </a:p>
          <a:p>
            <a:pPr lvl="1">
              <a:lnSpc>
                <a:spcPct val="90000"/>
              </a:lnSpc>
            </a:pPr>
            <a:r>
              <a:rPr lang="en-US" altLang="en-US" sz="2400">
                <a:solidFill>
                  <a:srgbClr val="990098"/>
                </a:solidFill>
              </a:rPr>
              <a:t>Costs</a:t>
            </a:r>
          </a:p>
          <a:p>
            <a:pPr lvl="2">
              <a:lnSpc>
                <a:spcPct val="90000"/>
              </a:lnSpc>
            </a:pPr>
            <a:r>
              <a:rPr lang="en-US" altLang="en-US" sz="2000"/>
              <a:t>Materials</a:t>
            </a:r>
          </a:p>
          <a:p>
            <a:pPr lvl="2">
              <a:lnSpc>
                <a:spcPct val="90000"/>
              </a:lnSpc>
            </a:pPr>
            <a:r>
              <a:rPr lang="en-US" altLang="en-US" sz="2000"/>
              <a:t>Labor</a:t>
            </a:r>
          </a:p>
          <a:p>
            <a:pPr lvl="2">
              <a:lnSpc>
                <a:spcPct val="90000"/>
              </a:lnSpc>
            </a:pPr>
            <a:r>
              <a:rPr lang="en-US" altLang="en-US" sz="2000"/>
              <a:t>Subcontractors?</a:t>
            </a:r>
          </a:p>
          <a:p>
            <a:pPr lvl="2">
              <a:lnSpc>
                <a:spcPct val="90000"/>
              </a:lnSpc>
            </a:pPr>
            <a:r>
              <a:rPr lang="en-US" altLang="en-US" sz="2000"/>
              <a:t>Hiring/firing costs</a:t>
            </a:r>
          </a:p>
          <a:p>
            <a:pPr lvl="2">
              <a:lnSpc>
                <a:spcPct val="90000"/>
              </a:lnSpc>
            </a:pPr>
            <a:r>
              <a:rPr lang="en-US" altLang="en-US" sz="2000"/>
              <a:t>Inventory holding costs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a:extLst>
              <a:ext uri="{FF2B5EF4-FFF2-40B4-BE49-F238E27FC236}">
                <a16:creationId xmlns:a16="http://schemas.microsoft.com/office/drawing/2014/main" id="{36819C57-3973-4E5F-8169-88B9C712832F}"/>
              </a:ext>
            </a:extLst>
          </p:cNvPr>
          <p:cNvSpPr>
            <a:spLocks noGrp="1" noChangeArrowheads="1"/>
          </p:cNvSpPr>
          <p:nvPr>
            <p:ph type="title"/>
          </p:nvPr>
        </p:nvSpPr>
        <p:spPr/>
        <p:txBody>
          <a:bodyPr/>
          <a:lstStyle/>
          <a:p>
            <a:r>
              <a:rPr lang="en-US" altLang="en-US"/>
              <a:t>Top-Down Planning</a:t>
            </a:r>
          </a:p>
        </p:txBody>
      </p:sp>
      <p:sp>
        <p:nvSpPr>
          <p:cNvPr id="939011" name="Rectangle 3">
            <a:extLst>
              <a:ext uri="{FF2B5EF4-FFF2-40B4-BE49-F238E27FC236}">
                <a16:creationId xmlns:a16="http://schemas.microsoft.com/office/drawing/2014/main" id="{F76A2ED4-2F62-4FC2-9A43-EFCF5C1C544F}"/>
              </a:ext>
            </a:extLst>
          </p:cNvPr>
          <p:cNvSpPr>
            <a:spLocks noGrp="1" noChangeArrowheads="1"/>
          </p:cNvSpPr>
          <p:nvPr>
            <p:ph type="body" idx="1"/>
          </p:nvPr>
        </p:nvSpPr>
        <p:spPr/>
        <p:txBody>
          <a:bodyPr>
            <a:normAutofit/>
          </a:bodyPr>
          <a:lstStyle/>
          <a:p>
            <a:pPr marL="609600" indent="-609600">
              <a:lnSpc>
                <a:spcPct val="90000"/>
              </a:lnSpc>
              <a:buFontTx/>
              <a:buAutoNum type="arabicPeriod"/>
            </a:pPr>
            <a:r>
              <a:rPr lang="en-US" altLang="en-US" sz="2400" dirty="0"/>
              <a:t>Develop the aggregate sales forecast and planning values.</a:t>
            </a:r>
          </a:p>
          <a:p>
            <a:pPr marL="609600" indent="-609600">
              <a:lnSpc>
                <a:spcPct val="90000"/>
              </a:lnSpc>
              <a:buFontTx/>
              <a:buAutoNum type="arabicPeriod"/>
            </a:pPr>
            <a:r>
              <a:rPr lang="en-US" altLang="en-US" sz="2400" dirty="0"/>
              <a:t>Translate the sales forecast into resource requirements.</a:t>
            </a:r>
          </a:p>
          <a:p>
            <a:pPr marL="990600" lvl="1" indent="-533400">
              <a:lnSpc>
                <a:spcPct val="90000"/>
              </a:lnSpc>
              <a:buFont typeface="Wingdings" panose="05000000000000000000" pitchFamily="2" charset="2"/>
              <a:buChar char="Ø"/>
            </a:pPr>
            <a:r>
              <a:rPr lang="en-US" altLang="en-US" sz="2000" dirty="0">
                <a:solidFill>
                  <a:srgbClr val="990098"/>
                </a:solidFill>
              </a:rPr>
              <a:t>Personnel, equipment, materials</a:t>
            </a:r>
          </a:p>
          <a:p>
            <a:pPr marL="609600" indent="-609600">
              <a:lnSpc>
                <a:spcPct val="90000"/>
              </a:lnSpc>
              <a:buFontTx/>
              <a:buAutoNum type="arabicPeriod"/>
            </a:pPr>
            <a:r>
              <a:rPr lang="en-US" altLang="en-US" sz="2400" dirty="0"/>
              <a:t>Generate alternative production plans.</a:t>
            </a:r>
          </a:p>
          <a:p>
            <a:pPr marL="990600" lvl="1" indent="-533400">
              <a:lnSpc>
                <a:spcPct val="90000"/>
              </a:lnSpc>
              <a:buFont typeface="Wingdings" panose="05000000000000000000" pitchFamily="2" charset="2"/>
              <a:buChar char="Ø"/>
            </a:pPr>
            <a:r>
              <a:rPr lang="en-US" altLang="en-US" sz="2000" dirty="0">
                <a:solidFill>
                  <a:srgbClr val="990098"/>
                </a:solidFill>
              </a:rPr>
              <a:t>Chase, level, mixed</a:t>
            </a:r>
          </a:p>
          <a:p>
            <a:pPr marL="609600" indent="-609600">
              <a:lnSpc>
                <a:spcPct val="90000"/>
              </a:lnSpc>
              <a:buFontTx/>
              <a:buNone/>
            </a:pPr>
            <a:r>
              <a:rPr lang="en-US" altLang="en-US" sz="2400" dirty="0"/>
              <a:t>Select the best of the plans.</a:t>
            </a:r>
          </a:p>
          <a:p>
            <a:pPr marL="990600" lvl="1" indent="-533400">
              <a:lnSpc>
                <a:spcPct val="90000"/>
              </a:lnSpc>
              <a:buFont typeface="Wingdings" panose="05000000000000000000" pitchFamily="2" charset="2"/>
              <a:buChar char="Ø"/>
            </a:pPr>
            <a:r>
              <a:rPr lang="en-US" altLang="en-US" sz="2000" dirty="0">
                <a:solidFill>
                  <a:srgbClr val="990098"/>
                </a:solidFill>
              </a:rPr>
              <a:t>Lowest cost, best fit to capability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a:extLst>
              <a:ext uri="{FF2B5EF4-FFF2-40B4-BE49-F238E27FC236}">
                <a16:creationId xmlns:a16="http://schemas.microsoft.com/office/drawing/2014/main" id="{D27F4721-3715-4199-B328-EF075DA7EDD3}"/>
              </a:ext>
            </a:extLst>
          </p:cNvPr>
          <p:cNvSpPr>
            <a:spLocks noGrp="1" noChangeArrowheads="1"/>
          </p:cNvSpPr>
          <p:nvPr>
            <p:ph type="title"/>
          </p:nvPr>
        </p:nvSpPr>
        <p:spPr/>
        <p:txBody>
          <a:bodyPr>
            <a:normAutofit fontScale="90000"/>
          </a:bodyPr>
          <a:lstStyle/>
          <a:p>
            <a:r>
              <a:rPr lang="en-US" altLang="en-US" sz="4000"/>
              <a:t>Top-Down Example I</a:t>
            </a:r>
            <a:br>
              <a:rPr lang="en-US" altLang="en-US" sz="4000"/>
            </a:br>
            <a:r>
              <a:rPr lang="en-US" altLang="en-US" sz="3200"/>
              <a:t>(Pennington Cabinet Product Data)</a:t>
            </a:r>
          </a:p>
        </p:txBody>
      </p:sp>
      <p:graphicFrame>
        <p:nvGraphicFramePr>
          <p:cNvPr id="940035" name="Group 3">
            <a:extLst>
              <a:ext uri="{FF2B5EF4-FFF2-40B4-BE49-F238E27FC236}">
                <a16:creationId xmlns:a16="http://schemas.microsoft.com/office/drawing/2014/main" id="{DE4D511F-BDD9-4658-88C5-CD941CF60ACD}"/>
              </a:ext>
            </a:extLst>
          </p:cNvPr>
          <p:cNvGraphicFramePr>
            <a:graphicFrameLocks noGrp="1"/>
          </p:cNvGraphicFramePr>
          <p:nvPr>
            <p:ph idx="1"/>
          </p:nvPr>
        </p:nvGraphicFramePr>
        <p:xfrm>
          <a:off x="962025" y="1600200"/>
          <a:ext cx="7302500" cy="4525965"/>
        </p:xfrm>
        <a:graphic>
          <a:graphicData uri="http://schemas.openxmlformats.org/drawingml/2006/table">
            <a:tbl>
              <a:tblPr/>
              <a:tblGrid>
                <a:gridCol w="2433638">
                  <a:extLst>
                    <a:ext uri="{9D8B030D-6E8A-4147-A177-3AD203B41FA5}">
                      <a16:colId xmlns:a16="http://schemas.microsoft.com/office/drawing/2014/main" val="4237692245"/>
                    </a:ext>
                  </a:extLst>
                </a:gridCol>
                <a:gridCol w="2435225">
                  <a:extLst>
                    <a:ext uri="{9D8B030D-6E8A-4147-A177-3AD203B41FA5}">
                      <a16:colId xmlns:a16="http://schemas.microsoft.com/office/drawing/2014/main" val="3884453907"/>
                    </a:ext>
                  </a:extLst>
                </a:gridCol>
                <a:gridCol w="2433637">
                  <a:extLst>
                    <a:ext uri="{9D8B030D-6E8A-4147-A177-3AD203B41FA5}">
                      <a16:colId xmlns:a16="http://schemas.microsoft.com/office/drawing/2014/main" val="190891835"/>
                    </a:ext>
                  </a:extLst>
                </a:gridCol>
              </a:tblGrid>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990098"/>
                          </a:solidFill>
                          <a:effectLst/>
                          <a:latin typeface="Arial" panose="020B0604020202020204" pitchFamily="34" charset="0"/>
                        </a:rPr>
                        <a:t>Product</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990098"/>
                          </a:solidFill>
                          <a:effectLst/>
                          <a:latin typeface="Arial" panose="020B0604020202020204" pitchFamily="34" charset="0"/>
                        </a:rPr>
                        <a:t>% of Total</a:t>
                      </a:r>
                    </a:p>
                  </a:txBody>
                  <a:tcPr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990098"/>
                          </a:solidFill>
                          <a:effectLst/>
                          <a:latin typeface="Arial" panose="020B0604020202020204" pitchFamily="34" charset="0"/>
                        </a:rPr>
                        <a:t>Labor/Unit</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2540502"/>
                  </a:ext>
                </a:extLst>
              </a:tr>
              <a:tr h="647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A100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10%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40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86635141"/>
                  </a:ext>
                </a:extLst>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B200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50%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20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31290466"/>
                  </a:ext>
                </a:extLst>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C300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20%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15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580806168"/>
                  </a:ext>
                </a:extLst>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D400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10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2322335905"/>
                  </a:ext>
                </a:extLst>
              </a:tr>
              <a:tr h="647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E500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10%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20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2485933221"/>
                  </a:ext>
                </a:extLst>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F600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10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68919663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a:extLst>
              <a:ext uri="{FF2B5EF4-FFF2-40B4-BE49-F238E27FC236}">
                <a16:creationId xmlns:a16="http://schemas.microsoft.com/office/drawing/2014/main" id="{9E933B5A-03BE-4E51-8F0A-22C15FD2A71A}"/>
              </a:ext>
            </a:extLst>
          </p:cNvPr>
          <p:cNvSpPr>
            <a:spLocks noGrp="1" noChangeArrowheads="1"/>
          </p:cNvSpPr>
          <p:nvPr>
            <p:ph type="title"/>
          </p:nvPr>
        </p:nvSpPr>
        <p:spPr/>
        <p:txBody>
          <a:bodyPr/>
          <a:lstStyle/>
          <a:p>
            <a:r>
              <a:rPr lang="en-US" altLang="en-US" sz="4000"/>
              <a:t>Top-Down Example II</a:t>
            </a:r>
            <a:br>
              <a:rPr lang="en-US" altLang="en-US" sz="4000"/>
            </a:br>
            <a:r>
              <a:rPr lang="en-US" altLang="en-US" sz="3200"/>
              <a:t>(“Average” Products)</a:t>
            </a:r>
          </a:p>
        </p:txBody>
      </p:sp>
      <p:graphicFrame>
        <p:nvGraphicFramePr>
          <p:cNvPr id="941059" name="Group 3">
            <a:extLst>
              <a:ext uri="{FF2B5EF4-FFF2-40B4-BE49-F238E27FC236}">
                <a16:creationId xmlns:a16="http://schemas.microsoft.com/office/drawing/2014/main" id="{7E07ED40-4DFB-43C9-AEB8-421C891E63A0}"/>
              </a:ext>
            </a:extLst>
          </p:cNvPr>
          <p:cNvGraphicFramePr>
            <a:graphicFrameLocks noGrp="1"/>
          </p:cNvGraphicFramePr>
          <p:nvPr>
            <p:ph idx="1"/>
          </p:nvPr>
        </p:nvGraphicFramePr>
        <p:xfrm>
          <a:off x="539750" y="1736725"/>
          <a:ext cx="5915025" cy="3267712"/>
        </p:xfrm>
        <a:graphic>
          <a:graphicData uri="http://schemas.openxmlformats.org/drawingml/2006/table">
            <a:tbl>
              <a:tblPr/>
              <a:tblGrid>
                <a:gridCol w="1970088">
                  <a:extLst>
                    <a:ext uri="{9D8B030D-6E8A-4147-A177-3AD203B41FA5}">
                      <a16:colId xmlns:a16="http://schemas.microsoft.com/office/drawing/2014/main" val="411736570"/>
                    </a:ext>
                  </a:extLst>
                </a:gridCol>
                <a:gridCol w="1974850">
                  <a:extLst>
                    <a:ext uri="{9D8B030D-6E8A-4147-A177-3AD203B41FA5}">
                      <a16:colId xmlns:a16="http://schemas.microsoft.com/office/drawing/2014/main" val="197593909"/>
                    </a:ext>
                  </a:extLst>
                </a:gridCol>
                <a:gridCol w="1970087">
                  <a:extLst>
                    <a:ext uri="{9D8B030D-6E8A-4147-A177-3AD203B41FA5}">
                      <a16:colId xmlns:a16="http://schemas.microsoft.com/office/drawing/2014/main" val="2340933116"/>
                    </a:ext>
                  </a:extLst>
                </a:gridCol>
              </a:tblGrid>
              <a:tr h="461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98"/>
                          </a:solidFill>
                          <a:effectLst/>
                          <a:latin typeface="Arial" panose="020B0604020202020204" pitchFamily="34" charset="0"/>
                        </a:rPr>
                        <a:t>Product</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98"/>
                          </a:solidFill>
                          <a:effectLst/>
                          <a:latin typeface="Arial" panose="020B0604020202020204" pitchFamily="34" charset="0"/>
                        </a:rPr>
                        <a:t>% of Total</a:t>
                      </a:r>
                    </a:p>
                  </a:txBody>
                  <a:tcPr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98"/>
                          </a:solidFill>
                          <a:effectLst/>
                          <a:latin typeface="Arial" panose="020B0604020202020204" pitchFamily="34" charset="0"/>
                        </a:rPr>
                        <a:t>Labor/Unit</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3644634"/>
                  </a:ext>
                </a:extLst>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A100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40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680152721"/>
                  </a:ext>
                </a:extLst>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B200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50%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2307020807"/>
                  </a:ext>
                </a:extLst>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C300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15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799237783"/>
                  </a:ext>
                </a:extLst>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D400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2191429184"/>
                  </a:ext>
                </a:extLst>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E500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20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3284240076"/>
                  </a:ext>
                </a:extLst>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F600</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10 hours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2426734361"/>
                  </a:ext>
                </a:extLst>
              </a:tr>
            </a:tbl>
          </a:graphicData>
        </a:graphic>
      </p:graphicFrame>
      <p:sp>
        <p:nvSpPr>
          <p:cNvPr id="941097" name="Text Box 41">
            <a:extLst>
              <a:ext uri="{FF2B5EF4-FFF2-40B4-BE49-F238E27FC236}">
                <a16:creationId xmlns:a16="http://schemas.microsoft.com/office/drawing/2014/main" id="{EF8C86C3-E223-43C1-A72A-233DE5B23082}"/>
              </a:ext>
            </a:extLst>
          </p:cNvPr>
          <p:cNvSpPr txBox="1">
            <a:spLocks noChangeArrowheads="1"/>
          </p:cNvSpPr>
          <p:nvPr/>
        </p:nvSpPr>
        <p:spPr bwMode="auto">
          <a:xfrm>
            <a:off x="539750" y="5387975"/>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990098"/>
                </a:solidFill>
              </a:rPr>
              <a:t>10%(40) + 60%(20) + 20%(15) + 10%(10) = 20 hours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a:extLst>
              <a:ext uri="{FF2B5EF4-FFF2-40B4-BE49-F238E27FC236}">
                <a16:creationId xmlns:a16="http://schemas.microsoft.com/office/drawing/2014/main" id="{572A9C75-C195-418F-B444-F8DCE4B7CC0B}"/>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Top-Down Example III</a:t>
            </a:r>
            <a:br>
              <a:rPr lang="en-US" altLang="en-US" sz="4000"/>
            </a:br>
            <a:r>
              <a:rPr lang="en-US" altLang="en-US" sz="3200"/>
              <a:t>(Conditions or Constraints)</a:t>
            </a:r>
          </a:p>
        </p:txBody>
      </p:sp>
      <p:sp>
        <p:nvSpPr>
          <p:cNvPr id="942083" name="Rectangle 3">
            <a:extLst>
              <a:ext uri="{FF2B5EF4-FFF2-40B4-BE49-F238E27FC236}">
                <a16:creationId xmlns:a16="http://schemas.microsoft.com/office/drawing/2014/main" id="{8233ACB0-7BFE-4229-962F-836AC7AAC501}"/>
              </a:ext>
            </a:extLst>
          </p:cNvPr>
          <p:cNvSpPr>
            <a:spLocks noGrp="1" noChangeArrowheads="1"/>
          </p:cNvSpPr>
          <p:nvPr>
            <p:ph type="body" idx="1"/>
          </p:nvPr>
        </p:nvSpPr>
        <p:spPr>
          <a:xfrm>
            <a:off x="1154113" y="1898650"/>
            <a:ext cx="7532687"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35000"/>
              </a:spcBef>
              <a:spcAft>
                <a:spcPct val="25000"/>
              </a:spcAft>
            </a:pPr>
            <a:r>
              <a:rPr lang="en-US" altLang="en-US" sz="2800"/>
              <a:t>Agreed upon demand to be met for upcoming 12 month period</a:t>
            </a:r>
          </a:p>
          <a:p>
            <a:pPr>
              <a:spcBef>
                <a:spcPct val="35000"/>
              </a:spcBef>
              <a:spcAft>
                <a:spcPct val="25000"/>
              </a:spcAft>
            </a:pPr>
            <a:r>
              <a:rPr lang="en-US" altLang="en-US" sz="2800"/>
              <a:t>Can vary workforce and inventory levels</a:t>
            </a:r>
          </a:p>
          <a:p>
            <a:pPr>
              <a:spcBef>
                <a:spcPct val="35000"/>
              </a:spcBef>
              <a:spcAft>
                <a:spcPct val="25000"/>
              </a:spcAft>
            </a:pPr>
            <a:r>
              <a:rPr lang="en-US" altLang="en-US" sz="2800"/>
              <a:t>No backordering</a:t>
            </a:r>
          </a:p>
          <a:p>
            <a:pPr>
              <a:spcBef>
                <a:spcPct val="35000"/>
              </a:spcBef>
              <a:spcAft>
                <a:spcPct val="25000"/>
              </a:spcAft>
            </a:pPr>
            <a:r>
              <a:rPr lang="en-US" altLang="en-US" sz="2800"/>
              <a:t>“Average” unit requires 20 worker hours</a:t>
            </a:r>
          </a:p>
          <a:p>
            <a:pPr>
              <a:spcBef>
                <a:spcPct val="35000"/>
              </a:spcBef>
              <a:spcAft>
                <a:spcPct val="25000"/>
              </a:spcAft>
            </a:pPr>
            <a:r>
              <a:rPr lang="en-US" altLang="en-US" sz="2800"/>
              <a:t>Each worker works 160 hours per month</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a:extLst>
              <a:ext uri="{FF2B5EF4-FFF2-40B4-BE49-F238E27FC236}">
                <a16:creationId xmlns:a16="http://schemas.microsoft.com/office/drawing/2014/main" id="{0D8DCED0-8BD7-405B-BDE7-257398409EB7}"/>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Top-Down Example IV</a:t>
            </a:r>
            <a:br>
              <a:rPr lang="en-US" altLang="en-US" sz="4000"/>
            </a:br>
            <a:r>
              <a:rPr lang="en-US" altLang="en-US" sz="3200"/>
              <a:t>(Demand Forecast for 12 months)</a:t>
            </a:r>
          </a:p>
        </p:txBody>
      </p:sp>
      <p:graphicFrame>
        <p:nvGraphicFramePr>
          <p:cNvPr id="944297" name="Group 169">
            <a:extLst>
              <a:ext uri="{FF2B5EF4-FFF2-40B4-BE49-F238E27FC236}">
                <a16:creationId xmlns:a16="http://schemas.microsoft.com/office/drawing/2014/main" id="{46417EC8-46C7-4A87-A79B-C37BDF169CAF}"/>
              </a:ext>
            </a:extLst>
          </p:cNvPr>
          <p:cNvGraphicFramePr>
            <a:graphicFrameLocks noGrp="1"/>
          </p:cNvGraphicFramePr>
          <p:nvPr>
            <p:ph idx="1"/>
          </p:nvPr>
        </p:nvGraphicFramePr>
        <p:xfrm>
          <a:off x="955675" y="1692275"/>
          <a:ext cx="7226300" cy="2895600"/>
        </p:xfrm>
        <a:graphic>
          <a:graphicData uri="http://schemas.openxmlformats.org/drawingml/2006/table">
            <a:tbl>
              <a:tblPr/>
              <a:tblGrid>
                <a:gridCol w="1646238">
                  <a:extLst>
                    <a:ext uri="{9D8B030D-6E8A-4147-A177-3AD203B41FA5}">
                      <a16:colId xmlns:a16="http://schemas.microsoft.com/office/drawing/2014/main" val="3678166573"/>
                    </a:ext>
                  </a:extLst>
                </a:gridCol>
                <a:gridCol w="1646237">
                  <a:extLst>
                    <a:ext uri="{9D8B030D-6E8A-4147-A177-3AD203B41FA5}">
                      <a16:colId xmlns:a16="http://schemas.microsoft.com/office/drawing/2014/main" val="3922705513"/>
                    </a:ext>
                  </a:extLst>
                </a:gridCol>
                <a:gridCol w="706438">
                  <a:extLst>
                    <a:ext uri="{9D8B030D-6E8A-4147-A177-3AD203B41FA5}">
                      <a16:colId xmlns:a16="http://schemas.microsoft.com/office/drawing/2014/main" val="2086705823"/>
                    </a:ext>
                  </a:extLst>
                </a:gridCol>
                <a:gridCol w="1574800">
                  <a:extLst>
                    <a:ext uri="{9D8B030D-6E8A-4147-A177-3AD203B41FA5}">
                      <a16:colId xmlns:a16="http://schemas.microsoft.com/office/drawing/2014/main" val="534621858"/>
                    </a:ext>
                  </a:extLst>
                </a:gridCol>
                <a:gridCol w="1652587">
                  <a:extLst>
                    <a:ext uri="{9D8B030D-6E8A-4147-A177-3AD203B41FA5}">
                      <a16:colId xmlns:a16="http://schemas.microsoft.com/office/drawing/2014/main" val="1771802345"/>
                    </a:ext>
                  </a:extLst>
                </a:gridCol>
              </a:tblGrid>
              <a:tr h="484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Month</a:t>
                      </a: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Demand</a:t>
                      </a: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Month</a:t>
                      </a:r>
                    </a:p>
                  </a:txBody>
                  <a:tcPr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Demand</a:t>
                      </a: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3584919"/>
                  </a:ext>
                </a:extLst>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January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750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July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910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520620987"/>
                  </a:ext>
                </a:extLst>
              </a:tr>
              <a:tr h="26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February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760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August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910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517413563"/>
                  </a:ext>
                </a:extLst>
              </a:tr>
              <a:tr h="306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March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800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September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910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2826522230"/>
                  </a:ext>
                </a:extLst>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April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800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October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880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821577889"/>
                  </a:ext>
                </a:extLst>
              </a:tr>
              <a:tr h="246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May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820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November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860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396620664"/>
                  </a:ext>
                </a:extLst>
              </a:tr>
              <a:tr h="196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June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840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December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840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2745182320"/>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a:extLst>
              <a:ext uri="{FF2B5EF4-FFF2-40B4-BE49-F238E27FC236}">
                <a16:creationId xmlns:a16="http://schemas.microsoft.com/office/drawing/2014/main" id="{E14348BD-0122-4CD9-9EC3-49FD0C7E24C1}"/>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Top-Down Example V</a:t>
            </a:r>
            <a:br>
              <a:rPr lang="en-US" altLang="en-US" sz="4000"/>
            </a:br>
            <a:r>
              <a:rPr lang="en-US" altLang="en-US" sz="3200"/>
              <a:t>(Other tidbits of data …)</a:t>
            </a:r>
          </a:p>
        </p:txBody>
      </p:sp>
      <p:sp>
        <p:nvSpPr>
          <p:cNvPr id="946179" name="Rectangle 3">
            <a:extLst>
              <a:ext uri="{FF2B5EF4-FFF2-40B4-BE49-F238E27FC236}">
                <a16:creationId xmlns:a16="http://schemas.microsoft.com/office/drawing/2014/main" id="{7F183830-88D6-4DB8-9D87-5C592D81DFD3}"/>
              </a:ext>
            </a:extLst>
          </p:cNvPr>
          <p:cNvSpPr>
            <a:spLocks noGrp="1" noChangeArrowheads="1"/>
          </p:cNvSpPr>
          <p:nvPr>
            <p:ph type="body" idx="1"/>
          </p:nvPr>
        </p:nvSpPr>
        <p:spPr>
          <a:xfrm>
            <a:off x="731838" y="1868488"/>
            <a:ext cx="7954962" cy="42100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spcBef>
                <a:spcPct val="40000"/>
              </a:spcBef>
              <a:spcAft>
                <a:spcPct val="25000"/>
              </a:spcAft>
            </a:pPr>
            <a:r>
              <a:rPr lang="en-US" altLang="en-US" sz="2800" dirty="0"/>
              <a:t>Start and end with 100 workers (goal)</a:t>
            </a:r>
          </a:p>
          <a:p>
            <a:pPr>
              <a:spcBef>
                <a:spcPct val="40000"/>
              </a:spcBef>
              <a:spcAft>
                <a:spcPct val="25000"/>
              </a:spcAft>
            </a:pPr>
            <a:r>
              <a:rPr lang="en-US" altLang="en-US" sz="2800" dirty="0"/>
              <a:t>Start and end with about 100 units in inventory (goal)</a:t>
            </a:r>
          </a:p>
          <a:p>
            <a:pPr>
              <a:spcBef>
                <a:spcPct val="40000"/>
              </a:spcBef>
              <a:spcAft>
                <a:spcPct val="25000"/>
              </a:spcAft>
              <a:buFontTx/>
              <a:buNone/>
            </a:pPr>
            <a:r>
              <a:rPr lang="en-US" altLang="en-US" sz="2800" dirty="0">
                <a:solidFill>
                  <a:srgbClr val="990098"/>
                </a:solidFill>
              </a:rPr>
              <a:t>The above conditions allow fair cost comparisons of various aggregate plans.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a:extLst>
              <a:ext uri="{FF2B5EF4-FFF2-40B4-BE49-F238E27FC236}">
                <a16:creationId xmlns:a16="http://schemas.microsoft.com/office/drawing/2014/main" id="{0546ADF1-9F14-46ED-95C7-C62B81FD6C79}"/>
              </a:ext>
            </a:extLst>
          </p:cNvPr>
          <p:cNvSpPr>
            <a:spLocks noGrp="1" noChangeArrowheads="1"/>
          </p:cNvSpPr>
          <p:nvPr>
            <p:ph type="title"/>
          </p:nvPr>
        </p:nvSpPr>
        <p:spPr/>
        <p:txBody>
          <a:bodyPr/>
          <a:lstStyle/>
          <a:p>
            <a:r>
              <a:rPr lang="en-US" altLang="en-US" sz="4000"/>
              <a:t>Pennington Cabinet</a:t>
            </a:r>
          </a:p>
        </p:txBody>
      </p:sp>
      <p:sp>
        <p:nvSpPr>
          <p:cNvPr id="927747" name="Rectangle 3">
            <a:extLst>
              <a:ext uri="{FF2B5EF4-FFF2-40B4-BE49-F238E27FC236}">
                <a16:creationId xmlns:a16="http://schemas.microsoft.com/office/drawing/2014/main" id="{66A0F418-1354-482C-9054-04F6BE5E18C0}"/>
              </a:ext>
            </a:extLst>
          </p:cNvPr>
          <p:cNvSpPr>
            <a:spLocks noGrp="1" noChangeArrowheads="1"/>
          </p:cNvSpPr>
          <p:nvPr>
            <p:ph type="body" idx="1"/>
          </p:nvPr>
        </p:nvSpPr>
        <p:spPr/>
        <p:txBody>
          <a:bodyPr/>
          <a:lstStyle/>
          <a:p>
            <a:pPr>
              <a:lnSpc>
                <a:spcPct val="90000"/>
              </a:lnSpc>
            </a:pPr>
            <a:r>
              <a:rPr lang="en-US" altLang="en-US" sz="2400"/>
              <a:t>Strategic Capacity Level: 848 jobs per month</a:t>
            </a:r>
          </a:p>
          <a:p>
            <a:pPr>
              <a:lnSpc>
                <a:spcPct val="90000"/>
              </a:lnSpc>
            </a:pPr>
            <a:r>
              <a:rPr lang="en-US" altLang="en-US" sz="2400"/>
              <a:t>Company produces </a:t>
            </a:r>
            <a:r>
              <a:rPr lang="en-US" altLang="en-US" sz="2400" i="1">
                <a:solidFill>
                  <a:srgbClr val="990098"/>
                </a:solidFill>
              </a:rPr>
              <a:t>make-to-stock</a:t>
            </a:r>
            <a:r>
              <a:rPr lang="en-US" altLang="en-US" sz="2400"/>
              <a:t> cabinets for sale at Lowe’s, etc.	</a:t>
            </a:r>
          </a:p>
          <a:p>
            <a:pPr>
              <a:lnSpc>
                <a:spcPct val="90000"/>
              </a:lnSpc>
            </a:pPr>
            <a:r>
              <a:rPr lang="en-US" altLang="en-US" sz="2400"/>
              <a:t>Planning values:</a:t>
            </a:r>
          </a:p>
          <a:p>
            <a:pPr lvl="1">
              <a:lnSpc>
                <a:spcPct val="90000"/>
              </a:lnSpc>
            </a:pPr>
            <a:r>
              <a:rPr lang="en-US" altLang="en-US" sz="2000"/>
              <a:t>Average hours of labor per cabinet = 20 hours</a:t>
            </a:r>
          </a:p>
          <a:p>
            <a:pPr lvl="1">
              <a:lnSpc>
                <a:spcPct val="90000"/>
              </a:lnSpc>
            </a:pPr>
            <a:r>
              <a:rPr lang="en-US" altLang="en-US" sz="2000"/>
              <a:t>Regular production cost = $2000 per cabinet set</a:t>
            </a:r>
          </a:p>
          <a:p>
            <a:pPr lvl="1">
              <a:lnSpc>
                <a:spcPct val="90000"/>
              </a:lnSpc>
            </a:pPr>
            <a:r>
              <a:rPr lang="en-US" altLang="en-US" sz="2000"/>
              <a:t>Overtime production cost = $2062 per cabinet set</a:t>
            </a:r>
          </a:p>
          <a:p>
            <a:pPr lvl="1">
              <a:lnSpc>
                <a:spcPct val="90000"/>
              </a:lnSpc>
            </a:pPr>
            <a:r>
              <a:rPr lang="en-US" altLang="en-US" sz="2000"/>
              <a:t>Average monthly holding cost = $40 per cabinet set</a:t>
            </a:r>
          </a:p>
          <a:p>
            <a:pPr lvl="1">
              <a:lnSpc>
                <a:spcPct val="90000"/>
              </a:lnSpc>
            </a:pPr>
            <a:r>
              <a:rPr lang="en-US" altLang="en-US" sz="2000"/>
              <a:t>Hours per month per employee = 160 hours</a:t>
            </a:r>
          </a:p>
          <a:p>
            <a:pPr lvl="1">
              <a:lnSpc>
                <a:spcPct val="90000"/>
              </a:lnSpc>
            </a:pPr>
            <a:r>
              <a:rPr lang="en-US" altLang="en-US" sz="2000"/>
              <a:t>Hiring cost = $1750 per employee</a:t>
            </a:r>
          </a:p>
          <a:p>
            <a:pPr lvl="1">
              <a:lnSpc>
                <a:spcPct val="90000"/>
              </a:lnSpc>
            </a:pPr>
            <a:r>
              <a:rPr lang="en-US" altLang="en-US" sz="2000"/>
              <a:t>Layoff cost = $1500 per employee</a:t>
            </a:r>
          </a:p>
          <a:p>
            <a:pPr lvl="1">
              <a:lnSpc>
                <a:spcPct val="90000"/>
              </a:lnSpc>
            </a:pPr>
            <a:r>
              <a:rPr lang="en-US" altLang="en-US" sz="2000"/>
              <a:t>Allowable overtime = 16 hours per employee</a:t>
            </a:r>
          </a:p>
          <a:p>
            <a:pPr lvl="1">
              <a:lnSpc>
                <a:spcPct val="90000"/>
              </a:lnSpc>
            </a:pPr>
            <a:endParaRPr lang="en-US" altLang="en-US" sz="20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a:extLst>
              <a:ext uri="{FF2B5EF4-FFF2-40B4-BE49-F238E27FC236}">
                <a16:creationId xmlns:a16="http://schemas.microsoft.com/office/drawing/2014/main" id="{0EE62167-86D5-4080-9180-95A0404DDF12}"/>
              </a:ext>
            </a:extLst>
          </p:cNvPr>
          <p:cNvSpPr>
            <a:spLocks noGrp="1" noChangeArrowheads="1"/>
          </p:cNvSpPr>
          <p:nvPr>
            <p:ph type="title"/>
          </p:nvPr>
        </p:nvSpPr>
        <p:spPr>
          <a:xfrm>
            <a:off x="1384300" y="228600"/>
            <a:ext cx="73787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Pennington (continued)</a:t>
            </a:r>
          </a:p>
        </p:txBody>
      </p:sp>
      <p:sp>
        <p:nvSpPr>
          <p:cNvPr id="928771" name="Rectangle 3">
            <a:extLst>
              <a:ext uri="{FF2B5EF4-FFF2-40B4-BE49-F238E27FC236}">
                <a16:creationId xmlns:a16="http://schemas.microsoft.com/office/drawing/2014/main" id="{AEF56446-F312-4BD9-BADE-11B08DED7798}"/>
              </a:ext>
            </a:extLst>
          </p:cNvPr>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70000" lnSpcReduction="20000"/>
          </a:bodyPr>
          <a:lstStyle/>
          <a:p>
            <a:pPr>
              <a:lnSpc>
                <a:spcPct val="90000"/>
              </a:lnSpc>
              <a:spcBef>
                <a:spcPct val="65000"/>
              </a:spcBef>
              <a:spcAft>
                <a:spcPct val="25000"/>
              </a:spcAft>
              <a:buFontTx/>
              <a:buNone/>
            </a:pPr>
            <a:r>
              <a:rPr lang="en-US" altLang="en-US" sz="2800" i="1" u="sng" dirty="0"/>
              <a:t>Raw Demand for next 7 months:</a:t>
            </a:r>
            <a:r>
              <a:rPr lang="en-US" altLang="en-US" sz="2800" i="1" dirty="0"/>
              <a:t>		</a:t>
            </a:r>
          </a:p>
          <a:p>
            <a:pPr>
              <a:lnSpc>
                <a:spcPct val="90000"/>
              </a:lnSpc>
              <a:spcBef>
                <a:spcPct val="65000"/>
              </a:spcBef>
              <a:spcAft>
                <a:spcPct val="25000"/>
              </a:spcAft>
              <a:buFontTx/>
              <a:buNone/>
            </a:pPr>
            <a:r>
              <a:rPr lang="en-US" altLang="en-US" sz="2800" i="1" dirty="0"/>
              <a:t>January			750 jobs			</a:t>
            </a:r>
          </a:p>
          <a:p>
            <a:pPr>
              <a:lnSpc>
                <a:spcPct val="90000"/>
              </a:lnSpc>
              <a:spcBef>
                <a:spcPct val="65000"/>
              </a:spcBef>
              <a:spcAft>
                <a:spcPct val="25000"/>
              </a:spcAft>
              <a:buFontTx/>
              <a:buNone/>
            </a:pPr>
            <a:r>
              <a:rPr lang="en-US" altLang="en-US" sz="2800" i="1" dirty="0"/>
              <a:t>February			760 				</a:t>
            </a:r>
          </a:p>
          <a:p>
            <a:pPr>
              <a:lnSpc>
                <a:spcPct val="90000"/>
              </a:lnSpc>
              <a:spcBef>
                <a:spcPct val="65000"/>
              </a:spcBef>
              <a:spcAft>
                <a:spcPct val="25000"/>
              </a:spcAft>
              <a:buFontTx/>
              <a:buNone/>
            </a:pPr>
            <a:r>
              <a:rPr lang="en-US" altLang="en-US" sz="2800" i="1" dirty="0"/>
              <a:t>March			800 				</a:t>
            </a:r>
          </a:p>
          <a:p>
            <a:pPr>
              <a:lnSpc>
                <a:spcPct val="90000"/>
              </a:lnSpc>
              <a:spcBef>
                <a:spcPct val="65000"/>
              </a:spcBef>
              <a:spcAft>
                <a:spcPct val="25000"/>
              </a:spcAft>
              <a:buFontTx/>
              <a:buNone/>
            </a:pPr>
            <a:r>
              <a:rPr lang="en-US" altLang="en-US" sz="2800" i="1" dirty="0"/>
              <a:t>April				800 		</a:t>
            </a:r>
          </a:p>
          <a:p>
            <a:pPr>
              <a:lnSpc>
                <a:spcPct val="90000"/>
              </a:lnSpc>
              <a:spcBef>
                <a:spcPct val="65000"/>
              </a:spcBef>
              <a:spcAft>
                <a:spcPct val="25000"/>
              </a:spcAft>
              <a:buFontTx/>
              <a:buNone/>
            </a:pPr>
            <a:r>
              <a:rPr lang="en-US" altLang="en-US" sz="2800" i="1" dirty="0"/>
              <a:t>May				820			</a:t>
            </a:r>
          </a:p>
          <a:p>
            <a:pPr>
              <a:lnSpc>
                <a:spcPct val="90000"/>
              </a:lnSpc>
              <a:spcBef>
                <a:spcPct val="65000"/>
              </a:spcBef>
              <a:spcAft>
                <a:spcPct val="25000"/>
              </a:spcAft>
              <a:buFontTx/>
              <a:buNone/>
            </a:pPr>
            <a:r>
              <a:rPr lang="en-US" altLang="en-US" sz="2800" i="1" dirty="0"/>
              <a:t>June				840</a:t>
            </a:r>
          </a:p>
          <a:p>
            <a:pPr>
              <a:lnSpc>
                <a:spcPct val="90000"/>
              </a:lnSpc>
              <a:spcBef>
                <a:spcPct val="65000"/>
              </a:spcBef>
              <a:spcAft>
                <a:spcPct val="25000"/>
              </a:spcAft>
              <a:buFontTx/>
              <a:buNone/>
            </a:pPr>
            <a:r>
              <a:rPr lang="en-US" altLang="en-US" sz="2800" i="1" dirty="0"/>
              <a:t>July				910</a:t>
            </a:r>
          </a:p>
          <a:p>
            <a:pPr>
              <a:lnSpc>
                <a:spcPct val="90000"/>
              </a:lnSpc>
              <a:spcBef>
                <a:spcPct val="35000"/>
              </a:spcBef>
              <a:spcAft>
                <a:spcPct val="25000"/>
              </a:spcAft>
              <a:buFontTx/>
              <a:buNone/>
            </a:pPr>
            <a:r>
              <a:rPr lang="en-US" altLang="en-US" sz="2800" i="1" dirty="0"/>
              <a:t>	</a:t>
            </a:r>
            <a:r>
              <a:rPr lang="en-US" altLang="en-US" sz="2800" i="1" dirty="0">
                <a:solidFill>
                  <a:srgbClr val="990098"/>
                </a:solidFill>
              </a:rPr>
              <a:t>What are our options . . . ?</a:t>
            </a:r>
            <a:endParaRPr lang="en-US" altLang="en-US" sz="2800" dirty="0">
              <a:solidFill>
                <a:srgbClr val="990098"/>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CE4DE98-39A4-4748-A8EA-4B17249D32E9}"/>
              </a:ext>
            </a:extLst>
          </p:cNvPr>
          <p:cNvSpPr txBox="1">
            <a:spLocks noChangeArrowheads="1"/>
          </p:cNvSpPr>
          <p:nvPr/>
        </p:nvSpPr>
        <p:spPr>
          <a:xfrm>
            <a:off x="843756" y="3794762"/>
            <a:ext cx="7456487" cy="1410286"/>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40000"/>
              </a:spcBef>
              <a:spcAft>
                <a:spcPct val="25000"/>
              </a:spcAft>
              <a:buNone/>
            </a:pPr>
            <a:r>
              <a:rPr lang="en-US" altLang="en-US" sz="3200" b="1" dirty="0"/>
              <a:t>Sales and Operations Planning</a:t>
            </a:r>
          </a:p>
        </p:txBody>
      </p:sp>
      <p:sp>
        <p:nvSpPr>
          <p:cNvPr id="3" name="Rectangle 3">
            <a:extLst>
              <a:ext uri="{FF2B5EF4-FFF2-40B4-BE49-F238E27FC236}">
                <a16:creationId xmlns:a16="http://schemas.microsoft.com/office/drawing/2014/main" id="{A8FC0A61-8ABB-409E-AA7B-FBD69E2902F9}"/>
              </a:ext>
            </a:extLst>
          </p:cNvPr>
          <p:cNvSpPr txBox="1">
            <a:spLocks noChangeArrowheads="1"/>
          </p:cNvSpPr>
          <p:nvPr/>
        </p:nvSpPr>
        <p:spPr>
          <a:xfrm>
            <a:off x="464234" y="1274300"/>
            <a:ext cx="7836009" cy="1410286"/>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40000"/>
              </a:spcBef>
              <a:spcAft>
                <a:spcPct val="25000"/>
              </a:spcAft>
              <a:buNone/>
            </a:pPr>
            <a:r>
              <a:rPr lang="en-US" altLang="en-US" sz="3600" b="1" dirty="0">
                <a:solidFill>
                  <a:srgbClr val="FF0000"/>
                </a:solidFill>
              </a:rPr>
              <a:t>MGT804 Value Chain Management</a:t>
            </a:r>
          </a:p>
          <a:p>
            <a:pPr marL="0" indent="0" algn="ctr">
              <a:spcBef>
                <a:spcPct val="40000"/>
              </a:spcBef>
              <a:spcAft>
                <a:spcPct val="25000"/>
              </a:spcAft>
              <a:buNone/>
            </a:pPr>
            <a:r>
              <a:rPr lang="en-US" altLang="en-US" sz="3600" b="1" dirty="0">
                <a:solidFill>
                  <a:srgbClr val="FF0000"/>
                </a:solidFill>
              </a:rPr>
              <a:t>Week 9</a:t>
            </a:r>
          </a:p>
        </p:txBody>
      </p:sp>
    </p:spTree>
    <p:extLst>
      <p:ext uri="{BB962C8B-B14F-4D97-AF65-F5344CB8AC3E}">
        <p14:creationId xmlns:p14="http://schemas.microsoft.com/office/powerpoint/2010/main" val="69809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a:extLst>
              <a:ext uri="{FF2B5EF4-FFF2-40B4-BE49-F238E27FC236}">
                <a16:creationId xmlns:a16="http://schemas.microsoft.com/office/drawing/2014/main" id="{83E8FDF4-933F-4642-9BCB-27529FF4961E}"/>
              </a:ext>
            </a:extLst>
          </p:cNvPr>
          <p:cNvSpPr>
            <a:spLocks noGrp="1" noChangeArrowheads="1"/>
          </p:cNvSpPr>
          <p:nvPr>
            <p:ph type="title"/>
          </p:nvPr>
        </p:nvSpPr>
        <p:spPr/>
        <p:txBody>
          <a:bodyPr/>
          <a:lstStyle/>
          <a:p>
            <a:r>
              <a:rPr lang="en-US" altLang="en-US"/>
              <a:t>Pennington (again) . . . </a:t>
            </a:r>
          </a:p>
        </p:txBody>
      </p:sp>
      <p:sp>
        <p:nvSpPr>
          <p:cNvPr id="930819" name="Freeform 3">
            <a:extLst>
              <a:ext uri="{FF2B5EF4-FFF2-40B4-BE49-F238E27FC236}">
                <a16:creationId xmlns:a16="http://schemas.microsoft.com/office/drawing/2014/main" id="{AD8A850C-EE79-418B-81DF-415AD574F940}"/>
              </a:ext>
            </a:extLst>
          </p:cNvPr>
          <p:cNvSpPr>
            <a:spLocks/>
          </p:cNvSpPr>
          <p:nvPr/>
        </p:nvSpPr>
        <p:spPr bwMode="auto">
          <a:xfrm>
            <a:off x="1387475" y="1925638"/>
            <a:ext cx="4419600" cy="3810000"/>
          </a:xfrm>
          <a:custGeom>
            <a:avLst/>
            <a:gdLst>
              <a:gd name="T0" fmla="*/ 0 w 4464"/>
              <a:gd name="T1" fmla="*/ 0 h 2400"/>
              <a:gd name="T2" fmla="*/ 0 w 4464"/>
              <a:gd name="T3" fmla="*/ 2400 h 2400"/>
              <a:gd name="T4" fmla="*/ 4464 w 4464"/>
              <a:gd name="T5" fmla="*/ 2400 h 2400"/>
            </a:gdLst>
            <a:ahLst/>
            <a:cxnLst>
              <a:cxn ang="0">
                <a:pos x="T0" y="T1"/>
              </a:cxn>
              <a:cxn ang="0">
                <a:pos x="T2" y="T3"/>
              </a:cxn>
              <a:cxn ang="0">
                <a:pos x="T4" y="T5"/>
              </a:cxn>
            </a:cxnLst>
            <a:rect l="0" t="0" r="r" b="b"/>
            <a:pathLst>
              <a:path w="4464" h="2400">
                <a:moveTo>
                  <a:pt x="0" y="0"/>
                </a:moveTo>
                <a:lnTo>
                  <a:pt x="0" y="2400"/>
                </a:lnTo>
                <a:lnTo>
                  <a:pt x="4464" y="240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20" name="Line 4">
            <a:extLst>
              <a:ext uri="{FF2B5EF4-FFF2-40B4-BE49-F238E27FC236}">
                <a16:creationId xmlns:a16="http://schemas.microsoft.com/office/drawing/2014/main" id="{C7CE7445-B6CE-4C3C-9F05-5EEB6DCFF1DB}"/>
              </a:ext>
            </a:extLst>
          </p:cNvPr>
          <p:cNvSpPr>
            <a:spLocks noChangeShapeType="1"/>
          </p:cNvSpPr>
          <p:nvPr/>
        </p:nvSpPr>
        <p:spPr bwMode="auto">
          <a:xfrm>
            <a:off x="1387475" y="3983038"/>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21" name="Line 5">
            <a:extLst>
              <a:ext uri="{FF2B5EF4-FFF2-40B4-BE49-F238E27FC236}">
                <a16:creationId xmlns:a16="http://schemas.microsoft.com/office/drawing/2014/main" id="{4FD7F9DD-B98B-439C-BC44-D8321AC08776}"/>
              </a:ext>
            </a:extLst>
          </p:cNvPr>
          <p:cNvSpPr>
            <a:spLocks noChangeShapeType="1"/>
          </p:cNvSpPr>
          <p:nvPr/>
        </p:nvSpPr>
        <p:spPr bwMode="auto">
          <a:xfrm>
            <a:off x="1387475" y="2306638"/>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22" name="Line 6">
            <a:extLst>
              <a:ext uri="{FF2B5EF4-FFF2-40B4-BE49-F238E27FC236}">
                <a16:creationId xmlns:a16="http://schemas.microsoft.com/office/drawing/2014/main" id="{5DE4F7BC-35AD-447B-965E-975D667A2DCA}"/>
              </a:ext>
            </a:extLst>
          </p:cNvPr>
          <p:cNvSpPr>
            <a:spLocks noChangeShapeType="1"/>
          </p:cNvSpPr>
          <p:nvPr/>
        </p:nvSpPr>
        <p:spPr bwMode="auto">
          <a:xfrm>
            <a:off x="1387475" y="4897438"/>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23" name="Line 7">
            <a:extLst>
              <a:ext uri="{FF2B5EF4-FFF2-40B4-BE49-F238E27FC236}">
                <a16:creationId xmlns:a16="http://schemas.microsoft.com/office/drawing/2014/main" id="{C47C94BD-7AC9-4251-9ED7-E81F2D1E0DB5}"/>
              </a:ext>
            </a:extLst>
          </p:cNvPr>
          <p:cNvSpPr>
            <a:spLocks noChangeShapeType="1"/>
          </p:cNvSpPr>
          <p:nvPr/>
        </p:nvSpPr>
        <p:spPr bwMode="auto">
          <a:xfrm>
            <a:off x="1387475" y="3144838"/>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24" name="Text Box 8">
            <a:extLst>
              <a:ext uri="{FF2B5EF4-FFF2-40B4-BE49-F238E27FC236}">
                <a16:creationId xmlns:a16="http://schemas.microsoft.com/office/drawing/2014/main" id="{AFFDEC23-6899-41D9-93E9-41A536B33488}"/>
              </a:ext>
            </a:extLst>
          </p:cNvPr>
          <p:cNvSpPr txBox="1">
            <a:spLocks noChangeArrowheads="1"/>
          </p:cNvSpPr>
          <p:nvPr/>
        </p:nvSpPr>
        <p:spPr bwMode="auto">
          <a:xfrm>
            <a:off x="701675" y="3754438"/>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500</a:t>
            </a:r>
          </a:p>
        </p:txBody>
      </p:sp>
      <p:sp>
        <p:nvSpPr>
          <p:cNvPr id="930825" name="Text Box 9">
            <a:extLst>
              <a:ext uri="{FF2B5EF4-FFF2-40B4-BE49-F238E27FC236}">
                <a16:creationId xmlns:a16="http://schemas.microsoft.com/office/drawing/2014/main" id="{495C0112-0C3B-4C46-8220-DF2554958BEE}"/>
              </a:ext>
            </a:extLst>
          </p:cNvPr>
          <p:cNvSpPr txBox="1">
            <a:spLocks noChangeArrowheads="1"/>
          </p:cNvSpPr>
          <p:nvPr/>
        </p:nvSpPr>
        <p:spPr bwMode="auto">
          <a:xfrm>
            <a:off x="609600" y="2043113"/>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1000</a:t>
            </a:r>
          </a:p>
        </p:txBody>
      </p:sp>
      <p:sp>
        <p:nvSpPr>
          <p:cNvPr id="930827" name="Line 11">
            <a:extLst>
              <a:ext uri="{FF2B5EF4-FFF2-40B4-BE49-F238E27FC236}">
                <a16:creationId xmlns:a16="http://schemas.microsoft.com/office/drawing/2014/main" id="{1623E329-0FFD-4FA9-B54F-B523B4208BB5}"/>
              </a:ext>
            </a:extLst>
          </p:cNvPr>
          <p:cNvSpPr>
            <a:spLocks noChangeShapeType="1"/>
          </p:cNvSpPr>
          <p:nvPr/>
        </p:nvSpPr>
        <p:spPr bwMode="auto">
          <a:xfrm flipV="1">
            <a:off x="1447800" y="2819400"/>
            <a:ext cx="335280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28" name="Line 12">
            <a:extLst>
              <a:ext uri="{FF2B5EF4-FFF2-40B4-BE49-F238E27FC236}">
                <a16:creationId xmlns:a16="http://schemas.microsoft.com/office/drawing/2014/main" id="{372F0100-A4C5-48DB-B652-B8C8624FEAF9}"/>
              </a:ext>
            </a:extLst>
          </p:cNvPr>
          <p:cNvSpPr>
            <a:spLocks noChangeShapeType="1"/>
          </p:cNvSpPr>
          <p:nvPr/>
        </p:nvSpPr>
        <p:spPr bwMode="auto">
          <a:xfrm flipV="1">
            <a:off x="4724400" y="2590800"/>
            <a:ext cx="609600" cy="2349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29" name="Line 13">
            <a:extLst>
              <a:ext uri="{FF2B5EF4-FFF2-40B4-BE49-F238E27FC236}">
                <a16:creationId xmlns:a16="http://schemas.microsoft.com/office/drawing/2014/main" id="{3122A7CD-C6C1-4F03-9349-C08C525BF41F}"/>
              </a:ext>
            </a:extLst>
          </p:cNvPr>
          <p:cNvSpPr>
            <a:spLocks noChangeShapeType="1"/>
          </p:cNvSpPr>
          <p:nvPr/>
        </p:nvSpPr>
        <p:spPr bwMode="auto">
          <a:xfrm>
            <a:off x="1387475" y="2743200"/>
            <a:ext cx="3962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30" name="Text Box 14">
            <a:extLst>
              <a:ext uri="{FF2B5EF4-FFF2-40B4-BE49-F238E27FC236}">
                <a16:creationId xmlns:a16="http://schemas.microsoft.com/office/drawing/2014/main" id="{D10225B9-2EF5-4E90-B362-11D4E4FCF1B2}"/>
              </a:ext>
            </a:extLst>
          </p:cNvPr>
          <p:cNvSpPr txBox="1">
            <a:spLocks noChangeArrowheads="1"/>
          </p:cNvSpPr>
          <p:nvPr/>
        </p:nvSpPr>
        <p:spPr bwMode="auto">
          <a:xfrm>
            <a:off x="5410200" y="2438400"/>
            <a:ext cx="3140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latin typeface="Times New Roman" panose="02020603050405020304" pitchFamily="18" charset="0"/>
              </a:rPr>
              <a:t>Monthly capacity = 848</a:t>
            </a:r>
          </a:p>
        </p:txBody>
      </p:sp>
      <p:sp>
        <p:nvSpPr>
          <p:cNvPr id="930831" name="Text Box 15">
            <a:extLst>
              <a:ext uri="{FF2B5EF4-FFF2-40B4-BE49-F238E27FC236}">
                <a16:creationId xmlns:a16="http://schemas.microsoft.com/office/drawing/2014/main" id="{1A5F5C82-74BA-474A-B033-708A013187B8}"/>
              </a:ext>
            </a:extLst>
          </p:cNvPr>
          <p:cNvSpPr txBox="1">
            <a:spLocks noChangeArrowheads="1"/>
          </p:cNvSpPr>
          <p:nvPr/>
        </p:nvSpPr>
        <p:spPr bwMode="auto">
          <a:xfrm>
            <a:off x="5257800" y="1585913"/>
            <a:ext cx="188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latin typeface="Times New Roman" panose="02020603050405020304" pitchFamily="18" charset="0"/>
              </a:rPr>
              <a:t>Raw Demand</a:t>
            </a:r>
          </a:p>
        </p:txBody>
      </p:sp>
      <p:sp>
        <p:nvSpPr>
          <p:cNvPr id="930832" name="Line 16">
            <a:extLst>
              <a:ext uri="{FF2B5EF4-FFF2-40B4-BE49-F238E27FC236}">
                <a16:creationId xmlns:a16="http://schemas.microsoft.com/office/drawing/2014/main" id="{08CA44F7-3CE5-48D2-992C-021EF48E1E11}"/>
              </a:ext>
            </a:extLst>
          </p:cNvPr>
          <p:cNvSpPr>
            <a:spLocks noChangeShapeType="1"/>
          </p:cNvSpPr>
          <p:nvPr/>
        </p:nvSpPr>
        <p:spPr bwMode="auto">
          <a:xfrm>
            <a:off x="5334000" y="2590800"/>
            <a:ext cx="28575" cy="3130550"/>
          </a:xfrm>
          <a:prstGeom prst="line">
            <a:avLst/>
          </a:prstGeom>
          <a:noFill/>
          <a:ln w="38100">
            <a:solidFill>
              <a:srgbClr val="00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0833" name="Text Box 17">
            <a:extLst>
              <a:ext uri="{FF2B5EF4-FFF2-40B4-BE49-F238E27FC236}">
                <a16:creationId xmlns:a16="http://schemas.microsoft.com/office/drawing/2014/main" id="{62C399B3-3FA7-4451-A8E6-1B6662DD2B92}"/>
              </a:ext>
            </a:extLst>
          </p:cNvPr>
          <p:cNvSpPr txBox="1">
            <a:spLocks noChangeArrowheads="1"/>
          </p:cNvSpPr>
          <p:nvPr/>
        </p:nvSpPr>
        <p:spPr bwMode="auto">
          <a:xfrm>
            <a:off x="4953000" y="57150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July</a:t>
            </a:r>
          </a:p>
        </p:txBody>
      </p:sp>
      <p:sp>
        <p:nvSpPr>
          <p:cNvPr id="930834" name="Line 18">
            <a:extLst>
              <a:ext uri="{FF2B5EF4-FFF2-40B4-BE49-F238E27FC236}">
                <a16:creationId xmlns:a16="http://schemas.microsoft.com/office/drawing/2014/main" id="{8F930ADB-CC17-4A43-9457-9DC9FE0B7224}"/>
              </a:ext>
            </a:extLst>
          </p:cNvPr>
          <p:cNvSpPr>
            <a:spLocks noChangeShapeType="1"/>
          </p:cNvSpPr>
          <p:nvPr/>
        </p:nvSpPr>
        <p:spPr bwMode="auto">
          <a:xfrm flipH="1" flipV="1">
            <a:off x="5338763" y="3509963"/>
            <a:ext cx="1595437" cy="6810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30835" name="Text Box 19">
            <a:extLst>
              <a:ext uri="{FF2B5EF4-FFF2-40B4-BE49-F238E27FC236}">
                <a16:creationId xmlns:a16="http://schemas.microsoft.com/office/drawing/2014/main" id="{1EA25DC3-6331-4EA8-929D-19FEF0D4CA3D}"/>
              </a:ext>
            </a:extLst>
          </p:cNvPr>
          <p:cNvSpPr txBox="1">
            <a:spLocks noChangeArrowheads="1"/>
          </p:cNvSpPr>
          <p:nvPr/>
        </p:nvSpPr>
        <p:spPr bwMode="auto">
          <a:xfrm>
            <a:off x="7010400" y="4038600"/>
            <a:ext cx="1360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latin typeface="Times New Roman" panose="02020603050405020304" pitchFamily="18" charset="0"/>
              </a:rPr>
              <a:t>Need 910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a:extLst>
              <a:ext uri="{FF2B5EF4-FFF2-40B4-BE49-F238E27FC236}">
                <a16:creationId xmlns:a16="http://schemas.microsoft.com/office/drawing/2014/main" id="{65AAF23A-A792-4665-BFEF-AB01FDE3A93D}"/>
              </a:ext>
            </a:extLst>
          </p:cNvPr>
          <p:cNvSpPr>
            <a:spLocks noGrp="1" noChangeArrowheads="1"/>
          </p:cNvSpPr>
          <p:nvPr>
            <p:ph type="title"/>
          </p:nvPr>
        </p:nvSpPr>
        <p:spPr/>
        <p:txBody>
          <a:bodyPr>
            <a:normAutofit fontScale="90000"/>
          </a:bodyPr>
          <a:lstStyle/>
          <a:p>
            <a:r>
              <a:rPr lang="en-US" altLang="en-US" sz="4000"/>
              <a:t>Detail of First Seven Months from </a:t>
            </a:r>
            <a:r>
              <a:rPr lang="en-US" altLang="en-US" sz="4000" i="1">
                <a:solidFill>
                  <a:srgbClr val="990098"/>
                </a:solidFill>
              </a:rPr>
              <a:t>Level</a:t>
            </a:r>
            <a:r>
              <a:rPr lang="en-US" altLang="en-US" sz="4000">
                <a:solidFill>
                  <a:srgbClr val="990098"/>
                </a:solidFill>
              </a:rPr>
              <a:t> </a:t>
            </a:r>
            <a:r>
              <a:rPr lang="en-US" altLang="en-US" sz="4000"/>
              <a:t>Strategy</a:t>
            </a:r>
            <a:endParaRPr lang="en-US" altLang="en-US"/>
          </a:p>
        </p:txBody>
      </p:sp>
      <p:sp>
        <p:nvSpPr>
          <p:cNvPr id="947203" name="Text Box 3">
            <a:extLst>
              <a:ext uri="{FF2B5EF4-FFF2-40B4-BE49-F238E27FC236}">
                <a16:creationId xmlns:a16="http://schemas.microsoft.com/office/drawing/2014/main" id="{0452A579-610D-4FA9-A77B-C96C14B30985}"/>
              </a:ext>
            </a:extLst>
          </p:cNvPr>
          <p:cNvSpPr txBox="1">
            <a:spLocks noChangeArrowheads="1"/>
          </p:cNvSpPr>
          <p:nvPr/>
        </p:nvSpPr>
        <p:spPr bwMode="auto">
          <a:xfrm>
            <a:off x="517525" y="5394325"/>
            <a:ext cx="8164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Note:  </a:t>
            </a:r>
            <a:r>
              <a:rPr lang="en-US" altLang="en-US" sz="2000" b="1">
                <a:latin typeface="Arial Narrow" panose="020B0606020202030204" pitchFamily="34" charset="0"/>
              </a:rPr>
              <a:t>We develop a level strategy by setting “Actual Employees” equal to the average required for the 12 month planning period</a:t>
            </a:r>
          </a:p>
        </p:txBody>
      </p:sp>
      <p:graphicFrame>
        <p:nvGraphicFramePr>
          <p:cNvPr id="947319" name="Group 119">
            <a:extLst>
              <a:ext uri="{FF2B5EF4-FFF2-40B4-BE49-F238E27FC236}">
                <a16:creationId xmlns:a16="http://schemas.microsoft.com/office/drawing/2014/main" id="{339FD096-821B-413C-A97D-AF13DE5BCBC9}"/>
              </a:ext>
            </a:extLst>
          </p:cNvPr>
          <p:cNvGraphicFramePr>
            <a:graphicFrameLocks noGrp="1"/>
          </p:cNvGraphicFramePr>
          <p:nvPr>
            <p:ph idx="1"/>
          </p:nvPr>
        </p:nvGraphicFramePr>
        <p:xfrm>
          <a:off x="457200" y="1219200"/>
          <a:ext cx="8229600" cy="4114803"/>
        </p:xfrm>
        <a:graphic>
          <a:graphicData uri="http://schemas.openxmlformats.org/drawingml/2006/table">
            <a:tbl>
              <a:tblPr/>
              <a:tblGrid>
                <a:gridCol w="838200">
                  <a:extLst>
                    <a:ext uri="{9D8B030D-6E8A-4147-A177-3AD203B41FA5}">
                      <a16:colId xmlns:a16="http://schemas.microsoft.com/office/drawing/2014/main" val="4256869239"/>
                    </a:ext>
                  </a:extLst>
                </a:gridCol>
                <a:gridCol w="762000">
                  <a:extLst>
                    <a:ext uri="{9D8B030D-6E8A-4147-A177-3AD203B41FA5}">
                      <a16:colId xmlns:a16="http://schemas.microsoft.com/office/drawing/2014/main" val="422294926"/>
                    </a:ext>
                  </a:extLst>
                </a:gridCol>
                <a:gridCol w="952500">
                  <a:extLst>
                    <a:ext uri="{9D8B030D-6E8A-4147-A177-3AD203B41FA5}">
                      <a16:colId xmlns:a16="http://schemas.microsoft.com/office/drawing/2014/main" val="3814340301"/>
                    </a:ext>
                  </a:extLst>
                </a:gridCol>
                <a:gridCol w="1079500">
                  <a:extLst>
                    <a:ext uri="{9D8B030D-6E8A-4147-A177-3AD203B41FA5}">
                      <a16:colId xmlns:a16="http://schemas.microsoft.com/office/drawing/2014/main" val="2866528157"/>
                    </a:ext>
                  </a:extLst>
                </a:gridCol>
                <a:gridCol w="1065213">
                  <a:extLst>
                    <a:ext uri="{9D8B030D-6E8A-4147-A177-3AD203B41FA5}">
                      <a16:colId xmlns:a16="http://schemas.microsoft.com/office/drawing/2014/main" val="1118455289"/>
                    </a:ext>
                  </a:extLst>
                </a:gridCol>
                <a:gridCol w="1077912">
                  <a:extLst>
                    <a:ext uri="{9D8B030D-6E8A-4147-A177-3AD203B41FA5}">
                      <a16:colId xmlns:a16="http://schemas.microsoft.com/office/drawing/2014/main" val="2337278635"/>
                    </a:ext>
                  </a:extLst>
                </a:gridCol>
                <a:gridCol w="744538">
                  <a:extLst>
                    <a:ext uri="{9D8B030D-6E8A-4147-A177-3AD203B41FA5}">
                      <a16:colId xmlns:a16="http://schemas.microsoft.com/office/drawing/2014/main" val="2446124034"/>
                    </a:ext>
                  </a:extLst>
                </a:gridCol>
                <a:gridCol w="755650">
                  <a:extLst>
                    <a:ext uri="{9D8B030D-6E8A-4147-A177-3AD203B41FA5}">
                      <a16:colId xmlns:a16="http://schemas.microsoft.com/office/drawing/2014/main" val="3213707482"/>
                    </a:ext>
                  </a:extLst>
                </a:gridCol>
                <a:gridCol w="954087">
                  <a:extLst>
                    <a:ext uri="{9D8B030D-6E8A-4147-A177-3AD203B41FA5}">
                      <a16:colId xmlns:a16="http://schemas.microsoft.com/office/drawing/2014/main" val="1578408683"/>
                    </a:ext>
                  </a:extLst>
                </a:gridCol>
              </a:tblGrid>
              <a:tr h="14970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Month</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Demand</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Demand in Employee Hours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Employees to Meet Production Plan</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Actual Employees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Actual Production</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Hirings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Layoffs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Ending Inventory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840936"/>
                  </a:ext>
                </a:extLst>
              </a:tr>
              <a:tr h="3429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January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750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15000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94</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190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6956605"/>
                  </a:ext>
                </a:extLst>
              </a:tr>
              <a:tr h="3794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February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760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15200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95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270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0676221"/>
                  </a:ext>
                </a:extLst>
              </a:tr>
              <a:tr h="3794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March</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16000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310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066352"/>
                  </a:ext>
                </a:extLst>
              </a:tr>
              <a:tr h="3794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April</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16000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350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9133646"/>
                  </a:ext>
                </a:extLst>
              </a:tr>
              <a:tr h="3778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May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820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16400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103</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endPar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370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5391356"/>
                  </a:ext>
                </a:extLst>
              </a:tr>
              <a:tr h="3794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June</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370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6693408"/>
                  </a:ext>
                </a:extLst>
              </a:tr>
              <a:tr h="3794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July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910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18200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840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300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694681"/>
                  </a:ext>
                </a:extLst>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a:extLst>
              <a:ext uri="{FF2B5EF4-FFF2-40B4-BE49-F238E27FC236}">
                <a16:creationId xmlns:a16="http://schemas.microsoft.com/office/drawing/2014/main" id="{965DB3D0-A120-4E3E-B6D4-7F4CB1A5D4D9}"/>
              </a:ext>
            </a:extLst>
          </p:cNvPr>
          <p:cNvSpPr>
            <a:spLocks noGrp="1" noChangeArrowheads="1"/>
          </p:cNvSpPr>
          <p:nvPr>
            <p:ph type="title"/>
          </p:nvPr>
        </p:nvSpPr>
        <p:spPr>
          <a:xfrm>
            <a:off x="1371600" y="274638"/>
            <a:ext cx="7543800" cy="1143000"/>
          </a:xfrm>
        </p:spPr>
        <p:txBody>
          <a:bodyPr/>
          <a:lstStyle/>
          <a:p>
            <a:r>
              <a:rPr lang="en-US" altLang="en-US"/>
              <a:t>Level Plan Cost Details for the Full Year from the Text</a:t>
            </a:r>
          </a:p>
        </p:txBody>
      </p:sp>
      <p:pic>
        <p:nvPicPr>
          <p:cNvPr id="952330" name="Picture 10">
            <a:extLst>
              <a:ext uri="{FF2B5EF4-FFF2-40B4-BE49-F238E27FC236}">
                <a16:creationId xmlns:a16="http://schemas.microsoft.com/office/drawing/2014/main" id="{C0FA129D-F5AD-4F09-A1CF-810C878E4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12925"/>
            <a:ext cx="7239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a:extLst>
              <a:ext uri="{FF2B5EF4-FFF2-40B4-BE49-F238E27FC236}">
                <a16:creationId xmlns:a16="http://schemas.microsoft.com/office/drawing/2014/main" id="{AB847784-7756-4C23-BE2A-3F820805DB92}"/>
              </a:ext>
            </a:extLst>
          </p:cNvPr>
          <p:cNvSpPr>
            <a:spLocks noGrp="1" noChangeArrowheads="1"/>
          </p:cNvSpPr>
          <p:nvPr>
            <p:ph type="title"/>
          </p:nvPr>
        </p:nvSpPr>
        <p:spPr/>
        <p:txBody>
          <a:bodyPr>
            <a:normAutofit fontScale="90000"/>
          </a:bodyPr>
          <a:lstStyle/>
          <a:p>
            <a:r>
              <a:rPr lang="en-US" altLang="en-US" sz="4000"/>
              <a:t>Detail of First Seven Months from </a:t>
            </a:r>
            <a:r>
              <a:rPr lang="en-US" altLang="en-US" sz="4000" i="1">
                <a:solidFill>
                  <a:srgbClr val="990098"/>
                </a:solidFill>
              </a:rPr>
              <a:t>Chase</a:t>
            </a:r>
            <a:r>
              <a:rPr lang="en-US" altLang="en-US" sz="4000"/>
              <a:t> Strategy</a:t>
            </a:r>
          </a:p>
        </p:txBody>
      </p:sp>
      <p:sp>
        <p:nvSpPr>
          <p:cNvPr id="949251" name="Text Box 3">
            <a:extLst>
              <a:ext uri="{FF2B5EF4-FFF2-40B4-BE49-F238E27FC236}">
                <a16:creationId xmlns:a16="http://schemas.microsoft.com/office/drawing/2014/main" id="{20896E6C-FA44-4A2A-AF32-931F88B0FDC8}"/>
              </a:ext>
            </a:extLst>
          </p:cNvPr>
          <p:cNvSpPr txBox="1">
            <a:spLocks noChangeArrowheads="1"/>
          </p:cNvSpPr>
          <p:nvPr/>
        </p:nvSpPr>
        <p:spPr bwMode="auto">
          <a:xfrm>
            <a:off x="517525" y="5334000"/>
            <a:ext cx="81248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Note:  </a:t>
            </a:r>
            <a:r>
              <a:rPr lang="en-US" altLang="en-US" sz="2000" b="1">
                <a:latin typeface="Arial Narrow" panose="020B0606020202030204" pitchFamily="34" charset="0"/>
              </a:rPr>
              <a:t>We develop a chase strategy by setting “Actual Employees” equal to the number needed in each period subject to maximum capacity constraint of 848 (see July, here remaining demand of 62 units is done by using overtime).</a:t>
            </a:r>
            <a:r>
              <a:rPr lang="en-US" altLang="en-US" sz="2000" b="1"/>
              <a:t> </a:t>
            </a:r>
          </a:p>
        </p:txBody>
      </p:sp>
      <p:graphicFrame>
        <p:nvGraphicFramePr>
          <p:cNvPr id="949337" name="Group 89">
            <a:extLst>
              <a:ext uri="{FF2B5EF4-FFF2-40B4-BE49-F238E27FC236}">
                <a16:creationId xmlns:a16="http://schemas.microsoft.com/office/drawing/2014/main" id="{59130205-4B1B-43FC-9A76-1A3F1FE82D83}"/>
              </a:ext>
            </a:extLst>
          </p:cNvPr>
          <p:cNvGraphicFramePr>
            <a:graphicFrameLocks noGrp="1"/>
          </p:cNvGraphicFramePr>
          <p:nvPr>
            <p:ph idx="1"/>
          </p:nvPr>
        </p:nvGraphicFramePr>
        <p:xfrm>
          <a:off x="457200" y="838200"/>
          <a:ext cx="8229600" cy="4525965"/>
        </p:xfrm>
        <a:graphic>
          <a:graphicData uri="http://schemas.openxmlformats.org/drawingml/2006/table">
            <a:tbl>
              <a:tblPr/>
              <a:tblGrid>
                <a:gridCol w="838200">
                  <a:extLst>
                    <a:ext uri="{9D8B030D-6E8A-4147-A177-3AD203B41FA5}">
                      <a16:colId xmlns:a16="http://schemas.microsoft.com/office/drawing/2014/main" val="3655474391"/>
                    </a:ext>
                  </a:extLst>
                </a:gridCol>
                <a:gridCol w="762000">
                  <a:extLst>
                    <a:ext uri="{9D8B030D-6E8A-4147-A177-3AD203B41FA5}">
                      <a16:colId xmlns:a16="http://schemas.microsoft.com/office/drawing/2014/main" val="841220180"/>
                    </a:ext>
                  </a:extLst>
                </a:gridCol>
                <a:gridCol w="952500">
                  <a:extLst>
                    <a:ext uri="{9D8B030D-6E8A-4147-A177-3AD203B41FA5}">
                      <a16:colId xmlns:a16="http://schemas.microsoft.com/office/drawing/2014/main" val="1956440391"/>
                    </a:ext>
                  </a:extLst>
                </a:gridCol>
                <a:gridCol w="1079500">
                  <a:extLst>
                    <a:ext uri="{9D8B030D-6E8A-4147-A177-3AD203B41FA5}">
                      <a16:colId xmlns:a16="http://schemas.microsoft.com/office/drawing/2014/main" val="904425030"/>
                    </a:ext>
                  </a:extLst>
                </a:gridCol>
                <a:gridCol w="1065213">
                  <a:extLst>
                    <a:ext uri="{9D8B030D-6E8A-4147-A177-3AD203B41FA5}">
                      <a16:colId xmlns:a16="http://schemas.microsoft.com/office/drawing/2014/main" val="1319034437"/>
                    </a:ext>
                  </a:extLst>
                </a:gridCol>
                <a:gridCol w="1077912">
                  <a:extLst>
                    <a:ext uri="{9D8B030D-6E8A-4147-A177-3AD203B41FA5}">
                      <a16:colId xmlns:a16="http://schemas.microsoft.com/office/drawing/2014/main" val="3988149799"/>
                    </a:ext>
                  </a:extLst>
                </a:gridCol>
                <a:gridCol w="744538">
                  <a:extLst>
                    <a:ext uri="{9D8B030D-6E8A-4147-A177-3AD203B41FA5}">
                      <a16:colId xmlns:a16="http://schemas.microsoft.com/office/drawing/2014/main" val="805984138"/>
                    </a:ext>
                  </a:extLst>
                </a:gridCol>
                <a:gridCol w="755650">
                  <a:extLst>
                    <a:ext uri="{9D8B030D-6E8A-4147-A177-3AD203B41FA5}">
                      <a16:colId xmlns:a16="http://schemas.microsoft.com/office/drawing/2014/main" val="1649012611"/>
                    </a:ext>
                  </a:extLst>
                </a:gridCol>
                <a:gridCol w="954087">
                  <a:extLst>
                    <a:ext uri="{9D8B030D-6E8A-4147-A177-3AD203B41FA5}">
                      <a16:colId xmlns:a16="http://schemas.microsoft.com/office/drawing/2014/main" val="4145489528"/>
                    </a:ext>
                  </a:extLst>
                </a:gridCol>
              </a:tblGrid>
              <a:tr h="16478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Month</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Demand</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Demand in Employee Hours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Employees to Meet Production Plan</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Actual Employees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Actual Production</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Hirings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Layoffs</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Ending Inventory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9789899"/>
                  </a:ext>
                </a:extLst>
              </a:tr>
              <a:tr h="3762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January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750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15000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94</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94</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752</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6</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102</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272175"/>
                  </a:ext>
                </a:extLst>
              </a:tr>
              <a:tr h="4175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February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760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15200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95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760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102</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0161002"/>
                  </a:ext>
                </a:extLst>
              </a:tr>
              <a:tr h="4159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March</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16000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102</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3720813"/>
                  </a:ext>
                </a:extLst>
              </a:tr>
              <a:tr h="4175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April</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16000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102</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9118886"/>
                  </a:ext>
                </a:extLst>
              </a:tr>
              <a:tr h="4175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May</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820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16400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103</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endPar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824</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3</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106</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8219601"/>
                  </a:ext>
                </a:extLst>
              </a:tr>
              <a:tr h="4159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June</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16800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105</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840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2</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0</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rPr>
                        <a:t>106</a:t>
                      </a:r>
                      <a:endParaRPr kumimoji="0" lang="en-US" altLang="en-US" sz="1400" b="1" i="0" u="none" strike="noStrike" cap="none" normalizeH="0" baseline="0">
                        <a:ln>
                          <a:noFill/>
                        </a:ln>
                        <a:solidFill>
                          <a:schemeClr val="tx1"/>
                        </a:solidFill>
                        <a:effectLst/>
                        <a:latin typeface="Arial Narrow" panose="020B0606020202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7661690"/>
                  </a:ext>
                </a:extLst>
              </a:tr>
              <a:tr h="4175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July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910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18200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848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5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Narrow" panose="020B0606020202030204" pitchFamily="34" charset="0"/>
                        </a:rPr>
                        <a:t>106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9613152"/>
                  </a:ext>
                </a:extLst>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a:extLst>
              <a:ext uri="{FF2B5EF4-FFF2-40B4-BE49-F238E27FC236}">
                <a16:creationId xmlns:a16="http://schemas.microsoft.com/office/drawing/2014/main" id="{5C5E85A5-EBE9-489A-AE49-B5972466F492}"/>
              </a:ext>
            </a:extLst>
          </p:cNvPr>
          <p:cNvSpPr>
            <a:spLocks noGrp="1" noChangeArrowheads="1"/>
          </p:cNvSpPr>
          <p:nvPr>
            <p:ph type="title"/>
          </p:nvPr>
        </p:nvSpPr>
        <p:spPr/>
        <p:txBody>
          <a:bodyPr/>
          <a:lstStyle/>
          <a:p>
            <a:r>
              <a:rPr lang="en-US" altLang="en-US"/>
              <a:t>Chase Plan Cost Details for the Full Year from the Text</a:t>
            </a:r>
          </a:p>
        </p:txBody>
      </p:sp>
      <p:pic>
        <p:nvPicPr>
          <p:cNvPr id="992262" name="Picture 6">
            <a:extLst>
              <a:ext uri="{FF2B5EF4-FFF2-40B4-BE49-F238E27FC236}">
                <a16:creationId xmlns:a16="http://schemas.microsoft.com/office/drawing/2014/main" id="{93597E42-C2C6-4B40-967A-FB6400766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676400"/>
            <a:ext cx="664368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a:extLst>
              <a:ext uri="{FF2B5EF4-FFF2-40B4-BE49-F238E27FC236}">
                <a16:creationId xmlns:a16="http://schemas.microsoft.com/office/drawing/2014/main" id="{B940FB97-A515-4C6F-AC2B-86D243B7C23F}"/>
              </a:ext>
            </a:extLst>
          </p:cNvPr>
          <p:cNvSpPr>
            <a:spLocks noGrp="1" noChangeArrowheads="1"/>
          </p:cNvSpPr>
          <p:nvPr>
            <p:ph type="title"/>
          </p:nvPr>
        </p:nvSpPr>
        <p:spPr/>
        <p:txBody>
          <a:bodyPr/>
          <a:lstStyle/>
          <a:p>
            <a:r>
              <a:rPr lang="en-US" altLang="en-US"/>
              <a:t>Mixed Strategy</a:t>
            </a:r>
          </a:p>
        </p:txBody>
      </p:sp>
      <p:sp>
        <p:nvSpPr>
          <p:cNvPr id="993283" name="Rectangle 3">
            <a:extLst>
              <a:ext uri="{FF2B5EF4-FFF2-40B4-BE49-F238E27FC236}">
                <a16:creationId xmlns:a16="http://schemas.microsoft.com/office/drawing/2014/main" id="{C2038C8C-FC0E-4445-A793-30514D257002}"/>
              </a:ext>
            </a:extLst>
          </p:cNvPr>
          <p:cNvSpPr>
            <a:spLocks noGrp="1" noChangeArrowheads="1"/>
          </p:cNvSpPr>
          <p:nvPr>
            <p:ph type="body" idx="1"/>
          </p:nvPr>
        </p:nvSpPr>
        <p:spPr/>
        <p:txBody>
          <a:bodyPr/>
          <a:lstStyle/>
          <a:p>
            <a:pPr>
              <a:buFontTx/>
              <a:buNone/>
            </a:pPr>
            <a:r>
              <a:rPr lang="en-US" altLang="en-US" sz="2800" i="1">
                <a:solidFill>
                  <a:srgbClr val="990098"/>
                </a:solidFill>
              </a:rPr>
              <a:t>A compromise between level and chase plan extremes to reduce total cost.</a:t>
            </a:r>
            <a:br>
              <a:rPr lang="en-US" altLang="en-US" sz="2800" i="1">
                <a:solidFill>
                  <a:srgbClr val="990098"/>
                </a:solidFill>
              </a:rPr>
            </a:br>
            <a:br>
              <a:rPr lang="en-US" altLang="en-US" sz="2800" i="1">
                <a:solidFill>
                  <a:srgbClr val="990098"/>
                </a:solidFill>
              </a:rPr>
            </a:br>
            <a:r>
              <a:rPr lang="en-US" altLang="en-US" sz="2800"/>
              <a:t>For the Pennington example, we</a:t>
            </a:r>
          </a:p>
          <a:p>
            <a:r>
              <a:rPr lang="en-US" altLang="en-US" sz="2800"/>
              <a:t>Keep 100 employees at beginning, which  builds up inventory slowly</a:t>
            </a:r>
          </a:p>
          <a:p>
            <a:r>
              <a:rPr lang="en-US" altLang="en-US" sz="2800"/>
              <a:t>Reduces hiring/layoff costs by only changing workforce gradually</a:t>
            </a:r>
          </a:p>
          <a:p>
            <a:r>
              <a:rPr lang="en-US" altLang="en-US" sz="2800"/>
              <a:t>Use overtime only toward the end of the year.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a:extLst>
              <a:ext uri="{FF2B5EF4-FFF2-40B4-BE49-F238E27FC236}">
                <a16:creationId xmlns:a16="http://schemas.microsoft.com/office/drawing/2014/main" id="{E07C4001-9A8E-4D5E-8A6E-9D9A901C8D9B}"/>
              </a:ext>
            </a:extLst>
          </p:cNvPr>
          <p:cNvSpPr>
            <a:spLocks noGrp="1" noChangeArrowheads="1"/>
          </p:cNvSpPr>
          <p:nvPr>
            <p:ph type="title"/>
          </p:nvPr>
        </p:nvSpPr>
        <p:spPr/>
        <p:txBody>
          <a:bodyPr/>
          <a:lstStyle/>
          <a:p>
            <a:r>
              <a:rPr lang="en-US" altLang="en-US"/>
              <a:t>Mixed Plan Cost Details for the Full Year from the Text</a:t>
            </a:r>
          </a:p>
        </p:txBody>
      </p:sp>
      <p:pic>
        <p:nvPicPr>
          <p:cNvPr id="994308" name="Picture 4">
            <a:extLst>
              <a:ext uri="{FF2B5EF4-FFF2-40B4-BE49-F238E27FC236}">
                <a16:creationId xmlns:a16="http://schemas.microsoft.com/office/drawing/2014/main" id="{E141870F-0BB8-4223-9C25-7C0F9B3D6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20850"/>
            <a:ext cx="6553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a:extLst>
              <a:ext uri="{FF2B5EF4-FFF2-40B4-BE49-F238E27FC236}">
                <a16:creationId xmlns:a16="http://schemas.microsoft.com/office/drawing/2014/main" id="{9B6FD980-A8C6-4944-8F37-D287B32167D8}"/>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Top-Down Example</a:t>
            </a:r>
            <a:br>
              <a:rPr lang="en-US" altLang="en-US" sz="4000"/>
            </a:br>
            <a:r>
              <a:rPr lang="en-US" altLang="en-US" sz="3200"/>
              <a:t>(Other Issues …)</a:t>
            </a:r>
          </a:p>
        </p:txBody>
      </p:sp>
      <p:sp>
        <p:nvSpPr>
          <p:cNvPr id="953347" name="Rectangle 3">
            <a:extLst>
              <a:ext uri="{FF2B5EF4-FFF2-40B4-BE49-F238E27FC236}">
                <a16:creationId xmlns:a16="http://schemas.microsoft.com/office/drawing/2014/main" id="{92B5B7BE-7E12-4A10-9263-19B8DC864D13}"/>
              </a:ext>
            </a:extLst>
          </p:cNvPr>
          <p:cNvSpPr>
            <a:spLocks noGrp="1" noChangeArrowheads="1"/>
          </p:cNvSpPr>
          <p:nvPr>
            <p:ph type="body" idx="1"/>
          </p:nvPr>
        </p:nvSpPr>
        <p:spPr>
          <a:xfrm>
            <a:off x="962025" y="1830388"/>
            <a:ext cx="7724775" cy="474821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35000"/>
              </a:spcBef>
            </a:pPr>
            <a:r>
              <a:rPr lang="en-US" altLang="en-US" sz="2800" dirty="0"/>
              <a:t>Are complete costs shown?</a:t>
            </a:r>
          </a:p>
          <a:p>
            <a:pPr lvl="1">
              <a:spcBef>
                <a:spcPct val="35000"/>
              </a:spcBef>
            </a:pPr>
            <a:r>
              <a:rPr lang="en-US" altLang="en-US" sz="2400" dirty="0"/>
              <a:t>Expand out for budget and cash flow analysis</a:t>
            </a:r>
          </a:p>
          <a:p>
            <a:pPr>
              <a:spcBef>
                <a:spcPct val="35000"/>
              </a:spcBef>
            </a:pPr>
            <a:r>
              <a:rPr lang="en-US" altLang="en-US" sz="2800" dirty="0"/>
              <a:t>“Input” (suppliers) and “output” (logistics and warehousing) considerations</a:t>
            </a:r>
          </a:p>
          <a:p>
            <a:pPr lvl="1">
              <a:spcBef>
                <a:spcPct val="35000"/>
              </a:spcBef>
            </a:pPr>
            <a:r>
              <a:rPr lang="en-US" altLang="en-US" sz="2400" dirty="0"/>
              <a:t>Lead time, materials availability, storage space?</a:t>
            </a:r>
          </a:p>
          <a:p>
            <a:pPr>
              <a:lnSpc>
                <a:spcPct val="90000"/>
              </a:lnSpc>
              <a:spcBef>
                <a:spcPct val="35000"/>
              </a:spcBef>
            </a:pPr>
            <a:r>
              <a:rPr lang="en-US" altLang="en-US" sz="2800" dirty="0"/>
              <a:t>Variations in actual production</a:t>
            </a:r>
          </a:p>
          <a:p>
            <a:pPr lvl="1">
              <a:spcBef>
                <a:spcPct val="35000"/>
              </a:spcBef>
            </a:pPr>
            <a:r>
              <a:rPr lang="en-US" altLang="en-US" sz="2400" dirty="0"/>
              <a:t>Scrap, rework, equipment breakdowns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a:extLst>
              <a:ext uri="{FF2B5EF4-FFF2-40B4-BE49-F238E27FC236}">
                <a16:creationId xmlns:a16="http://schemas.microsoft.com/office/drawing/2014/main" id="{0CB48733-AF17-4671-9973-F0E4CCFAA3E2}"/>
              </a:ext>
            </a:extLst>
          </p:cNvPr>
          <p:cNvSpPr>
            <a:spLocks noGrp="1" noChangeArrowheads="1"/>
          </p:cNvSpPr>
          <p:nvPr>
            <p:ph type="title"/>
          </p:nvPr>
        </p:nvSpPr>
        <p:spPr/>
        <p:txBody>
          <a:bodyPr>
            <a:normAutofit fontScale="90000"/>
          </a:bodyPr>
          <a:lstStyle/>
          <a:p>
            <a:r>
              <a:rPr lang="en-US" altLang="en-US" sz="3200"/>
              <a:t>Top-Down Option</a:t>
            </a:r>
            <a:br>
              <a:rPr lang="en-US" altLang="en-US" sz="3200"/>
            </a:br>
            <a:r>
              <a:rPr lang="en-US" altLang="en-US" sz="3200"/>
              <a:t>(</a:t>
            </a:r>
            <a:r>
              <a:rPr lang="en-US" altLang="en-US" sz="3200">
                <a:solidFill>
                  <a:srgbClr val="990098"/>
                </a:solidFill>
              </a:rPr>
              <a:t>We could subcontract production)</a:t>
            </a:r>
            <a:endParaRPr lang="en-US" altLang="en-US" sz="3200"/>
          </a:p>
        </p:txBody>
      </p:sp>
      <p:sp>
        <p:nvSpPr>
          <p:cNvPr id="955395" name="Rectangle 3">
            <a:extLst>
              <a:ext uri="{FF2B5EF4-FFF2-40B4-BE49-F238E27FC236}">
                <a16:creationId xmlns:a16="http://schemas.microsoft.com/office/drawing/2014/main" id="{F47A0C49-5162-42FE-B692-19B41594D4F3}"/>
              </a:ext>
            </a:extLst>
          </p:cNvPr>
          <p:cNvSpPr>
            <a:spLocks noGrp="1" noChangeArrowheads="1"/>
          </p:cNvSpPr>
          <p:nvPr>
            <p:ph type="body" idx="1"/>
          </p:nvPr>
        </p:nvSpPr>
        <p:spPr/>
        <p:txBody>
          <a:bodyPr/>
          <a:lstStyle/>
          <a:p>
            <a:pPr>
              <a:lnSpc>
                <a:spcPct val="90000"/>
              </a:lnSpc>
              <a:spcBef>
                <a:spcPct val="30000"/>
              </a:spcBef>
              <a:spcAft>
                <a:spcPct val="15000"/>
              </a:spcAft>
            </a:pPr>
            <a:r>
              <a:rPr lang="en-US" altLang="en-US" sz="2400" b="1"/>
              <a:t>Maximum subcontract of ??? units/month..</a:t>
            </a:r>
          </a:p>
          <a:p>
            <a:pPr>
              <a:lnSpc>
                <a:spcPct val="90000"/>
              </a:lnSpc>
              <a:spcBef>
                <a:spcPct val="30000"/>
              </a:spcBef>
            </a:pPr>
            <a:r>
              <a:rPr lang="en-US" altLang="en-US" sz="2400" b="1"/>
              <a:t>Cost is </a:t>
            </a:r>
            <a:r>
              <a:rPr lang="en-US" altLang="en-US" sz="2400" b="1" u="sng"/>
              <a:t>more</a:t>
            </a:r>
            <a:r>
              <a:rPr lang="en-US" altLang="en-US" sz="2400" b="1"/>
              <a:t> per unit than internal production cost </a:t>
            </a:r>
          </a:p>
          <a:p>
            <a:pPr>
              <a:lnSpc>
                <a:spcPct val="90000"/>
              </a:lnSpc>
              <a:spcBef>
                <a:spcPct val="30000"/>
              </a:spcBef>
            </a:pPr>
            <a:r>
              <a:rPr lang="en-US" altLang="en-US" sz="2400" b="1"/>
              <a:t>Will this option:</a:t>
            </a:r>
          </a:p>
          <a:p>
            <a:pPr lvl="1">
              <a:lnSpc>
                <a:spcPct val="90000"/>
              </a:lnSpc>
              <a:spcBef>
                <a:spcPct val="30000"/>
              </a:spcBef>
            </a:pPr>
            <a:r>
              <a:rPr lang="en-US" altLang="en-US" sz="2000" b="1"/>
              <a:t> 1) increase costs?</a:t>
            </a:r>
          </a:p>
          <a:p>
            <a:pPr lvl="1">
              <a:lnSpc>
                <a:spcPct val="90000"/>
              </a:lnSpc>
              <a:spcBef>
                <a:spcPct val="30000"/>
              </a:spcBef>
            </a:pPr>
            <a:r>
              <a:rPr lang="en-US" altLang="en-US" sz="2000" b="1"/>
              <a:t> 2) decrease costs?</a:t>
            </a:r>
          </a:p>
          <a:p>
            <a:pPr lvl="1">
              <a:lnSpc>
                <a:spcPct val="90000"/>
              </a:lnSpc>
              <a:spcBef>
                <a:spcPct val="30000"/>
              </a:spcBef>
            </a:pPr>
            <a:r>
              <a:rPr lang="en-US" altLang="en-US" sz="2000" b="1"/>
              <a:t> 3) have no effect on costs?</a:t>
            </a:r>
          </a:p>
          <a:p>
            <a:pPr>
              <a:lnSpc>
                <a:spcPct val="90000"/>
              </a:lnSpc>
              <a:spcBef>
                <a:spcPct val="30000"/>
              </a:spcBef>
            </a:pPr>
            <a:r>
              <a:rPr lang="en-US" altLang="en-US" sz="2400" b="1"/>
              <a:t>Issues:</a:t>
            </a:r>
          </a:p>
          <a:p>
            <a:pPr lvl="1">
              <a:lnSpc>
                <a:spcPct val="90000"/>
              </a:lnSpc>
              <a:spcBef>
                <a:spcPct val="30000"/>
              </a:spcBef>
            </a:pPr>
            <a:r>
              <a:rPr lang="en-US" altLang="en-US" sz="2000" b="1"/>
              <a:t>Quality?</a:t>
            </a:r>
          </a:p>
          <a:p>
            <a:pPr lvl="1">
              <a:lnSpc>
                <a:spcPct val="90000"/>
              </a:lnSpc>
              <a:spcBef>
                <a:spcPct val="30000"/>
              </a:spcBef>
            </a:pPr>
            <a:r>
              <a:rPr lang="en-US" altLang="en-US" sz="2000" b="1"/>
              <a:t>Source of materials (separate supplier allowed?)</a:t>
            </a:r>
          </a:p>
          <a:p>
            <a:pPr lvl="1">
              <a:lnSpc>
                <a:spcPct val="90000"/>
              </a:lnSpc>
              <a:spcBef>
                <a:spcPct val="30000"/>
              </a:spcBef>
            </a:pPr>
            <a:r>
              <a:rPr lang="en-US" altLang="en-US" sz="2000" b="1"/>
              <a:t>Loss of proprietary information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a:extLst>
              <a:ext uri="{FF2B5EF4-FFF2-40B4-BE49-F238E27FC236}">
                <a16:creationId xmlns:a16="http://schemas.microsoft.com/office/drawing/2014/main" id="{11F84D42-E105-47FA-AF8F-6A830FFDBBAF}"/>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r>
              <a:rPr lang="en-US" altLang="en-US" sz="4000"/>
              <a:t>Bottom-Up Iterative Approach</a:t>
            </a:r>
            <a:br>
              <a:rPr lang="en-US" altLang="en-US" sz="4000"/>
            </a:br>
            <a:r>
              <a:rPr lang="en-US" altLang="en-US" sz="3600"/>
              <a:t>(Similar to Top Down)</a:t>
            </a:r>
          </a:p>
        </p:txBody>
      </p:sp>
      <p:graphicFrame>
        <p:nvGraphicFramePr>
          <p:cNvPr id="958467" name="Object 3">
            <a:extLst>
              <a:ext uri="{FF2B5EF4-FFF2-40B4-BE49-F238E27FC236}">
                <a16:creationId xmlns:a16="http://schemas.microsoft.com/office/drawing/2014/main" id="{7B09FF9A-F163-4141-ACC6-0C0D185D67CF}"/>
              </a:ext>
            </a:extLst>
          </p:cNvPr>
          <p:cNvGraphicFramePr>
            <a:graphicFrameLocks noGrp="1" noChangeAspect="1"/>
          </p:cNvGraphicFramePr>
          <p:nvPr>
            <p:ph idx="1"/>
          </p:nvPr>
        </p:nvGraphicFramePr>
        <p:xfrm>
          <a:off x="654050" y="1666875"/>
          <a:ext cx="7912100" cy="4433888"/>
        </p:xfrm>
        <a:graphic>
          <a:graphicData uri="http://schemas.openxmlformats.org/presentationml/2006/ole">
            <mc:AlternateContent xmlns:mc="http://schemas.openxmlformats.org/markup-compatibility/2006">
              <mc:Choice xmlns:v="urn:schemas-microsoft-com:vml" Requires="v">
                <p:oleObj spid="_x0000_s1033" name="Visio" r:id="rId3" imgW="4219787" imgH="2364706" progId="Visio.Drawing.6">
                  <p:embed/>
                </p:oleObj>
              </mc:Choice>
              <mc:Fallback>
                <p:oleObj name="Visio" r:id="rId3" imgW="4219787" imgH="2364706" progId="Visio.Drawing.6">
                  <p:embed/>
                  <p:pic>
                    <p:nvPicPr>
                      <p:cNvPr id="958467" name="Object 3">
                        <a:extLst>
                          <a:ext uri="{FF2B5EF4-FFF2-40B4-BE49-F238E27FC236}">
                            <a16:creationId xmlns:a16="http://schemas.microsoft.com/office/drawing/2014/main" id="{7B09FF9A-F163-4141-ACC6-0C0D185D6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1666875"/>
                        <a:ext cx="7912100"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a:extLst>
              <a:ext uri="{FF2B5EF4-FFF2-40B4-BE49-F238E27FC236}">
                <a16:creationId xmlns:a16="http://schemas.microsoft.com/office/drawing/2014/main" id="{9DD94650-1858-44D1-BB04-57B5AE3E1DC2}"/>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Sales and Operations Planning</a:t>
            </a:r>
          </a:p>
        </p:txBody>
      </p:sp>
      <p:sp>
        <p:nvSpPr>
          <p:cNvPr id="925699" name="Rectangle 3">
            <a:extLst>
              <a:ext uri="{FF2B5EF4-FFF2-40B4-BE49-F238E27FC236}">
                <a16:creationId xmlns:a16="http://schemas.microsoft.com/office/drawing/2014/main" id="{E2E1B12C-2FEE-4840-9367-6AC80BFDCCED}"/>
              </a:ext>
            </a:extLst>
          </p:cNvPr>
          <p:cNvSpPr>
            <a:spLocks noGrp="1" noChangeArrowheads="1"/>
          </p:cNvSpPr>
          <p:nvPr>
            <p:ph type="body" idx="1"/>
          </p:nvPr>
        </p:nvSpPr>
        <p:spPr>
          <a:xfrm>
            <a:off x="1058862" y="1969478"/>
            <a:ext cx="7456488" cy="452596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spcBef>
                <a:spcPct val="35000"/>
              </a:spcBef>
              <a:spcAft>
                <a:spcPct val="35000"/>
              </a:spcAft>
              <a:buFontTx/>
              <a:buNone/>
            </a:pPr>
            <a:r>
              <a:rPr lang="en-US" altLang="en-US" sz="2800" b="1" dirty="0">
                <a:solidFill>
                  <a:srgbClr val="990098"/>
                </a:solidFill>
              </a:rPr>
              <a:t>Involves:</a:t>
            </a:r>
          </a:p>
          <a:p>
            <a:pPr>
              <a:spcBef>
                <a:spcPct val="35000"/>
              </a:spcBef>
              <a:spcAft>
                <a:spcPct val="35000"/>
              </a:spcAft>
            </a:pPr>
            <a:r>
              <a:rPr lang="en-US" altLang="en-US" sz="2800" dirty="0"/>
              <a:t>Strategic and tactical considerations</a:t>
            </a:r>
          </a:p>
          <a:p>
            <a:pPr>
              <a:spcBef>
                <a:spcPct val="35000"/>
              </a:spcBef>
              <a:spcAft>
                <a:spcPct val="35000"/>
              </a:spcAft>
            </a:pPr>
            <a:r>
              <a:rPr lang="en-US" altLang="en-US" sz="2800" dirty="0"/>
              <a:t>Top-down planning</a:t>
            </a:r>
          </a:p>
          <a:p>
            <a:pPr>
              <a:spcBef>
                <a:spcPct val="35000"/>
              </a:spcBef>
              <a:spcAft>
                <a:spcPct val="35000"/>
              </a:spcAft>
            </a:pPr>
            <a:r>
              <a:rPr lang="en-US" altLang="en-US" sz="2800" dirty="0"/>
              <a:t>Bottom-up planning</a:t>
            </a:r>
          </a:p>
          <a:p>
            <a:pPr>
              <a:spcBef>
                <a:spcPct val="35000"/>
              </a:spcBef>
              <a:spcAft>
                <a:spcPct val="35000"/>
              </a:spcAft>
            </a:pPr>
            <a:r>
              <a:rPr lang="en-US" altLang="en-US" sz="2800" dirty="0"/>
              <a:t>Optimization techniques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a:extLst>
              <a:ext uri="{FF2B5EF4-FFF2-40B4-BE49-F238E27FC236}">
                <a16:creationId xmlns:a16="http://schemas.microsoft.com/office/drawing/2014/main" id="{8331514C-EE75-460D-A85A-D95557A76CDF}"/>
              </a:ext>
            </a:extLst>
          </p:cNvPr>
          <p:cNvSpPr>
            <a:spLocks noGrp="1" noChangeArrowheads="1"/>
          </p:cNvSpPr>
          <p:nvPr>
            <p:ph type="title"/>
          </p:nvPr>
        </p:nvSpPr>
        <p:spPr/>
        <p:txBody>
          <a:bodyPr>
            <a:normAutofit fontScale="90000"/>
          </a:bodyPr>
          <a:lstStyle/>
          <a:p>
            <a:r>
              <a:rPr lang="en-US" altLang="en-US" sz="4000"/>
              <a:t>Detail from Philips Toys Bottom Up Plan</a:t>
            </a:r>
          </a:p>
        </p:txBody>
      </p:sp>
      <p:pic>
        <p:nvPicPr>
          <p:cNvPr id="959597" name="Picture 109">
            <a:extLst>
              <a:ext uri="{FF2B5EF4-FFF2-40B4-BE49-F238E27FC236}">
                <a16:creationId xmlns:a16="http://schemas.microsoft.com/office/drawing/2014/main" id="{54F3D127-C210-4B4C-94BF-45955A215311}"/>
              </a:ext>
            </a:extLst>
          </p:cNvPr>
          <p:cNvPicPr>
            <a:picLocks noGrp="1" noChangeAspect="1" noChangeArrowheads="1"/>
          </p:cNvPicPr>
          <p:nvPr>
            <p:ph type="tbl"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a:extLst>
              <a:ext uri="{FF2B5EF4-FFF2-40B4-BE49-F238E27FC236}">
                <a16:creationId xmlns:a16="http://schemas.microsoft.com/office/drawing/2014/main" id="{FB3614F3-6232-4EAC-A27B-73A3CAC2ADD2}"/>
              </a:ext>
            </a:extLst>
          </p:cNvPr>
          <p:cNvSpPr>
            <a:spLocks noGrp="1" noChangeArrowheads="1"/>
          </p:cNvSpPr>
          <p:nvPr>
            <p:ph type="title"/>
          </p:nvPr>
        </p:nvSpPr>
        <p:spPr/>
        <p:txBody>
          <a:bodyPr/>
          <a:lstStyle/>
          <a:p>
            <a:r>
              <a:rPr lang="en-US" altLang="en-US" sz="4000"/>
              <a:t>… and Load Profile for Production</a:t>
            </a:r>
            <a:endParaRPr lang="en-US" altLang="en-US"/>
          </a:p>
        </p:txBody>
      </p:sp>
      <p:pic>
        <p:nvPicPr>
          <p:cNvPr id="961540" name="Picture 4">
            <a:extLst>
              <a:ext uri="{FF2B5EF4-FFF2-40B4-BE49-F238E27FC236}">
                <a16:creationId xmlns:a16="http://schemas.microsoft.com/office/drawing/2014/main" id="{68D2E419-A46F-4008-8E00-717630A58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87513"/>
            <a:ext cx="58674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a:extLst>
              <a:ext uri="{FF2B5EF4-FFF2-40B4-BE49-F238E27FC236}">
                <a16:creationId xmlns:a16="http://schemas.microsoft.com/office/drawing/2014/main" id="{50586A64-9292-4460-B99F-70130418A296}"/>
              </a:ext>
            </a:extLst>
          </p:cNvPr>
          <p:cNvSpPr>
            <a:spLocks noGrp="1" noChangeArrowheads="1"/>
          </p:cNvSpPr>
          <p:nvPr>
            <p:ph type="title"/>
          </p:nvPr>
        </p:nvSpPr>
        <p:spPr/>
        <p:txBody>
          <a:bodyPr/>
          <a:lstStyle/>
          <a:p>
            <a:r>
              <a:rPr lang="en-US" altLang="en-US"/>
              <a:t>Cash Flow Analysis</a:t>
            </a:r>
          </a:p>
        </p:txBody>
      </p:sp>
      <p:sp>
        <p:nvSpPr>
          <p:cNvPr id="995331" name="Rectangle 3">
            <a:extLst>
              <a:ext uri="{FF2B5EF4-FFF2-40B4-BE49-F238E27FC236}">
                <a16:creationId xmlns:a16="http://schemas.microsoft.com/office/drawing/2014/main" id="{5C61977B-6174-41BF-A592-A64209788D11}"/>
              </a:ext>
            </a:extLst>
          </p:cNvPr>
          <p:cNvSpPr>
            <a:spLocks noGrp="1" noChangeArrowheads="1"/>
          </p:cNvSpPr>
          <p:nvPr>
            <p:ph type="body" idx="1"/>
          </p:nvPr>
        </p:nvSpPr>
        <p:spPr/>
        <p:txBody>
          <a:bodyPr/>
          <a:lstStyle/>
          <a:p>
            <a:pPr>
              <a:buFontTx/>
              <a:buNone/>
            </a:pPr>
            <a:r>
              <a:rPr lang="en-US" altLang="en-US"/>
              <a:t>Net cash flow = cash inflows – cash outflows</a:t>
            </a:r>
          </a:p>
        </p:txBody>
      </p:sp>
      <p:pic>
        <p:nvPicPr>
          <p:cNvPr id="995332" name="Picture 4">
            <a:extLst>
              <a:ext uri="{FF2B5EF4-FFF2-40B4-BE49-F238E27FC236}">
                <a16:creationId xmlns:a16="http://schemas.microsoft.com/office/drawing/2014/main" id="{A5BFE7FE-CAE6-4374-AE12-281BD5032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620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5333" name="Text Box 5">
            <a:extLst>
              <a:ext uri="{FF2B5EF4-FFF2-40B4-BE49-F238E27FC236}">
                <a16:creationId xmlns:a16="http://schemas.microsoft.com/office/drawing/2014/main" id="{2228892C-1C01-4D76-AF2B-6957A4DA8F67}"/>
              </a:ext>
            </a:extLst>
          </p:cNvPr>
          <p:cNvSpPr txBox="1">
            <a:spLocks noChangeArrowheads="1"/>
          </p:cNvSpPr>
          <p:nvPr/>
        </p:nvSpPr>
        <p:spPr bwMode="auto">
          <a:xfrm>
            <a:off x="609600" y="55626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Different sales scenarios can have significant effect on cash flow as shown for the Pennington example in the text.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a:extLst>
              <a:ext uri="{FF2B5EF4-FFF2-40B4-BE49-F238E27FC236}">
                <a16:creationId xmlns:a16="http://schemas.microsoft.com/office/drawing/2014/main" id="{70B1FB29-4CE9-442A-84C6-80F5622F9FAF}"/>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Advanced Topic:</a:t>
            </a:r>
            <a:br>
              <a:rPr lang="en-US" altLang="en-US" sz="4000"/>
            </a:br>
            <a:r>
              <a:rPr lang="en-US" altLang="en-US" sz="4000"/>
              <a:t>Optimization Modeling</a:t>
            </a:r>
          </a:p>
        </p:txBody>
      </p:sp>
      <p:sp>
        <p:nvSpPr>
          <p:cNvPr id="966659" name="Rectangle 3">
            <a:extLst>
              <a:ext uri="{FF2B5EF4-FFF2-40B4-BE49-F238E27FC236}">
                <a16:creationId xmlns:a16="http://schemas.microsoft.com/office/drawing/2014/main" id="{858F8D02-3212-431F-85F2-3F4D9B6916BE}"/>
              </a:ext>
            </a:extLst>
          </p:cNvPr>
          <p:cNvSpPr>
            <a:spLocks noGrp="1" noChangeArrowheads="1"/>
          </p:cNvSpPr>
          <p:nvPr>
            <p:ph type="body" idx="1"/>
          </p:nvPr>
        </p:nvSpPr>
        <p:spPr>
          <a:xfrm>
            <a:off x="846138" y="1868488"/>
            <a:ext cx="7373937" cy="33083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spcBef>
                <a:spcPct val="90000"/>
              </a:spcBef>
              <a:spcAft>
                <a:spcPct val="50000"/>
              </a:spcAft>
            </a:pPr>
            <a:r>
              <a:rPr lang="en-US" altLang="en-US" sz="2800" dirty="0"/>
              <a:t>What is optimization modeling?</a:t>
            </a:r>
          </a:p>
          <a:p>
            <a:pPr>
              <a:spcBef>
                <a:spcPct val="90000"/>
              </a:spcBef>
              <a:spcAft>
                <a:spcPct val="50000"/>
              </a:spcAft>
            </a:pPr>
            <a:r>
              <a:rPr lang="en-US" altLang="en-US" sz="2800" dirty="0"/>
              <a:t>Essential conditions</a:t>
            </a:r>
          </a:p>
          <a:p>
            <a:pPr>
              <a:spcBef>
                <a:spcPct val="90000"/>
              </a:spcBef>
              <a:spcAft>
                <a:spcPct val="50000"/>
              </a:spcAft>
            </a:pPr>
            <a:r>
              <a:rPr lang="en-US" altLang="en-US" sz="2800" dirty="0"/>
              <a:t>Application to operations problems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a:extLst>
              <a:ext uri="{FF2B5EF4-FFF2-40B4-BE49-F238E27FC236}">
                <a16:creationId xmlns:a16="http://schemas.microsoft.com/office/drawing/2014/main" id="{889CD063-979F-46AF-AFE3-A63165A97A16}"/>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Optimization Modeling</a:t>
            </a:r>
          </a:p>
        </p:txBody>
      </p:sp>
      <p:sp>
        <p:nvSpPr>
          <p:cNvPr id="967683" name="Rectangle 3">
            <a:extLst>
              <a:ext uri="{FF2B5EF4-FFF2-40B4-BE49-F238E27FC236}">
                <a16:creationId xmlns:a16="http://schemas.microsoft.com/office/drawing/2014/main" id="{39BB0D53-1AFC-4CF9-948F-70464E3323F3}"/>
              </a:ext>
            </a:extLst>
          </p:cNvPr>
          <p:cNvSpPr>
            <a:spLocks noGrp="1" noChangeArrowheads="1"/>
          </p:cNvSpPr>
          <p:nvPr>
            <p:ph type="subTitle" idx="4294967295"/>
          </p:nvPr>
        </p:nvSpPr>
        <p:spPr>
          <a:xfrm>
            <a:off x="1282700" y="2046288"/>
            <a:ext cx="6400800" cy="36544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Tx/>
              <a:buNone/>
            </a:pPr>
            <a:r>
              <a:rPr lang="en-US" altLang="en-US" sz="2800"/>
              <a:t>Family of </a:t>
            </a:r>
            <a:r>
              <a:rPr lang="en-US" altLang="en-US" sz="2800" u="sng"/>
              <a:t>mathematical techniques</a:t>
            </a:r>
            <a:r>
              <a:rPr lang="en-US" altLang="en-US" sz="2800"/>
              <a:t> used to allocate limited resources among competing demands in an optimal way</a:t>
            </a:r>
          </a:p>
          <a:p>
            <a:pPr algn="ctr">
              <a:buFontTx/>
              <a:buNone/>
            </a:pPr>
            <a:endParaRPr lang="en-US" altLang="en-US" sz="2800"/>
          </a:p>
          <a:p>
            <a:pPr algn="ctr">
              <a:buFontTx/>
              <a:buNone/>
            </a:pPr>
            <a:r>
              <a:rPr lang="en-US" altLang="en-US" sz="2800" i="1">
                <a:solidFill>
                  <a:srgbClr val="990098"/>
                </a:solidFill>
              </a:rPr>
              <a:t>What is our financial objective?</a:t>
            </a:r>
          </a:p>
          <a:p>
            <a:pPr algn="ctr">
              <a:buFontTx/>
              <a:buNone/>
            </a:pPr>
            <a:r>
              <a:rPr lang="en-US" altLang="en-US" sz="2800" i="1">
                <a:solidFill>
                  <a:srgbClr val="990098"/>
                </a:solidFill>
              </a:rPr>
              <a:t>What are our constraints?</a:t>
            </a:r>
            <a:endParaRPr lang="en-US" altLang="en-US" sz="2800">
              <a:solidFill>
                <a:srgbClr val="990098"/>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F3D5967E-EB9D-4F31-A562-1A31663A9C48}"/>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Optimization Example 1</a:t>
            </a:r>
          </a:p>
        </p:txBody>
      </p:sp>
      <p:sp>
        <p:nvSpPr>
          <p:cNvPr id="968707" name="Rectangle 3">
            <a:extLst>
              <a:ext uri="{FF2B5EF4-FFF2-40B4-BE49-F238E27FC236}">
                <a16:creationId xmlns:a16="http://schemas.microsoft.com/office/drawing/2014/main" id="{69CE3B95-1E2A-4A3D-B9C0-679600ACA916}"/>
              </a:ext>
            </a:extLst>
          </p:cNvPr>
          <p:cNvSpPr>
            <a:spLocks noGrp="1" noChangeArrowheads="1"/>
          </p:cNvSpPr>
          <p:nvPr>
            <p:ph type="body" idx="1"/>
          </p:nvPr>
        </p:nvSpPr>
        <p:spPr>
          <a:xfrm>
            <a:off x="923925" y="1822450"/>
            <a:ext cx="752633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buFontTx/>
              <a:buNone/>
            </a:pPr>
            <a:r>
              <a:rPr lang="en-US" altLang="en-US" sz="4400" dirty="0">
                <a:solidFill>
                  <a:srgbClr val="990098"/>
                </a:solidFill>
              </a:rPr>
              <a:t>Product mix:	</a:t>
            </a:r>
          </a:p>
          <a:p>
            <a:pPr>
              <a:buFontTx/>
              <a:buNone/>
            </a:pPr>
            <a:r>
              <a:rPr lang="en-US" altLang="en-US" sz="2800" dirty="0"/>
              <a:t>						Find the product mix that will </a:t>
            </a:r>
            <a:r>
              <a:rPr lang="en-US" altLang="en-US" sz="2800" u="sng" dirty="0"/>
              <a:t>maximize revenue</a:t>
            </a:r>
            <a:r>
              <a:rPr lang="en-US" altLang="en-US" sz="2800" dirty="0"/>
              <a:t>, given limits on materials, labor hours, and machine hours available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a:extLst>
              <a:ext uri="{FF2B5EF4-FFF2-40B4-BE49-F238E27FC236}">
                <a16:creationId xmlns:a16="http://schemas.microsoft.com/office/drawing/2014/main" id="{4C5B47F8-52D7-4907-ABB2-10F83449AAA5}"/>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Optimization Example 2</a:t>
            </a:r>
          </a:p>
        </p:txBody>
      </p:sp>
      <p:sp>
        <p:nvSpPr>
          <p:cNvPr id="969731" name="Rectangle 3">
            <a:extLst>
              <a:ext uri="{FF2B5EF4-FFF2-40B4-BE49-F238E27FC236}">
                <a16:creationId xmlns:a16="http://schemas.microsoft.com/office/drawing/2014/main" id="{2E5E9E06-33FE-4EA0-ADD9-CA8F096918B3}"/>
              </a:ext>
            </a:extLst>
          </p:cNvPr>
          <p:cNvSpPr>
            <a:spLocks noGrp="1" noChangeArrowheads="1"/>
          </p:cNvSpPr>
          <p:nvPr>
            <p:ph type="body" idx="1"/>
          </p:nvPr>
        </p:nvSpPr>
        <p:spPr>
          <a:xfrm>
            <a:off x="885825" y="1854200"/>
            <a:ext cx="7800975" cy="4271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buFontTx/>
              <a:buNone/>
            </a:pPr>
            <a:r>
              <a:rPr lang="en-US" altLang="en-US" sz="4400" dirty="0">
                <a:solidFill>
                  <a:srgbClr val="990098"/>
                </a:solidFill>
              </a:rPr>
              <a:t>S&amp;OP:</a:t>
            </a:r>
            <a:r>
              <a:rPr lang="en-US" altLang="en-US" sz="2800" dirty="0"/>
              <a:t>									</a:t>
            </a:r>
          </a:p>
          <a:p>
            <a:pPr>
              <a:buFontTx/>
              <a:buNone/>
            </a:pPr>
            <a:r>
              <a:rPr lang="en-US" altLang="en-US" sz="2800" dirty="0"/>
              <a:t>Find the workforce and inventory levels which will </a:t>
            </a:r>
            <a:r>
              <a:rPr lang="en-US" altLang="en-US" sz="2800" u="sng" dirty="0"/>
              <a:t>minimize hiring, layoff, and inventory costs</a:t>
            </a:r>
            <a:r>
              <a:rPr lang="en-US" altLang="en-US" sz="2800" dirty="0"/>
              <a:t> while still meeting demand.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a:extLst>
              <a:ext uri="{FF2B5EF4-FFF2-40B4-BE49-F238E27FC236}">
                <a16:creationId xmlns:a16="http://schemas.microsoft.com/office/drawing/2014/main" id="{006073D3-ABAD-4BD1-A3CD-27A9673F4AC3}"/>
              </a:ext>
            </a:extLst>
          </p:cNvPr>
          <p:cNvSpPr>
            <a:spLocks noGrp="1" noChangeArrowheads="1"/>
          </p:cNvSpPr>
          <p:nvPr>
            <p:ph type="title"/>
          </p:nvPr>
        </p:nvSpPr>
        <p:spPr/>
        <p:txBody>
          <a:bodyPr/>
          <a:lstStyle/>
          <a:p>
            <a:r>
              <a:rPr lang="en-US" altLang="en-US"/>
              <a:t>Choosing Between Plans</a:t>
            </a:r>
          </a:p>
        </p:txBody>
      </p:sp>
      <p:sp>
        <p:nvSpPr>
          <p:cNvPr id="996355" name="Rectangle 3">
            <a:extLst>
              <a:ext uri="{FF2B5EF4-FFF2-40B4-BE49-F238E27FC236}">
                <a16:creationId xmlns:a16="http://schemas.microsoft.com/office/drawing/2014/main" id="{EB940ACE-5764-4923-9849-8B561EBE67DA}"/>
              </a:ext>
            </a:extLst>
          </p:cNvPr>
          <p:cNvSpPr>
            <a:spLocks noGrp="1" noChangeArrowheads="1"/>
          </p:cNvSpPr>
          <p:nvPr>
            <p:ph type="body" idx="1"/>
          </p:nvPr>
        </p:nvSpPr>
        <p:spPr>
          <a:xfrm>
            <a:off x="762000" y="1874838"/>
            <a:ext cx="8229600" cy="4525962"/>
          </a:xfrm>
        </p:spPr>
        <p:txBody>
          <a:bodyPr>
            <a:normAutofit/>
          </a:bodyPr>
          <a:lstStyle/>
          <a:p>
            <a:r>
              <a:rPr lang="en-US" altLang="en-US" sz="2800" dirty="0"/>
              <a:t>Effect on supply chain partners?</a:t>
            </a:r>
          </a:p>
          <a:p>
            <a:r>
              <a:rPr lang="en-US" altLang="en-US" sz="2800" dirty="0"/>
              <a:t>What are the cash flows like?</a:t>
            </a:r>
          </a:p>
          <a:p>
            <a:r>
              <a:rPr lang="en-US" altLang="en-US" sz="2800" dirty="0"/>
              <a:t>Is there space for the inventory?</a:t>
            </a:r>
          </a:p>
          <a:p>
            <a:r>
              <a:rPr lang="en-US" altLang="en-US" sz="2800" dirty="0"/>
              <a:t>Effects on the workforce morale?</a:t>
            </a:r>
          </a:p>
          <a:p>
            <a:r>
              <a:rPr lang="en-US" altLang="en-US" sz="2800" dirty="0"/>
              <a:t>Is staffing available when needed?</a:t>
            </a:r>
          </a:p>
          <a:p>
            <a:r>
              <a:rPr lang="en-US" altLang="en-US" sz="2800" dirty="0"/>
              <a:t>How flexible is the plan?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a:extLst>
              <a:ext uri="{FF2B5EF4-FFF2-40B4-BE49-F238E27FC236}">
                <a16:creationId xmlns:a16="http://schemas.microsoft.com/office/drawing/2014/main" id="{64501D56-A2F6-4056-8372-2F4B88796F8B}"/>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Options for Services</a:t>
            </a:r>
          </a:p>
        </p:txBody>
      </p:sp>
      <p:sp>
        <p:nvSpPr>
          <p:cNvPr id="964611" name="Rectangle 3">
            <a:extLst>
              <a:ext uri="{FF2B5EF4-FFF2-40B4-BE49-F238E27FC236}">
                <a16:creationId xmlns:a16="http://schemas.microsoft.com/office/drawing/2014/main" id="{E9215BEF-36F6-41BE-9FE5-B588CBC263E5}"/>
              </a:ext>
            </a:extLst>
          </p:cNvPr>
          <p:cNvSpPr>
            <a:spLocks noGrp="1" noChangeArrowheads="1"/>
          </p:cNvSpPr>
          <p:nvPr>
            <p:ph type="body" idx="1"/>
          </p:nvPr>
        </p:nvSpPr>
        <p:spPr>
          <a:xfrm>
            <a:off x="1038225" y="1600200"/>
            <a:ext cx="7648575"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buFont typeface="Wingdings" panose="05000000000000000000" pitchFamily="2" charset="2"/>
              <a:buChar char="§"/>
            </a:pPr>
            <a:r>
              <a:rPr lang="en-US" altLang="en-US" sz="3200" dirty="0"/>
              <a:t>Smooth out demand:</a:t>
            </a:r>
          </a:p>
          <a:p>
            <a:pPr lvl="1">
              <a:buFont typeface="Wingdings" panose="05000000000000000000" pitchFamily="2" charset="2"/>
              <a:buChar char="Ø"/>
            </a:pPr>
            <a:r>
              <a:rPr lang="en-US" altLang="en-US" sz="2800" dirty="0"/>
              <a:t>Appointments</a:t>
            </a:r>
          </a:p>
          <a:p>
            <a:pPr lvl="1">
              <a:buFont typeface="Wingdings" panose="05000000000000000000" pitchFamily="2" charset="2"/>
              <a:buChar char="Ø"/>
            </a:pPr>
            <a:r>
              <a:rPr lang="en-US" altLang="en-US" sz="2800" dirty="0"/>
              <a:t>Discounts and promotions</a:t>
            </a:r>
          </a:p>
          <a:p>
            <a:pPr lvl="1">
              <a:buFont typeface="Wingdings" panose="05000000000000000000" pitchFamily="2" charset="2"/>
              <a:buChar char="Ø"/>
            </a:pPr>
            <a:r>
              <a:rPr lang="en-US" altLang="en-US" sz="2800" dirty="0"/>
              <a:t>Seasonal complements</a:t>
            </a:r>
          </a:p>
          <a:p>
            <a:pPr>
              <a:buFont typeface="Wingdings" panose="05000000000000000000" pitchFamily="2" charset="2"/>
              <a:buChar char="§"/>
            </a:pPr>
            <a:r>
              <a:rPr lang="en-US" altLang="en-US" sz="3200" dirty="0"/>
              <a:t>Yield management</a:t>
            </a:r>
          </a:p>
          <a:p>
            <a:pPr>
              <a:buFont typeface="Wingdings" panose="05000000000000000000" pitchFamily="2" charset="2"/>
              <a:buChar char="§"/>
            </a:pPr>
            <a:r>
              <a:rPr lang="en-US" altLang="en-US" sz="3200" dirty="0"/>
              <a:t>Tiered workforce:</a:t>
            </a:r>
          </a:p>
          <a:p>
            <a:pPr lvl="1">
              <a:buFont typeface="Wingdings" panose="05000000000000000000" pitchFamily="2" charset="2"/>
              <a:buChar char="Ø"/>
            </a:pPr>
            <a:r>
              <a:rPr lang="en-US" altLang="en-US" sz="2800" dirty="0"/>
              <a:t>Full-time and part-time</a:t>
            </a:r>
          </a:p>
          <a:p>
            <a:pPr lvl="1">
              <a:buFont typeface="Wingdings" panose="05000000000000000000" pitchFamily="2" charset="2"/>
              <a:buChar char="Ø"/>
            </a:pPr>
            <a:r>
              <a:rPr lang="en-US" altLang="en-US" sz="2800" dirty="0"/>
              <a:t>Customer involvement (offloading)</a:t>
            </a:r>
          </a:p>
          <a:p>
            <a:pPr>
              <a:buFont typeface="Wingdings" panose="05000000000000000000" pitchFamily="2" charset="2"/>
              <a:buChar char="§"/>
            </a:pPr>
            <a:endParaRPr lang="en-US" altLang="en-US" sz="32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a:extLst>
              <a:ext uri="{FF2B5EF4-FFF2-40B4-BE49-F238E27FC236}">
                <a16:creationId xmlns:a16="http://schemas.microsoft.com/office/drawing/2014/main" id="{0EBFDA71-E2CF-4BBB-855B-B0AAA90B1A73}"/>
              </a:ext>
            </a:extLst>
          </p:cNvPr>
          <p:cNvSpPr>
            <a:spLocks noGrp="1" noChangeArrowheads="1"/>
          </p:cNvSpPr>
          <p:nvPr>
            <p:ph type="title"/>
          </p:nvPr>
        </p:nvSpPr>
        <p:spPr/>
        <p:txBody>
          <a:bodyPr/>
          <a:lstStyle/>
          <a:p>
            <a:r>
              <a:rPr lang="en-US" altLang="en-US" sz="4000"/>
              <a:t>Linking S&amp;OP Throughout the Supply Chain</a:t>
            </a:r>
          </a:p>
        </p:txBody>
      </p:sp>
      <p:pic>
        <p:nvPicPr>
          <p:cNvPr id="997379" name="Picture 3">
            <a:extLst>
              <a:ext uri="{FF2B5EF4-FFF2-40B4-BE49-F238E27FC236}">
                <a16:creationId xmlns:a16="http://schemas.microsoft.com/office/drawing/2014/main" id="{7E165921-AEBA-4988-8DA4-BBB09A15FA38}"/>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600200"/>
            <a:ext cx="5486400" cy="4525963"/>
          </a:xfrm>
        </p:spPr>
      </p:pic>
      <p:sp>
        <p:nvSpPr>
          <p:cNvPr id="997380" name="Text Box 4">
            <a:extLst>
              <a:ext uri="{FF2B5EF4-FFF2-40B4-BE49-F238E27FC236}">
                <a16:creationId xmlns:a16="http://schemas.microsoft.com/office/drawing/2014/main" id="{BB73018D-3014-4578-A084-E85535D34E12}"/>
              </a:ext>
            </a:extLst>
          </p:cNvPr>
          <p:cNvSpPr txBox="1">
            <a:spLocks noChangeArrowheads="1"/>
          </p:cNvSpPr>
          <p:nvPr/>
        </p:nvSpPr>
        <p:spPr bwMode="auto">
          <a:xfrm>
            <a:off x="533400" y="1905000"/>
            <a:ext cx="2362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Arial Narrow" panose="020B0606020202030204" pitchFamily="34" charset="0"/>
              </a:rPr>
              <a:t>Good information systems (EDI) are necessary for success, flexibility, and reducing uncertainty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a:extLst>
              <a:ext uri="{FF2B5EF4-FFF2-40B4-BE49-F238E27FC236}">
                <a16:creationId xmlns:a16="http://schemas.microsoft.com/office/drawing/2014/main" id="{A6092B27-AB73-4050-AFFA-8C79A02FB062}"/>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Sales and Operations Planning (S&amp;OP)</a:t>
            </a:r>
          </a:p>
        </p:txBody>
      </p:sp>
      <p:sp>
        <p:nvSpPr>
          <p:cNvPr id="931843" name="Rectangle 3">
            <a:extLst>
              <a:ext uri="{FF2B5EF4-FFF2-40B4-BE49-F238E27FC236}">
                <a16:creationId xmlns:a16="http://schemas.microsoft.com/office/drawing/2014/main" id="{CB2611DE-4AA1-4622-83FB-F5A9D8582D0E}"/>
              </a:ext>
            </a:extLst>
          </p:cNvPr>
          <p:cNvSpPr>
            <a:spLocks noGrp="1" noChangeArrowheads="1"/>
          </p:cNvSpPr>
          <p:nvPr>
            <p:ph type="body" idx="1"/>
          </p:nvPr>
        </p:nvSpPr>
        <p:spPr>
          <a:xfrm>
            <a:off x="991162" y="2120704"/>
            <a:ext cx="7456487"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nSpc>
                <a:spcPct val="90000"/>
              </a:lnSpc>
              <a:spcBef>
                <a:spcPct val="40000"/>
              </a:spcBef>
              <a:spcAft>
                <a:spcPct val="25000"/>
              </a:spcAft>
            </a:pPr>
            <a:r>
              <a:rPr lang="en-US" altLang="en-US" sz="2800" dirty="0"/>
              <a:t>Purpose:  Select capacity options over the </a:t>
            </a:r>
            <a:r>
              <a:rPr lang="en-US" altLang="en-US" sz="2800" i="1" dirty="0">
                <a:solidFill>
                  <a:srgbClr val="990098"/>
                </a:solidFill>
              </a:rPr>
              <a:t>intermediate</a:t>
            </a:r>
            <a:r>
              <a:rPr lang="en-US" altLang="en-US" sz="2800" dirty="0"/>
              <a:t> time horizon</a:t>
            </a:r>
          </a:p>
          <a:p>
            <a:pPr>
              <a:lnSpc>
                <a:spcPct val="90000"/>
              </a:lnSpc>
              <a:spcBef>
                <a:spcPct val="50000"/>
              </a:spcBef>
              <a:spcAft>
                <a:spcPct val="35000"/>
              </a:spcAft>
            </a:pPr>
            <a:r>
              <a:rPr lang="en-US" altLang="en-US" sz="2800" dirty="0"/>
              <a:t>Capacity options:</a:t>
            </a:r>
          </a:p>
          <a:p>
            <a:pPr lvl="1">
              <a:lnSpc>
                <a:spcPct val="90000"/>
              </a:lnSpc>
              <a:spcBef>
                <a:spcPct val="0"/>
              </a:spcBef>
            </a:pPr>
            <a:r>
              <a:rPr lang="en-US" altLang="en-US" sz="2400" dirty="0"/>
              <a:t>Workforces</a:t>
            </a:r>
          </a:p>
          <a:p>
            <a:pPr lvl="1">
              <a:lnSpc>
                <a:spcPct val="90000"/>
              </a:lnSpc>
              <a:spcBef>
                <a:spcPct val="0"/>
              </a:spcBef>
            </a:pPr>
            <a:r>
              <a:rPr lang="en-US" altLang="en-US" sz="2400" dirty="0"/>
              <a:t>Shifts</a:t>
            </a:r>
          </a:p>
          <a:p>
            <a:pPr lvl="1">
              <a:lnSpc>
                <a:spcPct val="90000"/>
              </a:lnSpc>
              <a:spcBef>
                <a:spcPct val="0"/>
              </a:spcBef>
            </a:pPr>
            <a:r>
              <a:rPr lang="en-US" altLang="en-US" sz="2400" dirty="0"/>
              <a:t>Overtime</a:t>
            </a:r>
          </a:p>
          <a:p>
            <a:pPr lvl="1">
              <a:lnSpc>
                <a:spcPct val="90000"/>
              </a:lnSpc>
              <a:spcBef>
                <a:spcPct val="0"/>
              </a:spcBef>
            </a:pPr>
            <a:r>
              <a:rPr lang="en-US" altLang="en-US" sz="2400" dirty="0"/>
              <a:t>Subcontracting</a:t>
            </a:r>
          </a:p>
          <a:p>
            <a:pPr lvl="1">
              <a:lnSpc>
                <a:spcPct val="90000"/>
              </a:lnSpc>
              <a:spcBef>
                <a:spcPct val="0"/>
              </a:spcBef>
            </a:pPr>
            <a:r>
              <a:rPr lang="en-US" altLang="en-US" sz="2400" dirty="0"/>
              <a:t>Inventories</a:t>
            </a:r>
          </a:p>
          <a:p>
            <a:pPr lvl="1">
              <a:lnSpc>
                <a:spcPct val="90000"/>
              </a:lnSpc>
              <a:spcBef>
                <a:spcPct val="0"/>
              </a:spcBef>
            </a:pPr>
            <a:r>
              <a:rPr lang="en-US" altLang="en-US" sz="2400" dirty="0"/>
              <a:t>etc.</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a:extLst>
              <a:ext uri="{FF2B5EF4-FFF2-40B4-BE49-F238E27FC236}">
                <a16:creationId xmlns:a16="http://schemas.microsoft.com/office/drawing/2014/main" id="{C0B3CFAB-CA53-465E-9D08-D3C03BADFF9C}"/>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S&amp;OP Optimization</a:t>
            </a:r>
          </a:p>
        </p:txBody>
      </p:sp>
      <p:sp>
        <p:nvSpPr>
          <p:cNvPr id="974851" name="Rectangle 3">
            <a:extLst>
              <a:ext uri="{FF2B5EF4-FFF2-40B4-BE49-F238E27FC236}">
                <a16:creationId xmlns:a16="http://schemas.microsoft.com/office/drawing/2014/main" id="{1805E8A0-F6ED-4E2A-9E66-991B9572C199}"/>
              </a:ext>
            </a:extLst>
          </p:cNvPr>
          <p:cNvSpPr>
            <a:spLocks noGrp="1" noChangeArrowheads="1"/>
          </p:cNvSpPr>
          <p:nvPr>
            <p:ph type="body" idx="1"/>
          </p:nvPr>
        </p:nvSpPr>
        <p:spPr>
          <a:xfrm>
            <a:off x="684213" y="2743200"/>
            <a:ext cx="7727950" cy="2590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609600" indent="-609600">
              <a:spcBef>
                <a:spcPct val="75000"/>
              </a:spcBef>
              <a:spcAft>
                <a:spcPct val="65000"/>
              </a:spcAft>
              <a:buFontTx/>
              <a:buAutoNum type="arabicPeriod"/>
            </a:pPr>
            <a:r>
              <a:rPr lang="en-US" altLang="en-US" sz="2400" dirty="0"/>
              <a:t>Maximize profit or revenues subject to resource constraints</a:t>
            </a:r>
          </a:p>
          <a:p>
            <a:pPr marL="609600" indent="-609600">
              <a:spcBef>
                <a:spcPct val="75000"/>
              </a:spcBef>
              <a:spcAft>
                <a:spcPct val="65000"/>
              </a:spcAft>
              <a:buFontTx/>
              <a:buAutoNum type="arabicPeriod"/>
            </a:pPr>
            <a:r>
              <a:rPr lang="en-US" altLang="en-US" sz="2400" dirty="0"/>
              <a:t>Minimize costs subject to demand requirements</a:t>
            </a:r>
          </a:p>
        </p:txBody>
      </p:sp>
      <p:sp>
        <p:nvSpPr>
          <p:cNvPr id="974852" name="Rectangle 4">
            <a:extLst>
              <a:ext uri="{FF2B5EF4-FFF2-40B4-BE49-F238E27FC236}">
                <a16:creationId xmlns:a16="http://schemas.microsoft.com/office/drawing/2014/main" id="{48AD2E64-85D8-4508-B640-61EEF088602E}"/>
              </a:ext>
            </a:extLst>
          </p:cNvPr>
          <p:cNvSpPr>
            <a:spLocks noChangeArrowheads="1"/>
          </p:cNvSpPr>
          <p:nvPr/>
        </p:nvSpPr>
        <p:spPr bwMode="auto">
          <a:xfrm>
            <a:off x="668338" y="1809750"/>
            <a:ext cx="653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990098"/>
                </a:solidFill>
              </a:rPr>
              <a:t>Two major types of problems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a:extLst>
              <a:ext uri="{FF2B5EF4-FFF2-40B4-BE49-F238E27FC236}">
                <a16:creationId xmlns:a16="http://schemas.microsoft.com/office/drawing/2014/main" id="{D9EF7B5A-4C3F-4E9A-AC33-22E424177348}"/>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Optimization</a:t>
            </a:r>
            <a:br>
              <a:rPr lang="en-US" altLang="en-US" sz="4000"/>
            </a:br>
            <a:r>
              <a:rPr lang="en-US" altLang="en-US" sz="4000"/>
              <a:t>Essential Conditions I</a:t>
            </a:r>
          </a:p>
        </p:txBody>
      </p:sp>
      <p:sp>
        <p:nvSpPr>
          <p:cNvPr id="972803" name="Rectangle 3">
            <a:extLst>
              <a:ext uri="{FF2B5EF4-FFF2-40B4-BE49-F238E27FC236}">
                <a16:creationId xmlns:a16="http://schemas.microsoft.com/office/drawing/2014/main" id="{7EE15ABA-0CD7-4412-A3C6-FDE500350FAA}"/>
              </a:ext>
            </a:extLst>
          </p:cNvPr>
          <p:cNvSpPr>
            <a:spLocks noGrp="1" noChangeArrowheads="1"/>
          </p:cNvSpPr>
          <p:nvPr>
            <p:ph type="body" idx="1"/>
          </p:nvPr>
        </p:nvSpPr>
        <p:spPr>
          <a:xfrm>
            <a:off x="1154113" y="1952843"/>
            <a:ext cx="7532687"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609600" indent="-609600">
              <a:buFontTx/>
              <a:buAutoNum type="arabicPeriod"/>
            </a:pPr>
            <a:r>
              <a:rPr lang="en-US" altLang="en-US" sz="3200" b="1" u="sng" dirty="0">
                <a:solidFill>
                  <a:srgbClr val="990098"/>
                </a:solidFill>
              </a:rPr>
              <a:t>Explicit objective function</a:t>
            </a:r>
            <a:endParaRPr lang="en-US" altLang="en-US" sz="3200" b="1" dirty="0">
              <a:solidFill>
                <a:srgbClr val="990098"/>
              </a:solidFill>
            </a:endParaRPr>
          </a:p>
          <a:p>
            <a:pPr marL="990600" lvl="1" indent="-533400">
              <a:buFont typeface="Wingdings" panose="05000000000000000000" pitchFamily="2" charset="2"/>
              <a:buChar char="þ"/>
            </a:pPr>
            <a:r>
              <a:rPr lang="en-US" altLang="en-US" sz="2800" dirty="0"/>
              <a:t>Maximize revenue or profit</a:t>
            </a:r>
          </a:p>
          <a:p>
            <a:pPr marL="990600" lvl="1" indent="-533400">
              <a:buFont typeface="Wingdings" panose="05000000000000000000" pitchFamily="2" charset="2"/>
              <a:buChar char="þ"/>
            </a:pPr>
            <a:r>
              <a:rPr lang="en-US" altLang="en-US" sz="2800" dirty="0"/>
              <a:t>Minimize costs			</a:t>
            </a:r>
          </a:p>
          <a:p>
            <a:pPr marL="609600" indent="-609600">
              <a:buFontTx/>
              <a:buNone/>
            </a:pPr>
            <a:r>
              <a:rPr lang="en-US" altLang="en-US" sz="3200" b="1" dirty="0">
                <a:solidFill>
                  <a:srgbClr val="990098"/>
                </a:solidFill>
              </a:rPr>
              <a:t>2.  </a:t>
            </a:r>
            <a:r>
              <a:rPr lang="en-US" altLang="en-US" sz="3200" b="1" u="sng" dirty="0">
                <a:solidFill>
                  <a:srgbClr val="990098"/>
                </a:solidFill>
              </a:rPr>
              <a:t>Some constraint(s)</a:t>
            </a:r>
            <a:endParaRPr lang="en-US" altLang="en-US" sz="3200" b="1" dirty="0">
              <a:solidFill>
                <a:srgbClr val="990098"/>
              </a:solidFill>
            </a:endParaRPr>
          </a:p>
          <a:p>
            <a:pPr marL="990600" lvl="1" indent="-533400">
              <a:buFont typeface="Wingdings" panose="05000000000000000000" pitchFamily="2" charset="2"/>
              <a:buChar char="þ"/>
            </a:pPr>
            <a:r>
              <a:rPr lang="en-US" altLang="en-US" sz="2800" dirty="0"/>
              <a:t>Resource limits</a:t>
            </a:r>
          </a:p>
          <a:p>
            <a:pPr marL="990600" lvl="1" indent="-533400">
              <a:buFont typeface="Wingdings" panose="05000000000000000000" pitchFamily="2" charset="2"/>
              <a:buChar char="þ"/>
            </a:pPr>
            <a:r>
              <a:rPr lang="en-US" altLang="en-US" sz="2800" dirty="0"/>
              <a:t>Demand requirements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a:extLst>
              <a:ext uri="{FF2B5EF4-FFF2-40B4-BE49-F238E27FC236}">
                <a16:creationId xmlns:a16="http://schemas.microsoft.com/office/drawing/2014/main" id="{3854157C-2608-458D-9BF6-8ABBD01219A7}"/>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4000"/>
              <a:t>Optimization</a:t>
            </a:r>
            <a:br>
              <a:rPr lang="en-US" altLang="en-US" sz="4000"/>
            </a:br>
            <a:r>
              <a:rPr lang="en-US" altLang="en-US" sz="4000"/>
              <a:t>Essential Conditions II</a:t>
            </a:r>
          </a:p>
        </p:txBody>
      </p:sp>
      <p:sp>
        <p:nvSpPr>
          <p:cNvPr id="973827" name="Rectangle 3">
            <a:extLst>
              <a:ext uri="{FF2B5EF4-FFF2-40B4-BE49-F238E27FC236}">
                <a16:creationId xmlns:a16="http://schemas.microsoft.com/office/drawing/2014/main" id="{1C6CA67C-D59A-4733-9D71-DA408C718568}"/>
              </a:ext>
            </a:extLst>
          </p:cNvPr>
          <p:cNvSpPr>
            <a:spLocks noGrp="1" noChangeArrowheads="1"/>
          </p:cNvSpPr>
          <p:nvPr>
            <p:ph type="body" idx="1"/>
          </p:nvPr>
        </p:nvSpPr>
        <p:spPr>
          <a:xfrm>
            <a:off x="1192213" y="1600200"/>
            <a:ext cx="7494587"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a:buFontTx/>
              <a:buAutoNum type="arabicPeriod" startAt="3"/>
            </a:pPr>
            <a:r>
              <a:rPr lang="en-US" altLang="en-US" b="1">
                <a:solidFill>
                  <a:srgbClr val="990098"/>
                </a:solidFill>
              </a:rPr>
              <a:t>Conditions can be expressed   	mathematically	</a:t>
            </a:r>
            <a:r>
              <a:rPr lang="en-US" altLang="en-US"/>
              <a:t>		</a:t>
            </a:r>
          </a:p>
          <a:p>
            <a:pPr marL="609600" indent="-609600">
              <a:buFontTx/>
              <a:buNone/>
            </a:pPr>
            <a:r>
              <a:rPr lang="en-US" altLang="en-US"/>
              <a:t>	</a:t>
            </a:r>
            <a:r>
              <a:rPr lang="en-US" altLang="en-US" sz="2800"/>
              <a:t>	Revenue  =  $1000X</a:t>
            </a:r>
          </a:p>
          <a:p>
            <a:pPr marL="609600" indent="-609600">
              <a:buFontTx/>
              <a:buNone/>
            </a:pPr>
            <a:r>
              <a:rPr lang="en-US" altLang="en-US"/>
              <a:t>		</a:t>
            </a:r>
            <a:r>
              <a:rPr lang="en-US" altLang="en-US" sz="2800"/>
              <a:t>Variable cost  =  $310X</a:t>
            </a:r>
          </a:p>
          <a:p>
            <a:pPr marL="609600" indent="-609600">
              <a:buFontTx/>
              <a:buNone/>
            </a:pPr>
            <a:r>
              <a:rPr lang="en-US" altLang="en-US" sz="2800"/>
              <a:t>		Assembly hours needed =  15X</a:t>
            </a:r>
            <a:r>
              <a:rPr lang="en-US" altLang="en-US"/>
              <a:t>	</a:t>
            </a:r>
          </a:p>
          <a:p>
            <a:pPr marL="609600" indent="-609600">
              <a:buFontTx/>
              <a:buAutoNum type="arabicPeriod" startAt="4"/>
            </a:pPr>
            <a:r>
              <a:rPr lang="en-US" altLang="en-US" b="1">
                <a:solidFill>
                  <a:srgbClr val="990098"/>
                </a:solidFill>
              </a:rPr>
              <a:t>Divisibility </a:t>
            </a:r>
            <a:br>
              <a:rPr lang="en-US" altLang="en-US">
                <a:solidFill>
                  <a:srgbClr val="990098"/>
                </a:solidFill>
              </a:rPr>
            </a:br>
            <a:r>
              <a:rPr lang="en-US" altLang="en-US"/>
              <a:t>	</a:t>
            </a:r>
            <a:r>
              <a:rPr lang="en-US" altLang="en-US" sz="2800"/>
              <a:t>OK to make half a unit or hire two thirds of an individual</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a:extLst>
              <a:ext uri="{FF2B5EF4-FFF2-40B4-BE49-F238E27FC236}">
                <a16:creationId xmlns:a16="http://schemas.microsoft.com/office/drawing/2014/main" id="{6741BC0F-1105-411F-ADFA-75B0D1D328EB}"/>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Optimization Example 1</a:t>
            </a:r>
          </a:p>
        </p:txBody>
      </p:sp>
      <p:sp>
        <p:nvSpPr>
          <p:cNvPr id="970755" name="Rectangle 3">
            <a:extLst>
              <a:ext uri="{FF2B5EF4-FFF2-40B4-BE49-F238E27FC236}">
                <a16:creationId xmlns:a16="http://schemas.microsoft.com/office/drawing/2014/main" id="{4EB5B18A-C699-4041-AA98-743E64107229}"/>
              </a:ext>
            </a:extLst>
          </p:cNvPr>
          <p:cNvSpPr>
            <a:spLocks noGrp="1" noChangeArrowheads="1"/>
          </p:cNvSpPr>
          <p:nvPr>
            <p:ph type="body" sz="half" idx="1"/>
          </p:nvPr>
        </p:nvSpPr>
        <p:spPr>
          <a:xfrm>
            <a:off x="457200" y="1600200"/>
            <a:ext cx="803275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b="1">
                <a:solidFill>
                  <a:srgbClr val="990098"/>
                </a:solidFill>
              </a:rPr>
              <a:t>Transportation Problem:</a:t>
            </a:r>
            <a:r>
              <a:rPr lang="en-US" altLang="en-US" sz="2800"/>
              <a:t>	</a:t>
            </a:r>
            <a:br>
              <a:rPr lang="en-US" altLang="en-US" sz="2800"/>
            </a:br>
            <a:r>
              <a:rPr lang="en-US" altLang="en-US" sz="2800" u="sng"/>
              <a:t>Minimize the cost of shipping </a:t>
            </a:r>
            <a:r>
              <a:rPr lang="en-US" altLang="en-US" sz="2800"/>
              <a:t>items from different plants to different stores</a:t>
            </a:r>
          </a:p>
        </p:txBody>
      </p:sp>
      <p:graphicFrame>
        <p:nvGraphicFramePr>
          <p:cNvPr id="970756" name="Object 4">
            <a:extLst>
              <a:ext uri="{FF2B5EF4-FFF2-40B4-BE49-F238E27FC236}">
                <a16:creationId xmlns:a16="http://schemas.microsoft.com/office/drawing/2014/main" id="{2FD02476-085A-4921-B22A-9F861E9026B8}"/>
              </a:ext>
            </a:extLst>
          </p:cNvPr>
          <p:cNvGraphicFramePr>
            <a:graphicFrameLocks noGrp="1" noChangeAspect="1"/>
          </p:cNvGraphicFramePr>
          <p:nvPr>
            <p:ph sz="half" idx="2"/>
          </p:nvPr>
        </p:nvGraphicFramePr>
        <p:xfrm>
          <a:off x="1614488" y="3043238"/>
          <a:ext cx="5957887" cy="3103562"/>
        </p:xfrm>
        <a:graphic>
          <a:graphicData uri="http://schemas.openxmlformats.org/presentationml/2006/ole">
            <mc:AlternateContent xmlns:mc="http://schemas.openxmlformats.org/markup-compatibility/2006">
              <mc:Choice xmlns:v="urn:schemas-microsoft-com:vml" Requires="v">
                <p:oleObj spid="_x0000_s2057" name="Visio" r:id="rId3" imgW="5926938" imgH="3087556" progId="Visio.Drawing.6">
                  <p:embed/>
                </p:oleObj>
              </mc:Choice>
              <mc:Fallback>
                <p:oleObj name="Visio" r:id="rId3" imgW="5926938" imgH="3087556" progId="Visio.Drawing.6">
                  <p:embed/>
                  <p:pic>
                    <p:nvPicPr>
                      <p:cNvPr id="970756" name="Object 4">
                        <a:extLst>
                          <a:ext uri="{FF2B5EF4-FFF2-40B4-BE49-F238E27FC236}">
                            <a16:creationId xmlns:a16="http://schemas.microsoft.com/office/drawing/2014/main" id="{2FD02476-085A-4921-B22A-9F861E902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3043238"/>
                        <a:ext cx="5957887" cy="31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a:extLst>
              <a:ext uri="{FF2B5EF4-FFF2-40B4-BE49-F238E27FC236}">
                <a16:creationId xmlns:a16="http://schemas.microsoft.com/office/drawing/2014/main" id="{A327E2DB-D86C-4EC1-80E2-2B87F499951A}"/>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Optimization Example 2</a:t>
            </a:r>
          </a:p>
        </p:txBody>
      </p:sp>
      <p:sp>
        <p:nvSpPr>
          <p:cNvPr id="971779" name="Rectangle 3">
            <a:extLst>
              <a:ext uri="{FF2B5EF4-FFF2-40B4-BE49-F238E27FC236}">
                <a16:creationId xmlns:a16="http://schemas.microsoft.com/office/drawing/2014/main" id="{F16CE2CF-B7FD-46B6-861D-1B7D533AB42D}"/>
              </a:ext>
            </a:extLst>
          </p:cNvPr>
          <p:cNvSpPr>
            <a:spLocks noGrp="1" noChangeArrowheads="1"/>
          </p:cNvSpPr>
          <p:nvPr>
            <p:ph type="body" idx="1"/>
          </p:nvPr>
        </p:nvSpPr>
        <p:spPr>
          <a:xfrm>
            <a:off x="423863" y="1508125"/>
            <a:ext cx="8229600" cy="22669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sz="3600" b="1">
                <a:solidFill>
                  <a:srgbClr val="990098"/>
                </a:solidFill>
              </a:rPr>
              <a:t>Material Yield:</a:t>
            </a:r>
            <a:r>
              <a:rPr lang="en-US" altLang="en-US"/>
              <a:t>					Minimize the amount of scrap generated by cutting steel, fabric, wood, etc.</a:t>
            </a:r>
          </a:p>
        </p:txBody>
      </p:sp>
      <p:grpSp>
        <p:nvGrpSpPr>
          <p:cNvPr id="971780" name="Group 4">
            <a:extLst>
              <a:ext uri="{FF2B5EF4-FFF2-40B4-BE49-F238E27FC236}">
                <a16:creationId xmlns:a16="http://schemas.microsoft.com/office/drawing/2014/main" id="{5641470A-AFAB-47C9-81C6-98520585C07A}"/>
              </a:ext>
            </a:extLst>
          </p:cNvPr>
          <p:cNvGrpSpPr>
            <a:grpSpLocks/>
          </p:cNvGrpSpPr>
          <p:nvPr/>
        </p:nvGrpSpPr>
        <p:grpSpPr bwMode="auto">
          <a:xfrm>
            <a:off x="1998663" y="3813175"/>
            <a:ext cx="6375400" cy="2338388"/>
            <a:chOff x="532" y="2260"/>
            <a:chExt cx="4840" cy="1816"/>
          </a:xfrm>
        </p:grpSpPr>
        <p:sp>
          <p:nvSpPr>
            <p:cNvPr id="971781" name="Rectangle 5">
              <a:extLst>
                <a:ext uri="{FF2B5EF4-FFF2-40B4-BE49-F238E27FC236}">
                  <a16:creationId xmlns:a16="http://schemas.microsoft.com/office/drawing/2014/main" id="{FE09C72A-574F-4A26-BA73-AE125539E1F3}"/>
                </a:ext>
              </a:extLst>
            </p:cNvPr>
            <p:cNvSpPr>
              <a:spLocks noChangeArrowheads="1"/>
            </p:cNvSpPr>
            <p:nvPr/>
          </p:nvSpPr>
          <p:spPr bwMode="auto">
            <a:xfrm>
              <a:off x="532" y="2260"/>
              <a:ext cx="4840" cy="1816"/>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2" name="Oval 6">
              <a:extLst>
                <a:ext uri="{FF2B5EF4-FFF2-40B4-BE49-F238E27FC236}">
                  <a16:creationId xmlns:a16="http://schemas.microsoft.com/office/drawing/2014/main" id="{8FE3B1E5-6C5C-45D6-B19F-241FF25A5E14}"/>
                </a:ext>
              </a:extLst>
            </p:cNvPr>
            <p:cNvSpPr>
              <a:spLocks noChangeArrowheads="1"/>
            </p:cNvSpPr>
            <p:nvPr/>
          </p:nvSpPr>
          <p:spPr bwMode="auto">
            <a:xfrm>
              <a:off x="532" y="2308"/>
              <a:ext cx="1144" cy="114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3" name="Rectangle 7">
              <a:extLst>
                <a:ext uri="{FF2B5EF4-FFF2-40B4-BE49-F238E27FC236}">
                  <a16:creationId xmlns:a16="http://schemas.microsoft.com/office/drawing/2014/main" id="{C6F48CA7-F86B-4AFE-B569-B2A53E44A5EB}"/>
                </a:ext>
              </a:extLst>
            </p:cNvPr>
            <p:cNvSpPr>
              <a:spLocks noChangeArrowheads="1"/>
            </p:cNvSpPr>
            <p:nvPr/>
          </p:nvSpPr>
          <p:spPr bwMode="auto">
            <a:xfrm>
              <a:off x="1684" y="2260"/>
              <a:ext cx="424" cy="1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4" name="Rectangle 8">
              <a:extLst>
                <a:ext uri="{FF2B5EF4-FFF2-40B4-BE49-F238E27FC236}">
                  <a16:creationId xmlns:a16="http://schemas.microsoft.com/office/drawing/2014/main" id="{35DBD501-123D-4B5E-8DBC-4FE85F7821BB}"/>
                </a:ext>
              </a:extLst>
            </p:cNvPr>
            <p:cNvSpPr>
              <a:spLocks noChangeArrowheads="1"/>
            </p:cNvSpPr>
            <p:nvPr/>
          </p:nvSpPr>
          <p:spPr bwMode="auto">
            <a:xfrm>
              <a:off x="532" y="3460"/>
              <a:ext cx="808" cy="61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5" name="Oval 9">
              <a:extLst>
                <a:ext uri="{FF2B5EF4-FFF2-40B4-BE49-F238E27FC236}">
                  <a16:creationId xmlns:a16="http://schemas.microsoft.com/office/drawing/2014/main" id="{36C6F50F-5127-4BDD-A9B3-197ADA86664A}"/>
                </a:ext>
              </a:extLst>
            </p:cNvPr>
            <p:cNvSpPr>
              <a:spLocks noChangeArrowheads="1"/>
            </p:cNvSpPr>
            <p:nvPr/>
          </p:nvSpPr>
          <p:spPr bwMode="auto">
            <a:xfrm>
              <a:off x="3748" y="3172"/>
              <a:ext cx="808" cy="85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6" name="Oval 10">
              <a:extLst>
                <a:ext uri="{FF2B5EF4-FFF2-40B4-BE49-F238E27FC236}">
                  <a16:creationId xmlns:a16="http://schemas.microsoft.com/office/drawing/2014/main" id="{7BD84FD6-49B1-44C0-B4CE-2208BF8EFCB7}"/>
                </a:ext>
              </a:extLst>
            </p:cNvPr>
            <p:cNvSpPr>
              <a:spLocks noChangeArrowheads="1"/>
            </p:cNvSpPr>
            <p:nvPr/>
          </p:nvSpPr>
          <p:spPr bwMode="auto">
            <a:xfrm>
              <a:off x="4564" y="3172"/>
              <a:ext cx="808" cy="85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7" name="Oval 11">
              <a:extLst>
                <a:ext uri="{FF2B5EF4-FFF2-40B4-BE49-F238E27FC236}">
                  <a16:creationId xmlns:a16="http://schemas.microsoft.com/office/drawing/2014/main" id="{98FF87AF-720F-44BC-B749-BE04F516E751}"/>
                </a:ext>
              </a:extLst>
            </p:cNvPr>
            <p:cNvSpPr>
              <a:spLocks noChangeArrowheads="1"/>
            </p:cNvSpPr>
            <p:nvPr/>
          </p:nvSpPr>
          <p:spPr bwMode="auto">
            <a:xfrm>
              <a:off x="2932" y="2260"/>
              <a:ext cx="808" cy="85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8" name="Oval 12">
              <a:extLst>
                <a:ext uri="{FF2B5EF4-FFF2-40B4-BE49-F238E27FC236}">
                  <a16:creationId xmlns:a16="http://schemas.microsoft.com/office/drawing/2014/main" id="{5E9E0D0C-DBDD-4434-9F87-C8DEC3B0FE90}"/>
                </a:ext>
              </a:extLst>
            </p:cNvPr>
            <p:cNvSpPr>
              <a:spLocks noChangeArrowheads="1"/>
            </p:cNvSpPr>
            <p:nvPr/>
          </p:nvSpPr>
          <p:spPr bwMode="auto">
            <a:xfrm>
              <a:off x="3748" y="2260"/>
              <a:ext cx="808" cy="85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89" name="Oval 13">
              <a:extLst>
                <a:ext uri="{FF2B5EF4-FFF2-40B4-BE49-F238E27FC236}">
                  <a16:creationId xmlns:a16="http://schemas.microsoft.com/office/drawing/2014/main" id="{26543B35-7A71-4FB1-B1D5-38CD7F98CB4F}"/>
                </a:ext>
              </a:extLst>
            </p:cNvPr>
            <p:cNvSpPr>
              <a:spLocks noChangeArrowheads="1"/>
            </p:cNvSpPr>
            <p:nvPr/>
          </p:nvSpPr>
          <p:spPr bwMode="auto">
            <a:xfrm>
              <a:off x="4564" y="2260"/>
              <a:ext cx="808" cy="85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90" name="Rectangle 14">
              <a:extLst>
                <a:ext uri="{FF2B5EF4-FFF2-40B4-BE49-F238E27FC236}">
                  <a16:creationId xmlns:a16="http://schemas.microsoft.com/office/drawing/2014/main" id="{C39A795E-7D99-4316-AC87-D84898D7CB8C}"/>
                </a:ext>
              </a:extLst>
            </p:cNvPr>
            <p:cNvSpPr>
              <a:spLocks noChangeArrowheads="1"/>
            </p:cNvSpPr>
            <p:nvPr/>
          </p:nvSpPr>
          <p:spPr bwMode="auto">
            <a:xfrm>
              <a:off x="2068" y="2260"/>
              <a:ext cx="424" cy="1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91" name="Rectangle 15">
              <a:extLst>
                <a:ext uri="{FF2B5EF4-FFF2-40B4-BE49-F238E27FC236}">
                  <a16:creationId xmlns:a16="http://schemas.microsoft.com/office/drawing/2014/main" id="{4F0145F3-36F0-47B9-B951-59C3C0E66C70}"/>
                </a:ext>
              </a:extLst>
            </p:cNvPr>
            <p:cNvSpPr>
              <a:spLocks noChangeArrowheads="1"/>
            </p:cNvSpPr>
            <p:nvPr/>
          </p:nvSpPr>
          <p:spPr bwMode="auto">
            <a:xfrm>
              <a:off x="2500" y="2260"/>
              <a:ext cx="424" cy="119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92" name="Rectangle 16">
              <a:extLst>
                <a:ext uri="{FF2B5EF4-FFF2-40B4-BE49-F238E27FC236}">
                  <a16:creationId xmlns:a16="http://schemas.microsoft.com/office/drawing/2014/main" id="{76D5EA43-7CAC-490F-A0AA-3B9CCA65FF32}"/>
                </a:ext>
              </a:extLst>
            </p:cNvPr>
            <p:cNvSpPr>
              <a:spLocks noChangeArrowheads="1"/>
            </p:cNvSpPr>
            <p:nvPr/>
          </p:nvSpPr>
          <p:spPr bwMode="auto">
            <a:xfrm>
              <a:off x="2116" y="3460"/>
              <a:ext cx="808" cy="61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1793" name="Rectangle 17">
              <a:extLst>
                <a:ext uri="{FF2B5EF4-FFF2-40B4-BE49-F238E27FC236}">
                  <a16:creationId xmlns:a16="http://schemas.microsoft.com/office/drawing/2014/main" id="{1AD65CE9-70C5-4830-90D7-445308622018}"/>
                </a:ext>
              </a:extLst>
            </p:cNvPr>
            <p:cNvSpPr>
              <a:spLocks noChangeArrowheads="1"/>
            </p:cNvSpPr>
            <p:nvPr/>
          </p:nvSpPr>
          <p:spPr bwMode="auto">
            <a:xfrm>
              <a:off x="2932" y="3460"/>
              <a:ext cx="808" cy="61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971794" name="AutoShape 18">
            <a:extLst>
              <a:ext uri="{FF2B5EF4-FFF2-40B4-BE49-F238E27FC236}">
                <a16:creationId xmlns:a16="http://schemas.microsoft.com/office/drawing/2014/main" id="{EC339FA5-C729-45DF-B487-A6A2BCB29EE2}"/>
              </a:ext>
            </a:extLst>
          </p:cNvPr>
          <p:cNvSpPr>
            <a:spLocks/>
          </p:cNvSpPr>
          <p:nvPr/>
        </p:nvSpPr>
        <p:spPr bwMode="auto">
          <a:xfrm>
            <a:off x="7529513" y="3044825"/>
            <a:ext cx="1106487" cy="609600"/>
          </a:xfrm>
          <a:prstGeom prst="borderCallout2">
            <a:avLst>
              <a:gd name="adj1" fmla="val 18750"/>
              <a:gd name="adj2" fmla="val -6889"/>
              <a:gd name="adj3" fmla="val 18750"/>
              <a:gd name="adj4" fmla="val -31134"/>
              <a:gd name="adj5" fmla="val 148699"/>
              <a:gd name="adj6" fmla="val -118653"/>
            </a:avLst>
          </a:prstGeom>
          <a:solidFill>
            <a:schemeClr val="accent1"/>
          </a:solidFill>
          <a:ln w="2857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t>Scrap</a:t>
            </a:r>
            <a:br>
              <a:rPr lang="en-US" altLang="en-US" b="1"/>
            </a:br>
            <a:r>
              <a:rPr lang="en-US" altLang="en-US" b="1"/>
              <a:t>Material</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a:extLst>
              <a:ext uri="{FF2B5EF4-FFF2-40B4-BE49-F238E27FC236}">
                <a16:creationId xmlns:a16="http://schemas.microsoft.com/office/drawing/2014/main" id="{9B62C8F3-77AA-43B7-A8D1-9BC6C7486719}"/>
              </a:ext>
            </a:extLst>
          </p:cNvPr>
          <p:cNvSpPr>
            <a:spLocks noGrp="1" noChangeArrowheads="1"/>
          </p:cNvSpPr>
          <p:nvPr>
            <p:ph type="title"/>
          </p:nvPr>
        </p:nvSpPr>
        <p:spPr/>
        <p:txBody>
          <a:bodyPr/>
          <a:lstStyle/>
          <a:p>
            <a:r>
              <a:rPr lang="en-US" altLang="en-US"/>
              <a:t>Minimization Problem </a:t>
            </a:r>
          </a:p>
        </p:txBody>
      </p:sp>
      <p:sp>
        <p:nvSpPr>
          <p:cNvPr id="982019" name="Rectangle 3">
            <a:extLst>
              <a:ext uri="{FF2B5EF4-FFF2-40B4-BE49-F238E27FC236}">
                <a16:creationId xmlns:a16="http://schemas.microsoft.com/office/drawing/2014/main" id="{6820773B-BC6C-4C95-BE54-61BD8A6C7ED0}"/>
              </a:ext>
            </a:extLst>
          </p:cNvPr>
          <p:cNvSpPr>
            <a:spLocks noGrp="1" noChangeArrowheads="1"/>
          </p:cNvSpPr>
          <p:nvPr>
            <p:ph type="body" idx="1"/>
          </p:nvPr>
        </p:nvSpPr>
        <p:spPr/>
        <p:txBody>
          <a:bodyPr>
            <a:normAutofit/>
          </a:bodyPr>
          <a:lstStyle/>
          <a:p>
            <a:pPr>
              <a:spcBef>
                <a:spcPct val="40000"/>
              </a:spcBef>
              <a:spcAft>
                <a:spcPct val="25000"/>
              </a:spcAft>
              <a:buFontTx/>
              <a:buNone/>
            </a:pPr>
            <a:r>
              <a:rPr lang="en-US" altLang="en-US" sz="2800" dirty="0"/>
              <a:t>S&amp;OP:						</a:t>
            </a:r>
            <a:r>
              <a:rPr lang="en-US" altLang="en-US" sz="2800" i="1" dirty="0">
                <a:solidFill>
                  <a:srgbClr val="990098"/>
                </a:solidFill>
              </a:rPr>
              <a:t>	“Meet the production plan with the minimum total hiring, firing, and inventory cost”</a:t>
            </a:r>
          </a:p>
          <a:p>
            <a:pPr>
              <a:spcBef>
                <a:spcPct val="40000"/>
              </a:spcBef>
              <a:spcAft>
                <a:spcPct val="25000"/>
              </a:spcAft>
            </a:pPr>
            <a:r>
              <a:rPr lang="en-US" altLang="en-US" sz="3600" dirty="0"/>
              <a:t>Can you figure out how the problem would be defined?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a:extLst>
              <a:ext uri="{FF2B5EF4-FFF2-40B4-BE49-F238E27FC236}">
                <a16:creationId xmlns:a16="http://schemas.microsoft.com/office/drawing/2014/main" id="{256632A6-D38D-42DE-8AC2-E605D704B1E2}"/>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600"/>
              <a:t>What to Take Away from this ...</a:t>
            </a:r>
          </a:p>
        </p:txBody>
      </p:sp>
      <p:sp>
        <p:nvSpPr>
          <p:cNvPr id="985091" name="Rectangle 3">
            <a:extLst>
              <a:ext uri="{FF2B5EF4-FFF2-40B4-BE49-F238E27FC236}">
                <a16:creationId xmlns:a16="http://schemas.microsoft.com/office/drawing/2014/main" id="{C4470A3A-565A-420F-97B8-C4588E1E0208}"/>
              </a:ext>
            </a:extLst>
          </p:cNvPr>
          <p:cNvSpPr>
            <a:spLocks noGrp="1" noChangeArrowheads="1"/>
          </p:cNvSpPr>
          <p:nvPr>
            <p:ph type="body" idx="1"/>
          </p:nvPr>
        </p:nvSpPr>
        <p:spPr>
          <a:xfrm>
            <a:off x="1038225" y="1600200"/>
            <a:ext cx="7648575"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altLang="en-US" sz="2800" dirty="0"/>
              <a:t>Essential conditions:</a:t>
            </a:r>
          </a:p>
          <a:p>
            <a:pPr lvl="1">
              <a:buFont typeface="Wingdings" panose="05000000000000000000" pitchFamily="2" charset="2"/>
              <a:buChar char="ü"/>
            </a:pPr>
            <a:r>
              <a:rPr lang="en-US" altLang="en-US" sz="2400" dirty="0">
                <a:solidFill>
                  <a:srgbClr val="990098"/>
                </a:solidFill>
              </a:rPr>
              <a:t>Explicit objective function	</a:t>
            </a:r>
          </a:p>
          <a:p>
            <a:pPr lvl="1">
              <a:buFont typeface="Wingdings" panose="05000000000000000000" pitchFamily="2" charset="2"/>
              <a:buChar char="ü"/>
            </a:pPr>
            <a:r>
              <a:rPr lang="en-US" altLang="en-US" sz="2400" dirty="0">
                <a:solidFill>
                  <a:srgbClr val="990098"/>
                </a:solidFill>
              </a:rPr>
              <a:t>Constraints</a:t>
            </a:r>
          </a:p>
          <a:p>
            <a:pPr lvl="1">
              <a:buFont typeface="Wingdings" panose="05000000000000000000" pitchFamily="2" charset="2"/>
              <a:buChar char="ü"/>
            </a:pPr>
            <a:r>
              <a:rPr lang="en-US" altLang="en-US" sz="2400" dirty="0">
                <a:solidFill>
                  <a:srgbClr val="990098"/>
                </a:solidFill>
              </a:rPr>
              <a:t>Linearity</a:t>
            </a:r>
          </a:p>
          <a:p>
            <a:pPr lvl="1">
              <a:buFont typeface="Wingdings" panose="05000000000000000000" pitchFamily="2" charset="2"/>
              <a:buChar char="ü"/>
            </a:pPr>
            <a:r>
              <a:rPr lang="en-US" altLang="en-US" sz="2400" dirty="0">
                <a:solidFill>
                  <a:srgbClr val="990098"/>
                </a:solidFill>
              </a:rPr>
              <a:t>Divisibility</a:t>
            </a:r>
          </a:p>
          <a:p>
            <a:r>
              <a:rPr lang="en-US" altLang="en-US" sz="2800" dirty="0"/>
              <a:t>Write out an objective function or constraint for simple problem</a:t>
            </a:r>
          </a:p>
          <a:p>
            <a:r>
              <a:rPr lang="en-US" altLang="en-US" sz="2800" dirty="0"/>
              <a:t>Can use Excel Solver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Further Reading:</a:t>
            </a:r>
          </a:p>
        </p:txBody>
      </p:sp>
      <p:sp>
        <p:nvSpPr>
          <p:cNvPr id="3" name="Content Placeholder 2"/>
          <p:cNvSpPr>
            <a:spLocks noGrp="1"/>
          </p:cNvSpPr>
          <p:nvPr>
            <p:ph sz="quarter" idx="12"/>
          </p:nvPr>
        </p:nvSpPr>
        <p:spPr/>
        <p:txBody>
          <a:bodyPr>
            <a:normAutofit lnSpcReduction="10000"/>
          </a:bodyPr>
          <a:lstStyle/>
          <a:p>
            <a:r>
              <a:rPr lang="en-AU" dirty="0" err="1"/>
              <a:t>Kaipia</a:t>
            </a:r>
            <a:r>
              <a:rPr lang="en-AU" dirty="0"/>
              <a:t>, R., </a:t>
            </a:r>
            <a:r>
              <a:rPr lang="en-AU" dirty="0" err="1"/>
              <a:t>Holmström</a:t>
            </a:r>
            <a:r>
              <a:rPr lang="en-AU" dirty="0"/>
              <a:t>, J., </a:t>
            </a:r>
            <a:r>
              <a:rPr lang="en-AU" dirty="0" err="1"/>
              <a:t>Småros</a:t>
            </a:r>
            <a:r>
              <a:rPr lang="en-AU" dirty="0"/>
              <a:t>, J., &amp; Rajala, R. (2017). Information sharing for sales and operations planning: Contextualized solutions and mechanisms. </a:t>
            </a:r>
            <a:r>
              <a:rPr lang="en-AU" i="1" dirty="0"/>
              <a:t>Journal of Operations Management</a:t>
            </a:r>
            <a:r>
              <a:rPr lang="en-AU" dirty="0"/>
              <a:t>, </a:t>
            </a:r>
            <a:r>
              <a:rPr lang="en-AU" i="1" dirty="0"/>
              <a:t>52</a:t>
            </a:r>
            <a:r>
              <a:rPr lang="en-AU" dirty="0"/>
              <a:t>, 15-29.</a:t>
            </a:r>
          </a:p>
          <a:p>
            <a:r>
              <a:rPr lang="en-AU" dirty="0"/>
              <a:t>Qi, J., &amp; Ellinger, A. E. (2017). A conceptual framework of organizational orientation antecedents of sales and operations planning. In </a:t>
            </a:r>
            <a:r>
              <a:rPr lang="en-AU" i="1" dirty="0"/>
              <a:t>Creating Marketing Magic and Innovative Future Marketing Trends</a:t>
            </a:r>
            <a:r>
              <a:rPr lang="en-AU" dirty="0"/>
              <a:t> (pp. 13</a:t>
            </a:r>
          </a:p>
          <a:p>
            <a:r>
              <a:rPr lang="en-AU" dirty="0" err="1"/>
              <a:t>Hulthén</a:t>
            </a:r>
            <a:r>
              <a:rPr lang="en-AU" dirty="0"/>
              <a:t>, H., </a:t>
            </a:r>
            <a:r>
              <a:rPr lang="en-AU" dirty="0" err="1"/>
              <a:t>Näslund</a:t>
            </a:r>
            <a:r>
              <a:rPr lang="en-AU" dirty="0"/>
              <a:t>, D., &amp; </a:t>
            </a:r>
            <a:r>
              <a:rPr lang="en-AU" dirty="0" err="1"/>
              <a:t>Norrman</a:t>
            </a:r>
            <a:r>
              <a:rPr lang="en-AU" dirty="0"/>
              <a:t>, A. (2017). Challenges of Measuring the Sales and Operations Planning Process. </a:t>
            </a:r>
            <a:r>
              <a:rPr lang="en-AU" i="1" dirty="0"/>
              <a:t>Operations and Supply Chain Management</a:t>
            </a:r>
            <a:r>
              <a:rPr lang="en-AU" dirty="0"/>
              <a:t>, </a:t>
            </a:r>
            <a:r>
              <a:rPr lang="en-AU" i="1" dirty="0"/>
              <a:t>10</a:t>
            </a:r>
            <a:r>
              <a:rPr lang="en-AU" dirty="0"/>
              <a:t>(1), 4-16.19-1329). Springer, Cham.</a:t>
            </a:r>
            <a:endParaRPr lang="en-US" dirty="0"/>
          </a:p>
        </p:txBody>
      </p:sp>
    </p:spTree>
    <p:extLst>
      <p:ext uri="{BB962C8B-B14F-4D97-AF65-F5344CB8AC3E}">
        <p14:creationId xmlns:p14="http://schemas.microsoft.com/office/powerpoint/2010/main" val="1825741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97BE-9AFB-4155-9DA1-ACEA7F357DC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8945B03-50E7-4D42-8089-2C8685215A7F}"/>
              </a:ext>
            </a:extLst>
          </p:cNvPr>
          <p:cNvSpPr>
            <a:spLocks noGrp="1"/>
          </p:cNvSpPr>
          <p:nvPr>
            <p:ph sz="quarter" idx="12"/>
          </p:nvPr>
        </p:nvSpPr>
        <p:spPr/>
        <p:txBody>
          <a:bodyPr/>
          <a:lstStyle/>
          <a:p>
            <a:r>
              <a:rPr lang="en-AU" dirty="0"/>
              <a:t>Vidal, J. B., </a:t>
            </a:r>
            <a:r>
              <a:rPr lang="en-AU" dirty="0" err="1"/>
              <a:t>Lauras</a:t>
            </a:r>
            <a:r>
              <a:rPr lang="en-AU" dirty="0"/>
              <a:t>, M., Lamothe, J., &amp; </a:t>
            </a:r>
            <a:r>
              <a:rPr lang="en-AU" dirty="0" err="1"/>
              <a:t>Miclo</a:t>
            </a:r>
            <a:r>
              <a:rPr lang="en-AU" dirty="0"/>
              <a:t>, R. (2018, September). Adaptive sales &amp; operations planning: Innovative concept for manufacturing collaborative decisions?. In </a:t>
            </a:r>
            <a:r>
              <a:rPr lang="en-AU" i="1" dirty="0"/>
              <a:t>Working Conference on Virtual Enterprises</a:t>
            </a:r>
            <a:r>
              <a:rPr lang="en-AU" dirty="0"/>
              <a:t> (pp. 362-374). Springer, Cham.</a:t>
            </a:r>
          </a:p>
          <a:p>
            <a:r>
              <a:rPr lang="en-AU" dirty="0" err="1"/>
              <a:t>Stentoft</a:t>
            </a:r>
            <a:r>
              <a:rPr lang="en-AU" dirty="0"/>
              <a:t>, J., Freytag, P. V., &amp; Eckhardt, S. (2018). Sales &amp; Operations Planning: It's all about people. </a:t>
            </a:r>
            <a:r>
              <a:rPr lang="en-AU" i="1" dirty="0" err="1"/>
              <a:t>Dilf</a:t>
            </a:r>
            <a:r>
              <a:rPr lang="en-AU" i="1" dirty="0"/>
              <a:t> </a:t>
            </a:r>
            <a:r>
              <a:rPr lang="en-AU" i="1" dirty="0" err="1"/>
              <a:t>Orientering</a:t>
            </a:r>
            <a:r>
              <a:rPr lang="en-AU" dirty="0"/>
              <a:t>, </a:t>
            </a:r>
            <a:r>
              <a:rPr lang="en-AU" i="1" dirty="0"/>
              <a:t>55</a:t>
            </a:r>
            <a:r>
              <a:rPr lang="en-AU" dirty="0"/>
              <a:t>(3), 42-49.</a:t>
            </a:r>
          </a:p>
          <a:p>
            <a:r>
              <a:rPr lang="en-AU" dirty="0"/>
              <a:t>Schwarz, J. A. (2018). Sales and operations planning for product rollovers: structural insights.</a:t>
            </a:r>
          </a:p>
        </p:txBody>
      </p:sp>
    </p:spTree>
    <p:extLst>
      <p:ext uri="{BB962C8B-B14F-4D97-AF65-F5344CB8AC3E}">
        <p14:creationId xmlns:p14="http://schemas.microsoft.com/office/powerpoint/2010/main" val="2106351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9925-7658-4D92-8934-F297CA7FF906}"/>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EFE22B2-E1E0-4367-B3DE-2184DF415949}"/>
              </a:ext>
            </a:extLst>
          </p:cNvPr>
          <p:cNvSpPr>
            <a:spLocks noGrp="1"/>
          </p:cNvSpPr>
          <p:nvPr>
            <p:ph sz="quarter" idx="12"/>
          </p:nvPr>
        </p:nvSpPr>
        <p:spPr/>
        <p:txBody>
          <a:bodyPr/>
          <a:lstStyle/>
          <a:p>
            <a:r>
              <a:rPr lang="en-AU" dirty="0" err="1"/>
              <a:t>Noroozi</a:t>
            </a:r>
            <a:r>
              <a:rPr lang="en-AU" dirty="0"/>
              <a:t>, S., &amp; </a:t>
            </a:r>
            <a:r>
              <a:rPr lang="en-AU" dirty="0" err="1"/>
              <a:t>Wikner</a:t>
            </a:r>
            <a:r>
              <a:rPr lang="en-AU" dirty="0"/>
              <a:t>, J. (2017). Sales and operations planning in the process industry: a literature review. </a:t>
            </a:r>
            <a:r>
              <a:rPr lang="en-AU" i="1" dirty="0"/>
              <a:t>International Journal of Production Economics</a:t>
            </a:r>
            <a:r>
              <a:rPr lang="en-AU" dirty="0"/>
              <a:t>, </a:t>
            </a:r>
            <a:r>
              <a:rPr lang="en-AU" i="1" dirty="0"/>
              <a:t>188</a:t>
            </a:r>
            <a:r>
              <a:rPr lang="en-AU" dirty="0"/>
              <a:t>, 139-155.</a:t>
            </a:r>
          </a:p>
          <a:p>
            <a:r>
              <a:rPr lang="en-AU" dirty="0" err="1"/>
              <a:t>Darmawan</a:t>
            </a:r>
            <a:r>
              <a:rPr lang="en-AU" dirty="0"/>
              <a:t>, A., Wong, H., &amp; </a:t>
            </a:r>
            <a:r>
              <a:rPr lang="en-AU" dirty="0" err="1"/>
              <a:t>Thorstenson</a:t>
            </a:r>
            <a:r>
              <a:rPr lang="en-AU" dirty="0"/>
              <a:t>, A. (2018). Integration of promotion and production decisions in sales and operations planning. </a:t>
            </a:r>
            <a:r>
              <a:rPr lang="en-AU" i="1" dirty="0"/>
              <a:t>International Journal of Production Research</a:t>
            </a:r>
            <a:r>
              <a:rPr lang="en-AU" dirty="0"/>
              <a:t>, 1-21.</a:t>
            </a:r>
          </a:p>
          <a:p>
            <a:r>
              <a:rPr lang="en-AU" dirty="0" err="1"/>
              <a:t>Nemati</a:t>
            </a:r>
            <a:r>
              <a:rPr lang="en-AU" dirty="0"/>
              <a:t>, Y., </a:t>
            </a:r>
            <a:r>
              <a:rPr lang="en-AU" dirty="0" err="1"/>
              <a:t>Madhoshi</a:t>
            </a:r>
            <a:r>
              <a:rPr lang="en-AU" dirty="0"/>
              <a:t>, M., &amp; </a:t>
            </a:r>
            <a:r>
              <a:rPr lang="en-AU" dirty="0" err="1"/>
              <a:t>Ghadikolaei</a:t>
            </a:r>
            <a:r>
              <a:rPr lang="en-AU" dirty="0"/>
              <a:t>, A. S. (2017). The effect of Sales and Operations Planning (S&amp;OP) on supply chain’s total performance: A case study in an Iranian dairy company. </a:t>
            </a:r>
            <a:r>
              <a:rPr lang="en-AU" i="1" dirty="0"/>
              <a:t>Computers &amp; Chemical Engineering</a:t>
            </a:r>
            <a:r>
              <a:rPr lang="en-AU" dirty="0"/>
              <a:t>, </a:t>
            </a:r>
            <a:r>
              <a:rPr lang="en-AU" i="1" dirty="0"/>
              <a:t>104</a:t>
            </a:r>
            <a:r>
              <a:rPr lang="en-AU" dirty="0"/>
              <a:t>, 323-338.</a:t>
            </a:r>
          </a:p>
        </p:txBody>
      </p:sp>
    </p:spTree>
    <p:extLst>
      <p:ext uri="{BB962C8B-B14F-4D97-AF65-F5344CB8AC3E}">
        <p14:creationId xmlns:p14="http://schemas.microsoft.com/office/powerpoint/2010/main" val="296710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a:extLst>
              <a:ext uri="{FF2B5EF4-FFF2-40B4-BE49-F238E27FC236}">
                <a16:creationId xmlns:a16="http://schemas.microsoft.com/office/drawing/2014/main" id="{83464524-6CA3-40EA-B11F-CB6CAF271FBA}"/>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Time Horizon View . . .</a:t>
            </a:r>
          </a:p>
        </p:txBody>
      </p:sp>
      <p:graphicFrame>
        <p:nvGraphicFramePr>
          <p:cNvPr id="932867" name="Group 3">
            <a:extLst>
              <a:ext uri="{FF2B5EF4-FFF2-40B4-BE49-F238E27FC236}">
                <a16:creationId xmlns:a16="http://schemas.microsoft.com/office/drawing/2014/main" id="{A7CEFA31-5CA7-4F68-87D2-CB3EBDF71A53}"/>
              </a:ext>
            </a:extLst>
          </p:cNvPr>
          <p:cNvGraphicFramePr>
            <a:graphicFrameLocks noGrp="1"/>
          </p:cNvGraphicFramePr>
          <p:nvPr>
            <p:ph idx="1"/>
          </p:nvPr>
        </p:nvGraphicFramePr>
        <p:xfrm>
          <a:off x="457200" y="2195513"/>
          <a:ext cx="8229600" cy="3235198"/>
        </p:xfrm>
        <a:graphic>
          <a:graphicData uri="http://schemas.openxmlformats.org/drawingml/2006/table">
            <a:tbl>
              <a:tblPr/>
              <a:tblGrid>
                <a:gridCol w="2743200">
                  <a:extLst>
                    <a:ext uri="{9D8B030D-6E8A-4147-A177-3AD203B41FA5}">
                      <a16:colId xmlns:a16="http://schemas.microsoft.com/office/drawing/2014/main" val="4108986183"/>
                    </a:ext>
                  </a:extLst>
                </a:gridCol>
                <a:gridCol w="2743200">
                  <a:extLst>
                    <a:ext uri="{9D8B030D-6E8A-4147-A177-3AD203B41FA5}">
                      <a16:colId xmlns:a16="http://schemas.microsoft.com/office/drawing/2014/main" val="2533899201"/>
                    </a:ext>
                  </a:extLst>
                </a:gridCol>
                <a:gridCol w="2743200">
                  <a:extLst>
                    <a:ext uri="{9D8B030D-6E8A-4147-A177-3AD203B41FA5}">
                      <a16:colId xmlns:a16="http://schemas.microsoft.com/office/drawing/2014/main" val="2648180779"/>
                    </a:ext>
                  </a:extLst>
                </a:gridCol>
              </a:tblGrid>
              <a:tr h="1022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990098"/>
                          </a:solidFill>
                          <a:effectLst/>
                          <a:latin typeface="Arial" panose="020B0604020202020204" pitchFamily="34" charset="0"/>
                        </a:rPr>
                        <a:t>Short-Range Plan</a:t>
                      </a:r>
                      <a:br>
                        <a:rPr kumimoji="0" lang="en-US" altLang="en-US" sz="2400" b="1" i="0" u="none" strike="noStrike" cap="none" normalizeH="0" baseline="0">
                          <a:ln>
                            <a:noFill/>
                          </a:ln>
                          <a:solidFill>
                            <a:srgbClr val="990098"/>
                          </a:solidFill>
                          <a:effectLst/>
                          <a:latin typeface="Arial" panose="020B0604020202020204" pitchFamily="34" charset="0"/>
                        </a:rPr>
                      </a:br>
                      <a:r>
                        <a:rPr kumimoji="0" lang="en-US" altLang="en-US" sz="2400" b="1" i="0" u="none" strike="noStrike" cap="none" normalizeH="0" baseline="0">
                          <a:ln>
                            <a:noFill/>
                          </a:ln>
                          <a:solidFill>
                            <a:srgbClr val="990098"/>
                          </a:solidFill>
                          <a:effectLst/>
                          <a:latin typeface="Arial" panose="020B0604020202020204" pitchFamily="34" charset="0"/>
                        </a:rPr>
                        <a:t>(days, weeks out)</a:t>
                      </a:r>
                    </a:p>
                  </a:txBody>
                  <a:tcPr horzOverflow="overflow">
                    <a:lnL cap="flat">
                      <a:noFill/>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990098"/>
                          </a:solidFill>
                          <a:effectLst/>
                          <a:latin typeface="Arial" panose="020B0604020202020204" pitchFamily="34" charset="0"/>
                        </a:rPr>
                        <a:t>S&amp;OP</a:t>
                      </a:r>
                      <a:br>
                        <a:rPr kumimoji="0" lang="en-US" altLang="en-US" sz="2400" b="1" i="0" u="none" strike="noStrike" cap="none" normalizeH="0" baseline="0">
                          <a:ln>
                            <a:noFill/>
                          </a:ln>
                          <a:solidFill>
                            <a:srgbClr val="990098"/>
                          </a:solidFill>
                          <a:effectLst/>
                          <a:latin typeface="Arial" panose="020B0604020202020204" pitchFamily="34" charset="0"/>
                        </a:rPr>
                      </a:br>
                      <a:r>
                        <a:rPr kumimoji="0" lang="en-US" altLang="en-US" sz="2400" b="1" i="0" u="none" strike="noStrike" cap="none" normalizeH="0" baseline="0">
                          <a:ln>
                            <a:noFill/>
                          </a:ln>
                          <a:solidFill>
                            <a:srgbClr val="990098"/>
                          </a:solidFill>
                          <a:effectLst/>
                          <a:latin typeface="Arial" panose="020B0604020202020204" pitchFamily="34" charset="0"/>
                        </a:rPr>
                        <a:t>(months out)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990098"/>
                          </a:solidFill>
                          <a:effectLst/>
                          <a:latin typeface="Arial" panose="020B0604020202020204" pitchFamily="34" charset="0"/>
                        </a:rPr>
                        <a:t>Long-Range Plan</a:t>
                      </a:r>
                      <a:br>
                        <a:rPr kumimoji="0" lang="en-US" altLang="en-US" sz="2400" b="1" i="0" u="none" strike="noStrike" cap="none" normalizeH="0" baseline="0">
                          <a:ln>
                            <a:noFill/>
                          </a:ln>
                          <a:solidFill>
                            <a:srgbClr val="990098"/>
                          </a:solidFill>
                          <a:effectLst/>
                          <a:latin typeface="Arial" panose="020B0604020202020204" pitchFamily="34" charset="0"/>
                        </a:rPr>
                      </a:br>
                      <a:r>
                        <a:rPr kumimoji="0" lang="en-US" altLang="en-US" sz="2400" b="1" i="0" u="none" strike="noStrike" cap="none" normalizeH="0" baseline="0">
                          <a:ln>
                            <a:noFill/>
                          </a:ln>
                          <a:solidFill>
                            <a:srgbClr val="990098"/>
                          </a:solidFill>
                          <a:effectLst/>
                          <a:latin typeface="Arial" panose="020B0604020202020204" pitchFamily="34" charset="0"/>
                        </a:rPr>
                        <a:t>(years out)</a:t>
                      </a:r>
                    </a:p>
                  </a:txBody>
                  <a:tcPr horzOverflow="overflow">
                    <a:lnL w="38100" cap="flat" cmpd="sng" algn="ctr">
                      <a:solidFill>
                        <a:schemeClr val="tx1"/>
                      </a:solidFill>
                      <a:prstDash val="solid"/>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9346293"/>
                  </a:ext>
                </a:extLst>
              </a:tr>
              <a:tr h="1920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Capacity levels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considered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“frozen” in the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short-term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Changes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adjustable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capacity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possible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Changes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fixed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capacity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rPr>
                        <a:t>possible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3822428806"/>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7415C22-F422-4FA9-8B62-9AA00DC7416D}"/>
              </a:ext>
            </a:extLst>
          </p:cNvPr>
          <p:cNvSpPr>
            <a:spLocks noGrp="1"/>
          </p:cNvSpPr>
          <p:nvPr>
            <p:ph type="sldNum" sz="quarter" idx="4294967295"/>
          </p:nvPr>
        </p:nvSpPr>
        <p:spPr>
          <a:xfrm>
            <a:off x="6781800" y="6245225"/>
            <a:ext cx="1905000" cy="476250"/>
          </a:xfrm>
          <a:prstGeom prst="rect">
            <a:avLst/>
          </a:prstGeom>
        </p:spPr>
        <p:txBody>
          <a:bodyPr/>
          <a:lstStyle/>
          <a:p>
            <a:r>
              <a:rPr lang="en-US" altLang="en-US"/>
              <a:t>Chapter 13, Slide </a:t>
            </a:r>
            <a:fld id="{BA6149A9-AD85-4D40-AF10-5AFD879B73AC}" type="slidenum">
              <a:rPr lang="en-US" altLang="en-US"/>
              <a:pPr/>
              <a:t>6</a:t>
            </a:fld>
            <a:endParaRPr lang="en-US" altLang="en-US"/>
          </a:p>
          <a:p>
            <a:endParaRPr lang="en-US" altLang="en-US"/>
          </a:p>
        </p:txBody>
      </p:sp>
      <p:sp>
        <p:nvSpPr>
          <p:cNvPr id="933890" name="Rectangle 2">
            <a:extLst>
              <a:ext uri="{FF2B5EF4-FFF2-40B4-BE49-F238E27FC236}">
                <a16:creationId xmlns:a16="http://schemas.microsoft.com/office/drawing/2014/main" id="{A3835951-D9D4-456E-8DDD-6CC4C38C2206}"/>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4000"/>
              <a:t>S&amp;OP continued </a:t>
            </a:r>
          </a:p>
        </p:txBody>
      </p:sp>
      <p:sp>
        <p:nvSpPr>
          <p:cNvPr id="933891" name="Rectangle 3">
            <a:extLst>
              <a:ext uri="{FF2B5EF4-FFF2-40B4-BE49-F238E27FC236}">
                <a16:creationId xmlns:a16="http://schemas.microsoft.com/office/drawing/2014/main" id="{8786AA04-FC8D-4945-90CD-6E0B186D90BE}"/>
              </a:ext>
            </a:extLst>
          </p:cNvPr>
          <p:cNvSpPr>
            <a:spLocks noGrp="1" noChangeArrowheads="1"/>
          </p:cNvSpPr>
          <p:nvPr>
            <p:ph type="body" idx="1"/>
          </p:nvPr>
        </p:nvSpPr>
        <p:spPr>
          <a:xfrm>
            <a:off x="539750" y="1600200"/>
            <a:ext cx="82184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pPr>
              <a:lnSpc>
                <a:spcPct val="90000"/>
              </a:lnSpc>
              <a:spcBef>
                <a:spcPct val="0"/>
              </a:spcBef>
              <a:buFontTx/>
              <a:buNone/>
            </a:pPr>
            <a:r>
              <a:rPr lang="en-US" altLang="en-US" sz="2800" dirty="0">
                <a:solidFill>
                  <a:srgbClr val="990098"/>
                </a:solidFill>
              </a:rPr>
              <a:t>(2 - 18 months out)</a:t>
            </a:r>
          </a:p>
          <a:p>
            <a:pPr>
              <a:lnSpc>
                <a:spcPct val="90000"/>
              </a:lnSpc>
              <a:spcBef>
                <a:spcPct val="0"/>
              </a:spcBef>
            </a:pPr>
            <a:r>
              <a:rPr lang="en-US" altLang="en-US" sz="3600" dirty="0"/>
              <a:t>Outside of time frame </a:t>
            </a:r>
            <a:r>
              <a:rPr lang="en-US" altLang="en-US" sz="3600" dirty="0">
                <a:sym typeface="Wingdings" panose="05000000000000000000" pitchFamily="2" charset="2"/>
              </a:rPr>
              <a:t></a:t>
            </a:r>
            <a:r>
              <a:rPr lang="en-US" altLang="en-US" sz="3600" dirty="0"/>
              <a:t> strategic planning</a:t>
            </a:r>
          </a:p>
          <a:p>
            <a:pPr>
              <a:lnSpc>
                <a:spcPct val="90000"/>
              </a:lnSpc>
              <a:spcBef>
                <a:spcPct val="0"/>
              </a:spcBef>
            </a:pPr>
            <a:r>
              <a:rPr lang="en-US" altLang="en-US" sz="3600" dirty="0"/>
              <a:t>Inside of time frame </a:t>
            </a:r>
            <a:r>
              <a:rPr lang="en-US" altLang="en-US" sz="3600" dirty="0">
                <a:sym typeface="Wingdings" panose="05000000000000000000" pitchFamily="2" charset="2"/>
              </a:rPr>
              <a:t></a:t>
            </a:r>
            <a:r>
              <a:rPr lang="en-US" altLang="en-US" sz="3600" dirty="0"/>
              <a:t> tactical planning</a:t>
            </a:r>
            <a:r>
              <a:rPr lang="en-US" altLang="en-US" sz="2800" dirty="0"/>
              <a:t>		</a:t>
            </a:r>
          </a:p>
          <a:p>
            <a:pPr>
              <a:lnSpc>
                <a:spcPct val="90000"/>
              </a:lnSpc>
              <a:spcBef>
                <a:spcPct val="0"/>
              </a:spcBef>
              <a:buFontTx/>
              <a:buNone/>
            </a:pPr>
            <a:r>
              <a:rPr lang="en-US" altLang="en-US" sz="2800" dirty="0">
                <a:solidFill>
                  <a:srgbClr val="990098"/>
                </a:solidFill>
              </a:rPr>
              <a:t>“Big Picture” approach to planning</a:t>
            </a:r>
          </a:p>
          <a:p>
            <a:pPr>
              <a:lnSpc>
                <a:spcPct val="90000"/>
              </a:lnSpc>
              <a:spcBef>
                <a:spcPct val="0"/>
              </a:spcBef>
            </a:pPr>
            <a:r>
              <a:rPr lang="en-US" altLang="en-US" sz="2800" dirty="0"/>
              <a:t>Families or groups (aggregation) of:</a:t>
            </a:r>
          </a:p>
          <a:p>
            <a:pPr lvl="1">
              <a:lnSpc>
                <a:spcPct val="90000"/>
              </a:lnSpc>
              <a:spcBef>
                <a:spcPct val="0"/>
              </a:spcBef>
            </a:pPr>
            <a:r>
              <a:rPr lang="en-US" altLang="en-US" sz="2400" dirty="0"/>
              <a:t>Products</a:t>
            </a:r>
          </a:p>
          <a:p>
            <a:pPr lvl="1">
              <a:lnSpc>
                <a:spcPct val="90000"/>
              </a:lnSpc>
              <a:spcBef>
                <a:spcPct val="0"/>
              </a:spcBef>
            </a:pPr>
            <a:r>
              <a:rPr lang="en-US" altLang="en-US" sz="2400" dirty="0"/>
              <a:t>Resources</a:t>
            </a:r>
          </a:p>
          <a:p>
            <a:pPr lvl="1">
              <a:lnSpc>
                <a:spcPct val="90000"/>
              </a:lnSpc>
              <a:spcBef>
                <a:spcPct val="0"/>
              </a:spcBef>
            </a:pPr>
            <a:r>
              <a:rPr lang="en-US" altLang="en-US" sz="2400" dirty="0"/>
              <a:t>Technologies or skills</a:t>
            </a:r>
          </a:p>
          <a:p>
            <a:pPr>
              <a:lnSpc>
                <a:spcPct val="90000"/>
              </a:lnSpc>
              <a:spcBef>
                <a:spcPct val="0"/>
              </a:spcBef>
            </a:pPr>
            <a:r>
              <a:rPr lang="en-US" altLang="en-US" sz="2800" dirty="0"/>
              <a:t>Provide “rough” estimates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a:extLst>
              <a:ext uri="{FF2B5EF4-FFF2-40B4-BE49-F238E27FC236}">
                <a16:creationId xmlns:a16="http://schemas.microsoft.com/office/drawing/2014/main" id="{1D85880B-04F5-4110-A86A-74253BE8AB23}"/>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fontScale="90000"/>
          </a:bodyPr>
          <a:lstStyle/>
          <a:p>
            <a:r>
              <a:rPr lang="en-US" altLang="en-US" sz="4000"/>
              <a:t>Position in the Overall Business Planning Cycle</a:t>
            </a:r>
          </a:p>
        </p:txBody>
      </p:sp>
      <p:graphicFrame>
        <p:nvGraphicFramePr>
          <p:cNvPr id="934915" name="Group 3">
            <a:extLst>
              <a:ext uri="{FF2B5EF4-FFF2-40B4-BE49-F238E27FC236}">
                <a16:creationId xmlns:a16="http://schemas.microsoft.com/office/drawing/2014/main" id="{A78BEFE2-5359-426D-85D1-87BED4C39EB3}"/>
              </a:ext>
            </a:extLst>
          </p:cNvPr>
          <p:cNvGraphicFramePr>
            <a:graphicFrameLocks noGrp="1"/>
          </p:cNvGraphicFramePr>
          <p:nvPr>
            <p:ph idx="1"/>
          </p:nvPr>
        </p:nvGraphicFramePr>
        <p:xfrm>
          <a:off x="3265488" y="1662113"/>
          <a:ext cx="5421312" cy="3916364"/>
        </p:xfrm>
        <a:graphic>
          <a:graphicData uri="http://schemas.openxmlformats.org/drawingml/2006/table">
            <a:tbl>
              <a:tblPr/>
              <a:tblGrid>
                <a:gridCol w="3116262">
                  <a:extLst>
                    <a:ext uri="{9D8B030D-6E8A-4147-A177-3AD203B41FA5}">
                      <a16:colId xmlns:a16="http://schemas.microsoft.com/office/drawing/2014/main" val="4021764841"/>
                    </a:ext>
                  </a:extLst>
                </a:gridCol>
                <a:gridCol w="2305050">
                  <a:extLst>
                    <a:ext uri="{9D8B030D-6E8A-4147-A177-3AD203B41FA5}">
                      <a16:colId xmlns:a16="http://schemas.microsoft.com/office/drawing/2014/main" val="4084567939"/>
                    </a:ext>
                  </a:extLst>
                </a:gridCol>
              </a:tblGrid>
              <a:tr h="522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98"/>
                          </a:solidFill>
                          <a:effectLst/>
                          <a:latin typeface="Arial" panose="020B0604020202020204" pitchFamily="34" charset="0"/>
                        </a:rPr>
                        <a:t>Decisions</a:t>
                      </a: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98"/>
                          </a:solidFill>
                          <a:effectLst/>
                          <a:latin typeface="Arial" panose="020B0604020202020204" pitchFamily="34" charset="0"/>
                        </a:rPr>
                        <a:t>Time Frame</a:t>
                      </a: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4660855"/>
                  </a:ext>
                </a:extLst>
              </a:tr>
              <a:tr h="1131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pPr>
                      <a:r>
                        <a:rPr kumimoji="0" lang="en-US" altLang="en-US" sz="2000" b="1" i="0" u="none" strike="noStrike" cap="none" normalizeH="0" baseline="0">
                          <a:ln>
                            <a:noFill/>
                          </a:ln>
                          <a:solidFill>
                            <a:schemeClr val="tx1"/>
                          </a:solidFill>
                          <a:effectLst/>
                          <a:latin typeface="Arial Narrow" panose="020B0606020202030204" pitchFamily="34" charset="0"/>
                        </a:rPr>
                        <a:t>Product and process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pPr>
                      <a:r>
                        <a:rPr kumimoji="0" lang="en-US" altLang="en-US" sz="2000" b="1" i="0" u="none" strike="noStrike" cap="none" normalizeH="0" baseline="0">
                          <a:ln>
                            <a:noFill/>
                          </a:ln>
                          <a:solidFill>
                            <a:schemeClr val="tx1"/>
                          </a:solidFill>
                          <a:effectLst/>
                          <a:latin typeface="Arial Narrow" panose="020B0606020202030204" pitchFamily="34" charset="0"/>
                        </a:rPr>
                        <a:t>“Bricks and Mortar”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Narrow" panose="020B0606020202030204" pitchFamily="34" charset="0"/>
                        </a:rPr>
                        <a:t>18+ months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946238170"/>
                  </a:ext>
                </a:extLst>
              </a:tr>
              <a:tr h="1130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pPr>
                      <a:r>
                        <a:rPr kumimoji="0" lang="en-US" altLang="en-US" sz="2000" b="1" i="0" u="none" strike="noStrike" cap="none" normalizeH="0" baseline="0">
                          <a:ln>
                            <a:noFill/>
                          </a:ln>
                          <a:solidFill>
                            <a:schemeClr val="tx1"/>
                          </a:solidFill>
                          <a:effectLst/>
                          <a:latin typeface="Arial Narrow" panose="020B0606020202030204" pitchFamily="34" charset="0"/>
                        </a:rPr>
                        <a:t>Employment and overall inventory levels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pPr>
                      <a:r>
                        <a:rPr kumimoji="0" lang="en-US" altLang="en-US" sz="2000" b="1" i="0" u="none" strike="noStrike" cap="none" normalizeH="0" baseline="0">
                          <a:ln>
                            <a:noFill/>
                          </a:ln>
                          <a:solidFill>
                            <a:schemeClr val="tx1"/>
                          </a:solidFill>
                          <a:effectLst/>
                          <a:latin typeface="Arial Narrow" panose="020B0606020202030204" pitchFamily="34" charset="0"/>
                        </a:rPr>
                        <a:t>What demand to meet?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Narrow" panose="020B0606020202030204" pitchFamily="34" charset="0"/>
                        </a:rPr>
                        <a:t>2 to 18 months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2624676192"/>
                  </a:ext>
                </a:extLst>
              </a:tr>
              <a:tr h="1131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pPr>
                      <a:r>
                        <a:rPr kumimoji="0" lang="en-US" altLang="en-US" sz="2000" b="1" i="0" u="none" strike="noStrike" cap="none" normalizeH="0" baseline="0">
                          <a:ln>
                            <a:noFill/>
                          </a:ln>
                          <a:solidFill>
                            <a:schemeClr val="tx1"/>
                          </a:solidFill>
                          <a:effectLst/>
                          <a:latin typeface="Arial Narrow" panose="020B0606020202030204" pitchFamily="34" charset="0"/>
                        </a:rPr>
                        <a:t>Specific products and times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pPr>
                      <a:r>
                        <a:rPr kumimoji="0" lang="en-US" altLang="en-US" sz="2000" b="1" i="0" u="none" strike="noStrike" cap="none" normalizeH="0" baseline="0">
                          <a:ln>
                            <a:noFill/>
                          </a:ln>
                          <a:solidFill>
                            <a:schemeClr val="tx1"/>
                          </a:solidFill>
                          <a:effectLst/>
                          <a:latin typeface="Arial Narrow" panose="020B0606020202030204" pitchFamily="34" charset="0"/>
                        </a:rPr>
                        <a:t>Scheduling of people and equipment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Narrow" panose="020B0606020202030204" pitchFamily="34" charset="0"/>
                        </a:rPr>
                        <a:t>Less than 2 months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822505971"/>
                  </a:ext>
                </a:extLst>
              </a:tr>
            </a:tbl>
          </a:graphicData>
        </a:graphic>
      </p:graphicFrame>
      <p:grpSp>
        <p:nvGrpSpPr>
          <p:cNvPr id="934935" name="Group 23">
            <a:extLst>
              <a:ext uri="{FF2B5EF4-FFF2-40B4-BE49-F238E27FC236}">
                <a16:creationId xmlns:a16="http://schemas.microsoft.com/office/drawing/2014/main" id="{9F41EA66-722A-4B0D-95EF-3A5A69EDF928}"/>
              </a:ext>
            </a:extLst>
          </p:cNvPr>
          <p:cNvGrpSpPr>
            <a:grpSpLocks/>
          </p:cNvGrpSpPr>
          <p:nvPr/>
        </p:nvGrpSpPr>
        <p:grpSpPr bwMode="auto">
          <a:xfrm>
            <a:off x="693738" y="1778000"/>
            <a:ext cx="2073275" cy="4186238"/>
            <a:chOff x="437" y="1120"/>
            <a:chExt cx="1306" cy="2637"/>
          </a:xfrm>
        </p:grpSpPr>
        <p:sp>
          <p:nvSpPr>
            <p:cNvPr id="934936" name="Text Box 24">
              <a:extLst>
                <a:ext uri="{FF2B5EF4-FFF2-40B4-BE49-F238E27FC236}">
                  <a16:creationId xmlns:a16="http://schemas.microsoft.com/office/drawing/2014/main" id="{C0AE7CF3-15FC-48EF-AD66-06CC8A81C657}"/>
                </a:ext>
              </a:extLst>
            </p:cNvPr>
            <p:cNvSpPr txBox="1">
              <a:spLocks noChangeArrowheads="1"/>
            </p:cNvSpPr>
            <p:nvPr/>
          </p:nvSpPr>
          <p:spPr bwMode="auto">
            <a:xfrm>
              <a:off x="437" y="1458"/>
              <a:ext cx="1306" cy="51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Long-Range</a:t>
              </a:r>
            </a:p>
            <a:p>
              <a:pPr algn="ctr"/>
              <a:r>
                <a:rPr lang="en-US" altLang="en-US" sz="2400" b="1"/>
                <a:t>Plans</a:t>
              </a:r>
            </a:p>
          </p:txBody>
        </p:sp>
        <p:sp>
          <p:nvSpPr>
            <p:cNvPr id="934937" name="Text Box 25">
              <a:extLst>
                <a:ext uri="{FF2B5EF4-FFF2-40B4-BE49-F238E27FC236}">
                  <a16:creationId xmlns:a16="http://schemas.microsoft.com/office/drawing/2014/main" id="{7802C17F-6B55-44DE-8D8D-C424EBB50157}"/>
                </a:ext>
              </a:extLst>
            </p:cNvPr>
            <p:cNvSpPr txBox="1">
              <a:spLocks noChangeArrowheads="1"/>
            </p:cNvSpPr>
            <p:nvPr/>
          </p:nvSpPr>
          <p:spPr bwMode="auto">
            <a:xfrm>
              <a:off x="437" y="2281"/>
              <a:ext cx="1306" cy="2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S&amp;OP</a:t>
              </a:r>
            </a:p>
          </p:txBody>
        </p:sp>
        <p:sp>
          <p:nvSpPr>
            <p:cNvPr id="934938" name="Text Box 26">
              <a:extLst>
                <a:ext uri="{FF2B5EF4-FFF2-40B4-BE49-F238E27FC236}">
                  <a16:creationId xmlns:a16="http://schemas.microsoft.com/office/drawing/2014/main" id="{A2A68622-AFF0-471A-8253-9DB4F1003748}"/>
                </a:ext>
              </a:extLst>
            </p:cNvPr>
            <p:cNvSpPr txBox="1">
              <a:spLocks noChangeArrowheads="1"/>
            </p:cNvSpPr>
            <p:nvPr/>
          </p:nvSpPr>
          <p:spPr bwMode="auto">
            <a:xfrm>
              <a:off x="437" y="2910"/>
              <a:ext cx="1306" cy="51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t>Short-Range</a:t>
              </a:r>
            </a:p>
            <a:p>
              <a:pPr algn="ctr"/>
              <a:r>
                <a:rPr lang="en-US" altLang="en-US" sz="2400" b="1"/>
                <a:t>Plans</a:t>
              </a:r>
            </a:p>
          </p:txBody>
        </p:sp>
        <p:sp>
          <p:nvSpPr>
            <p:cNvPr id="934939" name="Line 27">
              <a:extLst>
                <a:ext uri="{FF2B5EF4-FFF2-40B4-BE49-F238E27FC236}">
                  <a16:creationId xmlns:a16="http://schemas.microsoft.com/office/drawing/2014/main" id="{CA63FD1B-7F79-4F52-8EE9-FE1235EE98C5}"/>
                </a:ext>
              </a:extLst>
            </p:cNvPr>
            <p:cNvSpPr>
              <a:spLocks noChangeShapeType="1"/>
            </p:cNvSpPr>
            <p:nvPr/>
          </p:nvSpPr>
          <p:spPr bwMode="auto">
            <a:xfrm>
              <a:off x="1090" y="1966"/>
              <a:ext cx="0" cy="31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34940" name="Line 28">
              <a:extLst>
                <a:ext uri="{FF2B5EF4-FFF2-40B4-BE49-F238E27FC236}">
                  <a16:creationId xmlns:a16="http://schemas.microsoft.com/office/drawing/2014/main" id="{6E2CA65F-336D-4E70-8C30-28579ACC1BC4}"/>
                </a:ext>
              </a:extLst>
            </p:cNvPr>
            <p:cNvSpPr>
              <a:spLocks noChangeShapeType="1"/>
            </p:cNvSpPr>
            <p:nvPr/>
          </p:nvSpPr>
          <p:spPr bwMode="auto">
            <a:xfrm>
              <a:off x="1090" y="2571"/>
              <a:ext cx="0" cy="33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34941" name="Line 29">
              <a:extLst>
                <a:ext uri="{FF2B5EF4-FFF2-40B4-BE49-F238E27FC236}">
                  <a16:creationId xmlns:a16="http://schemas.microsoft.com/office/drawing/2014/main" id="{9CF7B928-C6EA-484E-B768-B8CD21BED1D8}"/>
                </a:ext>
              </a:extLst>
            </p:cNvPr>
            <p:cNvSpPr>
              <a:spLocks noChangeShapeType="1"/>
            </p:cNvSpPr>
            <p:nvPr/>
          </p:nvSpPr>
          <p:spPr bwMode="auto">
            <a:xfrm>
              <a:off x="1090" y="3418"/>
              <a:ext cx="0" cy="33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34942" name="Line 30">
              <a:extLst>
                <a:ext uri="{FF2B5EF4-FFF2-40B4-BE49-F238E27FC236}">
                  <a16:creationId xmlns:a16="http://schemas.microsoft.com/office/drawing/2014/main" id="{ECAA37A5-50EC-4B43-9655-DA3DEB6BF5DE}"/>
                </a:ext>
              </a:extLst>
            </p:cNvPr>
            <p:cNvSpPr>
              <a:spLocks noChangeShapeType="1"/>
            </p:cNvSpPr>
            <p:nvPr/>
          </p:nvSpPr>
          <p:spPr bwMode="auto">
            <a:xfrm>
              <a:off x="1090" y="1120"/>
              <a:ext cx="0" cy="33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a:extLst>
              <a:ext uri="{FF2B5EF4-FFF2-40B4-BE49-F238E27FC236}">
                <a16:creationId xmlns:a16="http://schemas.microsoft.com/office/drawing/2014/main" id="{4AC7925E-A885-45E6-AB8A-5869E73A95A1}"/>
              </a:ext>
            </a:extLst>
          </p:cNvPr>
          <p:cNvSpPr>
            <a:spLocks noChangeArrowheads="1"/>
          </p:cNvSpPr>
          <p:nvPr/>
        </p:nvSpPr>
        <p:spPr bwMode="auto">
          <a:xfrm>
            <a:off x="2613025" y="3851275"/>
            <a:ext cx="2112963" cy="9017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5939" name="Rectangle 3">
            <a:extLst>
              <a:ext uri="{FF2B5EF4-FFF2-40B4-BE49-F238E27FC236}">
                <a16:creationId xmlns:a16="http://schemas.microsoft.com/office/drawing/2014/main" id="{02E6214E-8D2C-478F-9599-7C0359050044}"/>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Inputs to the Process</a:t>
            </a:r>
          </a:p>
        </p:txBody>
      </p:sp>
      <p:sp>
        <p:nvSpPr>
          <p:cNvPr id="935940" name="Rectangle 4">
            <a:extLst>
              <a:ext uri="{FF2B5EF4-FFF2-40B4-BE49-F238E27FC236}">
                <a16:creationId xmlns:a16="http://schemas.microsoft.com/office/drawing/2014/main" id="{AEADED59-82FD-4976-B345-F2FAB72321F5}"/>
              </a:ext>
            </a:extLst>
          </p:cNvPr>
          <p:cNvSpPr>
            <a:spLocks noChangeArrowheads="1"/>
          </p:cNvSpPr>
          <p:nvPr/>
        </p:nvSpPr>
        <p:spPr bwMode="auto">
          <a:xfrm>
            <a:off x="2890838" y="4013200"/>
            <a:ext cx="15589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3200" b="1"/>
              <a:t>S&amp;OPs</a:t>
            </a:r>
          </a:p>
        </p:txBody>
      </p:sp>
      <p:sp>
        <p:nvSpPr>
          <p:cNvPr id="935941" name="Rectangle 5">
            <a:extLst>
              <a:ext uri="{FF2B5EF4-FFF2-40B4-BE49-F238E27FC236}">
                <a16:creationId xmlns:a16="http://schemas.microsoft.com/office/drawing/2014/main" id="{C6751DF6-A90C-4725-BDF5-7D37CE0E4E77}"/>
              </a:ext>
            </a:extLst>
          </p:cNvPr>
          <p:cNvSpPr>
            <a:spLocks noChangeArrowheads="1"/>
          </p:cNvSpPr>
          <p:nvPr/>
        </p:nvSpPr>
        <p:spPr bwMode="auto">
          <a:xfrm>
            <a:off x="371475" y="2195513"/>
            <a:ext cx="3875088"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a:solidFill>
                  <a:srgbClr val="990098"/>
                </a:solidFill>
              </a:rPr>
              <a:t>Strategic Capacity Levels</a:t>
            </a:r>
          </a:p>
          <a:p>
            <a:pPr>
              <a:buFont typeface="Wingdings" panose="05000000000000000000" pitchFamily="2" charset="2"/>
              <a:buChar char="§"/>
            </a:pPr>
            <a:r>
              <a:rPr lang="en-US" altLang="en-US" sz="2000" b="1"/>
              <a:t> Existing buildings</a:t>
            </a:r>
          </a:p>
          <a:p>
            <a:pPr>
              <a:buFont typeface="Wingdings" panose="05000000000000000000" pitchFamily="2" charset="2"/>
              <a:buChar char="§"/>
            </a:pPr>
            <a:r>
              <a:rPr lang="en-US" altLang="en-US" sz="2000" b="1"/>
              <a:t> Processes</a:t>
            </a:r>
          </a:p>
        </p:txBody>
      </p:sp>
      <p:sp>
        <p:nvSpPr>
          <p:cNvPr id="935942" name="Rectangle 6">
            <a:extLst>
              <a:ext uri="{FF2B5EF4-FFF2-40B4-BE49-F238E27FC236}">
                <a16:creationId xmlns:a16="http://schemas.microsoft.com/office/drawing/2014/main" id="{E46A70DC-F6A4-43A7-9ED2-D9BCB5661EF6}"/>
              </a:ext>
            </a:extLst>
          </p:cNvPr>
          <p:cNvSpPr>
            <a:spLocks noChangeArrowheads="1"/>
          </p:cNvSpPr>
          <p:nvPr/>
        </p:nvSpPr>
        <p:spPr bwMode="auto">
          <a:xfrm>
            <a:off x="5262563" y="2043113"/>
            <a:ext cx="3379787"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290513" indent="-29051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400" b="1">
                <a:solidFill>
                  <a:srgbClr val="990098"/>
                </a:solidFill>
              </a:rPr>
              <a:t>Demand Management</a:t>
            </a:r>
          </a:p>
          <a:p>
            <a:pPr>
              <a:buFont typeface="Wingdings" panose="05000000000000000000" pitchFamily="2" charset="2"/>
              <a:buChar char="§"/>
            </a:pPr>
            <a:r>
              <a:rPr lang="en-US" altLang="en-US" sz="2000" b="1"/>
              <a:t>Forecasts of customer demand</a:t>
            </a:r>
          </a:p>
          <a:p>
            <a:pPr>
              <a:buFont typeface="Wingdings" panose="05000000000000000000" pitchFamily="2" charset="2"/>
              <a:buChar char="§"/>
            </a:pPr>
            <a:r>
              <a:rPr lang="en-US" altLang="en-US" sz="2000" b="1"/>
              <a:t>Need for spares, etc.</a:t>
            </a:r>
          </a:p>
          <a:p>
            <a:pPr>
              <a:buFont typeface="Wingdings" panose="05000000000000000000" pitchFamily="2" charset="2"/>
              <a:buChar char="§"/>
            </a:pPr>
            <a:r>
              <a:rPr lang="en-US" altLang="en-US" sz="2000" b="1"/>
              <a:t>Pricing</a:t>
            </a:r>
          </a:p>
        </p:txBody>
      </p:sp>
      <p:sp>
        <p:nvSpPr>
          <p:cNvPr id="935943" name="Rectangle 7">
            <a:extLst>
              <a:ext uri="{FF2B5EF4-FFF2-40B4-BE49-F238E27FC236}">
                <a16:creationId xmlns:a16="http://schemas.microsoft.com/office/drawing/2014/main" id="{0A1CCE38-C80A-4409-A279-604FD5F357BD}"/>
              </a:ext>
            </a:extLst>
          </p:cNvPr>
          <p:cNvSpPr>
            <a:spLocks noChangeArrowheads="1"/>
          </p:cNvSpPr>
          <p:nvPr/>
        </p:nvSpPr>
        <p:spPr bwMode="auto">
          <a:xfrm>
            <a:off x="423863" y="5041900"/>
            <a:ext cx="29940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a:solidFill>
                  <a:srgbClr val="990098"/>
                </a:solidFill>
              </a:rPr>
              <a:t>External Capacities</a:t>
            </a:r>
          </a:p>
          <a:p>
            <a:pPr>
              <a:buFont typeface="Wingdings" panose="05000000000000000000" pitchFamily="2" charset="2"/>
              <a:buChar char="§"/>
            </a:pPr>
            <a:r>
              <a:rPr lang="en-US" altLang="en-US" sz="2000" b="1"/>
              <a:t>  Suppliers</a:t>
            </a:r>
          </a:p>
          <a:p>
            <a:pPr>
              <a:buFont typeface="Wingdings" panose="05000000000000000000" pitchFamily="2" charset="2"/>
              <a:buChar char="§"/>
            </a:pPr>
            <a:r>
              <a:rPr lang="en-US" altLang="en-US" sz="2000" b="1"/>
              <a:t>  Subcontractors</a:t>
            </a:r>
          </a:p>
        </p:txBody>
      </p:sp>
      <p:sp>
        <p:nvSpPr>
          <p:cNvPr id="935944" name="AutoShape 8">
            <a:extLst>
              <a:ext uri="{FF2B5EF4-FFF2-40B4-BE49-F238E27FC236}">
                <a16:creationId xmlns:a16="http://schemas.microsoft.com/office/drawing/2014/main" id="{D10CF3F2-4C25-4776-B89A-DCB4352497B6}"/>
              </a:ext>
            </a:extLst>
          </p:cNvPr>
          <p:cNvSpPr>
            <a:spLocks noChangeArrowheads="1"/>
          </p:cNvSpPr>
          <p:nvPr/>
        </p:nvSpPr>
        <p:spPr bwMode="auto">
          <a:xfrm>
            <a:off x="3381375" y="5041900"/>
            <a:ext cx="852488" cy="7334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5945" name="AutoShape 9">
            <a:extLst>
              <a:ext uri="{FF2B5EF4-FFF2-40B4-BE49-F238E27FC236}">
                <a16:creationId xmlns:a16="http://schemas.microsoft.com/office/drawing/2014/main" id="{B335020A-00D5-42DF-B379-C73AF252790C}"/>
              </a:ext>
            </a:extLst>
          </p:cNvPr>
          <p:cNvSpPr>
            <a:spLocks noChangeArrowheads="1"/>
          </p:cNvSpPr>
          <p:nvPr/>
        </p:nvSpPr>
        <p:spPr bwMode="auto">
          <a:xfrm rot="5400000" flipV="1">
            <a:off x="5225257" y="3544093"/>
            <a:ext cx="920750" cy="1306513"/>
          </a:xfrm>
          <a:custGeom>
            <a:avLst/>
            <a:gdLst>
              <a:gd name="G0" fmla="+- 9257 0 0"/>
              <a:gd name="G1" fmla="+- 17730 0 0"/>
              <a:gd name="G2" fmla="+- 7199 0 0"/>
              <a:gd name="G3" fmla="*/ 9257 1 2"/>
              <a:gd name="G4" fmla="+- G3 10800 0"/>
              <a:gd name="G5" fmla="+- 21600 9257 17730"/>
              <a:gd name="G6" fmla="+- 17730 7199 0"/>
              <a:gd name="G7" fmla="*/ G6 1 2"/>
              <a:gd name="G8" fmla="*/ 17730 2 1"/>
              <a:gd name="G9" fmla="+- G8 0 21600"/>
              <a:gd name="G10" fmla="*/ 21600 G0 G1"/>
              <a:gd name="G11" fmla="*/ 21600 G4 G1"/>
              <a:gd name="G12" fmla="*/ 21600 G5 G1"/>
              <a:gd name="G13" fmla="*/ 21600 G7 G1"/>
              <a:gd name="G14" fmla="*/ 17730 1 2"/>
              <a:gd name="G15" fmla="+- G5 0 G4"/>
              <a:gd name="G16" fmla="+- G0 0 G4"/>
              <a:gd name="G17" fmla="*/ G2 G15 G16"/>
              <a:gd name="T0" fmla="*/ 15429 w 21600"/>
              <a:gd name="T1" fmla="*/ 0 h 21600"/>
              <a:gd name="T2" fmla="*/ 9257 w 21600"/>
              <a:gd name="T3" fmla="*/ 7199 h 21600"/>
              <a:gd name="T4" fmla="*/ 0 w 21600"/>
              <a:gd name="T5" fmla="*/ 18797 h 21600"/>
              <a:gd name="T6" fmla="*/ 8865 w 21600"/>
              <a:gd name="T7" fmla="*/ 21600 h 21600"/>
              <a:gd name="T8" fmla="*/ 17730 w 21600"/>
              <a:gd name="T9" fmla="*/ 15186 h 21600"/>
              <a:gd name="T10" fmla="*/ 21600 w 21600"/>
              <a:gd name="T11" fmla="*/ 7199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99"/>
                </a:lnTo>
                <a:lnTo>
                  <a:pt x="13127" y="7199"/>
                </a:lnTo>
                <a:lnTo>
                  <a:pt x="13127" y="15992"/>
                </a:lnTo>
                <a:lnTo>
                  <a:pt x="0" y="15992"/>
                </a:lnTo>
                <a:lnTo>
                  <a:pt x="0" y="21600"/>
                </a:lnTo>
                <a:lnTo>
                  <a:pt x="17730" y="21600"/>
                </a:lnTo>
                <a:lnTo>
                  <a:pt x="17730" y="7199"/>
                </a:lnTo>
                <a:lnTo>
                  <a:pt x="21600" y="7199"/>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5946" name="AutoShape 10">
            <a:extLst>
              <a:ext uri="{FF2B5EF4-FFF2-40B4-BE49-F238E27FC236}">
                <a16:creationId xmlns:a16="http://schemas.microsoft.com/office/drawing/2014/main" id="{D53C55DC-8121-4889-B548-FB096695D037}"/>
              </a:ext>
            </a:extLst>
          </p:cNvPr>
          <p:cNvSpPr>
            <a:spLocks noChangeArrowheads="1"/>
          </p:cNvSpPr>
          <p:nvPr/>
        </p:nvSpPr>
        <p:spPr bwMode="auto">
          <a:xfrm rot="5400000">
            <a:off x="1096169" y="3486944"/>
            <a:ext cx="1228725" cy="1112837"/>
          </a:xfrm>
          <a:custGeom>
            <a:avLst/>
            <a:gdLst>
              <a:gd name="G0" fmla="+- 9251 0 0"/>
              <a:gd name="G1" fmla="+- 18502 0 0"/>
              <a:gd name="G2" fmla="+- 7153 0 0"/>
              <a:gd name="G3" fmla="*/ 9251 1 2"/>
              <a:gd name="G4" fmla="+- G3 10800 0"/>
              <a:gd name="G5" fmla="+- 21600 9251 18502"/>
              <a:gd name="G6" fmla="+- 18502 7153 0"/>
              <a:gd name="G7" fmla="*/ G6 1 2"/>
              <a:gd name="G8" fmla="*/ 18502 2 1"/>
              <a:gd name="G9" fmla="+- G8 0 21600"/>
              <a:gd name="G10" fmla="*/ 21600 G0 G1"/>
              <a:gd name="G11" fmla="*/ 21600 G4 G1"/>
              <a:gd name="G12" fmla="*/ 21600 G5 G1"/>
              <a:gd name="G13" fmla="*/ 21600 G7 G1"/>
              <a:gd name="G14" fmla="*/ 18502 1 2"/>
              <a:gd name="G15" fmla="+- G5 0 G4"/>
              <a:gd name="G16" fmla="+- G0 0 G4"/>
              <a:gd name="G17" fmla="*/ G2 G15 G16"/>
              <a:gd name="T0" fmla="*/ 15426 w 21600"/>
              <a:gd name="T1" fmla="*/ 0 h 21600"/>
              <a:gd name="T2" fmla="*/ 9251 w 21600"/>
              <a:gd name="T3" fmla="*/ 7153 h 21600"/>
              <a:gd name="T4" fmla="*/ 0 w 21600"/>
              <a:gd name="T5" fmla="*/ 18009 h 21600"/>
              <a:gd name="T6" fmla="*/ 9251 w 21600"/>
              <a:gd name="T7" fmla="*/ 21600 h 21600"/>
              <a:gd name="T8" fmla="*/ 18502 w 21600"/>
              <a:gd name="T9" fmla="*/ 14976 h 21600"/>
              <a:gd name="T10" fmla="*/ 21600 w 21600"/>
              <a:gd name="T11" fmla="*/ 715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6" y="0"/>
                </a:moveTo>
                <a:lnTo>
                  <a:pt x="9251" y="7153"/>
                </a:lnTo>
                <a:lnTo>
                  <a:pt x="12349" y="7153"/>
                </a:lnTo>
                <a:lnTo>
                  <a:pt x="12349" y="14417"/>
                </a:lnTo>
                <a:lnTo>
                  <a:pt x="0" y="14417"/>
                </a:lnTo>
                <a:lnTo>
                  <a:pt x="0" y="21600"/>
                </a:lnTo>
                <a:lnTo>
                  <a:pt x="18502" y="21600"/>
                </a:lnTo>
                <a:lnTo>
                  <a:pt x="18502" y="7153"/>
                </a:lnTo>
                <a:lnTo>
                  <a:pt x="21600" y="7153"/>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a:extLst>
              <a:ext uri="{FF2B5EF4-FFF2-40B4-BE49-F238E27FC236}">
                <a16:creationId xmlns:a16="http://schemas.microsoft.com/office/drawing/2014/main" id="{0A3F49FE-8449-4F55-A387-357320600AAB}"/>
              </a:ext>
            </a:extLst>
          </p:cNvPr>
          <p:cNvSpPr>
            <a:spLocks noGrp="1" noChangeArrowheads="1"/>
          </p:cNvSpPr>
          <p:nvPr>
            <p:ph type="title"/>
          </p:nvPr>
        </p:nvSpPr>
        <p:spPr>
          <a:xfrm>
            <a:off x="1384300" y="357188"/>
            <a:ext cx="7561263" cy="9747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4000"/>
              <a:t>Advantages of S&amp;OP</a:t>
            </a:r>
          </a:p>
        </p:txBody>
      </p:sp>
      <p:sp>
        <p:nvSpPr>
          <p:cNvPr id="936963" name="Rectangle 3">
            <a:extLst>
              <a:ext uri="{FF2B5EF4-FFF2-40B4-BE49-F238E27FC236}">
                <a16:creationId xmlns:a16="http://schemas.microsoft.com/office/drawing/2014/main" id="{B22A3647-1AAB-4D25-BFE3-298377237284}"/>
              </a:ext>
            </a:extLst>
          </p:cNvPr>
          <p:cNvSpPr>
            <a:spLocks noGrp="1" noChangeArrowheads="1"/>
          </p:cNvSpPr>
          <p:nvPr>
            <p:ph type="body" idx="1"/>
          </p:nvPr>
        </p:nvSpPr>
        <p:spPr>
          <a:xfrm>
            <a:off x="1268413" y="1700213"/>
            <a:ext cx="7418387" cy="44259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spcBef>
                <a:spcPct val="0"/>
              </a:spcBef>
            </a:pPr>
            <a:r>
              <a:rPr lang="en-US" altLang="en-US" sz="2800" i="1" dirty="0"/>
              <a:t>Negotiated</a:t>
            </a:r>
            <a:r>
              <a:rPr lang="en-US" altLang="en-US" sz="2800" dirty="0"/>
              <a:t> process</a:t>
            </a:r>
          </a:p>
          <a:p>
            <a:pPr lvl="1">
              <a:spcBef>
                <a:spcPct val="0"/>
              </a:spcBef>
            </a:pPr>
            <a:r>
              <a:rPr lang="en-US" altLang="en-US" sz="3200" dirty="0"/>
              <a:t>“Agreed” demand						</a:t>
            </a:r>
          </a:p>
          <a:p>
            <a:pPr>
              <a:spcBef>
                <a:spcPct val="0"/>
              </a:spcBef>
            </a:pPr>
            <a:r>
              <a:rPr lang="en-US" altLang="en-US" sz="2800" dirty="0"/>
              <a:t>Functional coordination</a:t>
            </a:r>
          </a:p>
          <a:p>
            <a:pPr lvl="1">
              <a:spcBef>
                <a:spcPct val="0"/>
              </a:spcBef>
            </a:pPr>
            <a:r>
              <a:rPr lang="en-US" altLang="en-US" sz="3200" dirty="0"/>
              <a:t>Budgets and cash flow analyses				</a:t>
            </a:r>
          </a:p>
          <a:p>
            <a:pPr>
              <a:spcBef>
                <a:spcPct val="0"/>
              </a:spcBef>
            </a:pPr>
            <a:r>
              <a:rPr lang="en-US" altLang="en-US" sz="2800" dirty="0"/>
              <a:t>Reduces operations and supply chain  tasks to	“meeting the plan”</a:t>
            </a:r>
            <a:r>
              <a:rPr lang="en-US" altLang="en-US" sz="3600" dirty="0"/>
              <a:t>				</a:t>
            </a:r>
          </a:p>
        </p:txBody>
      </p:sp>
    </p:spTree>
  </p:cSld>
  <p:clrMapOvr>
    <a:masterClrMapping/>
  </p:clrMapOvr>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E02B31-F34B-4E18-8C84-0623F31763EB}">
  <ds:schemaRefs>
    <ds:schemaRef ds:uri="http://schemas.microsoft.com/sharepoint/v3/contenttype/forms"/>
  </ds:schemaRefs>
</ds:datastoreItem>
</file>

<file path=customXml/itemProps2.xml><?xml version="1.0" encoding="utf-8"?>
<ds:datastoreItem xmlns:ds="http://schemas.openxmlformats.org/officeDocument/2006/customXml" ds:itemID="{28324C9D-A4D4-4EA5-B76C-8491F2658EB9}">
  <ds:schemaRefs>
    <ds:schemaRef ds:uri="http://purl.org/dc/elements/1.1/"/>
    <ds:schemaRef ds:uri="http://schemas.microsoft.com/office/2006/metadata/properties"/>
    <ds:schemaRef ds:uri="6fd5926b-e52e-44d8-81d1-5e6608a23368"/>
    <ds:schemaRef ds:uri="http://purl.org/dc/terms/"/>
    <ds:schemaRef ds:uri="http://schemas.openxmlformats.org/package/2006/metadata/core-properties"/>
    <ds:schemaRef ds:uri="http://schemas.microsoft.com/office/2006/documentManagement/types"/>
    <ds:schemaRef ds:uri="13c02fde-b48f-4d00-bac1-911d8ee6ee98"/>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13909</TotalTime>
  <Words>1694</Words>
  <Application>Microsoft Office PowerPoint</Application>
  <PresentationFormat>On-screen Show (4:3)</PresentationFormat>
  <Paragraphs>496</Paragraphs>
  <Slides>49</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60" baseType="lpstr">
      <vt:lpstr>Arial</vt:lpstr>
      <vt:lpstr>Arial Narrow</vt:lpstr>
      <vt:lpstr>Calibri</vt:lpstr>
      <vt:lpstr>Calibri Light</vt:lpstr>
      <vt:lpstr>Times New Roman</vt:lpstr>
      <vt:lpstr>Wingdings</vt:lpstr>
      <vt:lpstr>1_Custom Design</vt:lpstr>
      <vt:lpstr>2_Custom Design</vt:lpstr>
      <vt:lpstr>3_Custom Design</vt:lpstr>
      <vt:lpstr>5_Custom Design</vt:lpstr>
      <vt:lpstr>Visio</vt:lpstr>
      <vt:lpstr>PowerPoint Presentation</vt:lpstr>
      <vt:lpstr>PowerPoint Presentation</vt:lpstr>
      <vt:lpstr>Sales and Operations Planning</vt:lpstr>
      <vt:lpstr>Sales and Operations Planning (S&amp;OP)</vt:lpstr>
      <vt:lpstr>Time Horizon View . . .</vt:lpstr>
      <vt:lpstr>S&amp;OP continued </vt:lpstr>
      <vt:lpstr>Position in the Overall Business Planning Cycle</vt:lpstr>
      <vt:lpstr>Inputs to the Process</vt:lpstr>
      <vt:lpstr>Advantages of S&amp;OP</vt:lpstr>
      <vt:lpstr>S&amp;OP Approaches</vt:lpstr>
      <vt:lpstr>Planning Values</vt:lpstr>
      <vt:lpstr>Top-Down Planning</vt:lpstr>
      <vt:lpstr>Top-Down Example I (Pennington Cabinet Product Data)</vt:lpstr>
      <vt:lpstr>Top-Down Example II (“Average” Products)</vt:lpstr>
      <vt:lpstr>Top-Down Example III (Conditions or Constraints)</vt:lpstr>
      <vt:lpstr>Top-Down Example IV (Demand Forecast for 12 months)</vt:lpstr>
      <vt:lpstr>Top-Down Example V (Other tidbits of data …)</vt:lpstr>
      <vt:lpstr>Pennington Cabinet</vt:lpstr>
      <vt:lpstr>Pennington (continued)</vt:lpstr>
      <vt:lpstr>Pennington (again) . . . </vt:lpstr>
      <vt:lpstr>Detail of First Seven Months from Level Strategy</vt:lpstr>
      <vt:lpstr>Level Plan Cost Details for the Full Year from the Text</vt:lpstr>
      <vt:lpstr>Detail of First Seven Months from Chase Strategy</vt:lpstr>
      <vt:lpstr>Chase Plan Cost Details for the Full Year from the Text</vt:lpstr>
      <vt:lpstr>Mixed Strategy</vt:lpstr>
      <vt:lpstr>Mixed Plan Cost Details for the Full Year from the Text</vt:lpstr>
      <vt:lpstr>Top-Down Example (Other Issues …)</vt:lpstr>
      <vt:lpstr>Top-Down Option (We could subcontract production)</vt:lpstr>
      <vt:lpstr>Bottom-Up Iterative Approach (Similar to Top Down)</vt:lpstr>
      <vt:lpstr>Detail from Philips Toys Bottom Up Plan</vt:lpstr>
      <vt:lpstr>… and Load Profile for Production</vt:lpstr>
      <vt:lpstr>Cash Flow Analysis</vt:lpstr>
      <vt:lpstr>Advanced Topic: Optimization Modeling</vt:lpstr>
      <vt:lpstr>Optimization Modeling</vt:lpstr>
      <vt:lpstr>Optimization Example 1</vt:lpstr>
      <vt:lpstr>Optimization Example 2</vt:lpstr>
      <vt:lpstr>Choosing Between Plans</vt:lpstr>
      <vt:lpstr>Options for Services</vt:lpstr>
      <vt:lpstr>Linking S&amp;OP Throughout the Supply Chain</vt:lpstr>
      <vt:lpstr>S&amp;OP Optimization</vt:lpstr>
      <vt:lpstr>Optimization Essential Conditions I</vt:lpstr>
      <vt:lpstr>Optimization Essential Conditions II</vt:lpstr>
      <vt:lpstr>Optimization Example 1</vt:lpstr>
      <vt:lpstr>Optimization Example 2</vt:lpstr>
      <vt:lpstr>Minimization Problem </vt:lpstr>
      <vt:lpstr>What to Take Away from this ...</vt:lpstr>
      <vt:lpstr>Further Reading: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Eias</cp:lastModifiedBy>
  <cp:revision>53</cp:revision>
  <dcterms:created xsi:type="dcterms:W3CDTF">2017-08-16T23:55:16Z</dcterms:created>
  <dcterms:modified xsi:type="dcterms:W3CDTF">2018-12-02T21:01:50Z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