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683" r:id="rId5"/>
    <p:sldMasterId id="2147483685" r:id="rId6"/>
    <p:sldMasterId id="2147483706" r:id="rId7"/>
  </p:sldMasterIdLst>
  <p:notesMasterIdLst>
    <p:notesMasterId r:id="rId23"/>
  </p:notesMasterIdLst>
  <p:sldIdLst>
    <p:sldId id="283" r:id="rId8"/>
    <p:sldId id="284" r:id="rId9"/>
    <p:sldId id="287" r:id="rId10"/>
    <p:sldId id="289" r:id="rId11"/>
    <p:sldId id="290" r:id="rId12"/>
    <p:sldId id="292" r:id="rId13"/>
    <p:sldId id="291" r:id="rId14"/>
    <p:sldId id="293" r:id="rId15"/>
    <p:sldId id="294" r:id="rId16"/>
    <p:sldId id="295" r:id="rId17"/>
    <p:sldId id="297" r:id="rId18"/>
    <p:sldId id="296" r:id="rId19"/>
    <p:sldId id="298" r:id="rId20"/>
    <p:sldId id="299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CA309BC-425A-DD42-98C2-75A72F7C624A}">
          <p14:sldIdLst>
            <p14:sldId id="283"/>
            <p14:sldId id="284"/>
            <p14:sldId id="287"/>
            <p14:sldId id="289"/>
            <p14:sldId id="290"/>
            <p14:sldId id="292"/>
            <p14:sldId id="291"/>
            <p14:sldId id="293"/>
            <p14:sldId id="294"/>
            <p14:sldId id="295"/>
            <p14:sldId id="297"/>
            <p14:sldId id="296"/>
            <p14:sldId id="298"/>
            <p14:sldId id="299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73"/>
  </p:normalViewPr>
  <p:slideViewPr>
    <p:cSldViewPr snapToGrid="0" snapToObjects="1">
      <p:cViewPr varScale="1">
        <p:scale>
          <a:sx n="76" d="100"/>
          <a:sy n="76" d="100"/>
        </p:scale>
        <p:origin x="12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0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2218-DD8C-4944-883E-4F222486B95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1B446-6C3A-434A-9EAF-115FF2B5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902681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911351"/>
            <a:ext cx="8124825" cy="462245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515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" y="64071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47700" y="1943100"/>
            <a:ext cx="6553200" cy="4191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25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15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36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28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40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4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0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31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83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9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832" y="-64549"/>
            <a:ext cx="12417893" cy="6938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3CD403-54AC-49B0-BCE8-20FF98AC2FFD}" type="datetimeFigureOut">
              <a:rPr lang="en-AU" smtClean="0"/>
              <a:pPr/>
              <a:t>2/05/2019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579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3E055E-1006-4691-A728-C6D4B59F196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7771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05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D403-54AC-49B0-BCE8-20FF98AC2FFD}" type="datetimeFigureOut">
              <a:rPr lang="en-AU" smtClean="0"/>
              <a:t>2/05/2019</a:t>
            </a:fld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28650" y="1930400"/>
            <a:ext cx="6905625" cy="3937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095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49120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1" y="1870076"/>
            <a:ext cx="79629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49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788670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66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295275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02101" y="1903413"/>
            <a:ext cx="3416697" cy="462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85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162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Online Image Placeholder 4"/>
          <p:cNvSpPr>
            <a:spLocks noGrp="1"/>
          </p:cNvSpPr>
          <p:nvPr>
            <p:ph type="clipArt" sz="quarter" idx="10"/>
          </p:nvPr>
        </p:nvSpPr>
        <p:spPr>
          <a:xfrm>
            <a:off x="73342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74357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13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9150" y="5092700"/>
            <a:ext cx="7877175" cy="154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1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11" b="83291"/>
          <a:stretch/>
        </p:blipFill>
        <p:spPr>
          <a:xfrm>
            <a:off x="-60960" y="0"/>
            <a:ext cx="9204960" cy="115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05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2/05/2019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19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6" r:id="rId3"/>
    <p:sldLayoutId id="2147483680" r:id="rId4"/>
    <p:sldLayoutId id="2147483681" r:id="rId5"/>
    <p:sldLayoutId id="214748369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2145"/>
          <a:stretch/>
        </p:blipFill>
        <p:spPr>
          <a:xfrm>
            <a:off x="-60960" y="-80683"/>
            <a:ext cx="9248503" cy="69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4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368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-1" b="81"/>
          <a:stretch/>
        </p:blipFill>
        <p:spPr>
          <a:xfrm>
            <a:off x="-60960" y="0"/>
            <a:ext cx="9204960" cy="68912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43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6943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53050" y="63897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2649-D2F1-495C-A6D7-F9BEBEA50CD3}" type="datetimeFigureOut">
              <a:rPr lang="en-AU" smtClean="0"/>
              <a:t>2/05/2019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13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1" r="13112"/>
          <a:stretch/>
        </p:blipFill>
        <p:spPr>
          <a:xfrm>
            <a:off x="-87086" y="-13357"/>
            <a:ext cx="9239795" cy="69386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2/05/2019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59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eo.com/case-study/a-future-where-food-is-never-wasted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simon_sinek_how_great_leaders_inspire_action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207F-714C-49CF-B889-DAF1A145C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         Week 9 - </a:t>
            </a:r>
            <a:r>
              <a:rPr lang="en-AU" sz="2400" dirty="0">
                <a:solidFill>
                  <a:schemeClr val="bg1"/>
                </a:solidFill>
              </a:rPr>
              <a:t>Responsible leadership and innovation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16E2A-D05A-4AC6-9065-9BAFE68C6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1827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5F299-E945-4D83-BAEA-D61200B4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solidFill>
                  <a:schemeClr val="accent2"/>
                </a:solidFill>
              </a:rPr>
              <a:t>Components of an Innovative Organisation</a:t>
            </a:r>
            <a:endParaRPr lang="en-AU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7C969-AA06-4F7B-ACE1-0DAD6F7656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2248250"/>
            <a:ext cx="6905625" cy="36191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rgbClr val="C00000"/>
                </a:solidFill>
              </a:rPr>
              <a:t>High-involvement innovation</a:t>
            </a:r>
          </a:p>
          <a:p>
            <a:pPr marL="0" indent="0">
              <a:buNone/>
            </a:pPr>
            <a:endParaRPr lang="en-AU" sz="24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rgbClr val="C00000"/>
                </a:solidFill>
              </a:rPr>
              <a:t>Creative climate</a:t>
            </a:r>
          </a:p>
          <a:p>
            <a:pPr marL="0" indent="0">
              <a:buNone/>
            </a:pPr>
            <a:endParaRPr lang="en-AU" sz="24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rgbClr val="C00000"/>
                </a:solidFill>
              </a:rPr>
              <a:t>External Focus</a:t>
            </a:r>
          </a:p>
          <a:p>
            <a:pPr marL="0" indent="0">
              <a:buNone/>
            </a:pPr>
            <a:endParaRPr lang="en-AU" sz="24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rgbClr val="C00000"/>
                </a:solidFill>
              </a:rPr>
              <a:t>Learning organisation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6755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E1341-CD44-4381-8E0D-02A78CC7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Distributed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B397A-C44B-4E36-A341-4FCFC4B22FB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endParaRPr lang="en-AU" b="1" dirty="0"/>
          </a:p>
          <a:p>
            <a:r>
              <a:rPr lang="en-AU" b="1" dirty="0"/>
              <a:t>Closed Innovation: </a:t>
            </a:r>
            <a:r>
              <a:rPr lang="en-AU" dirty="0"/>
              <a:t>Controlled innovation process and doing innovation on their own</a:t>
            </a:r>
          </a:p>
          <a:p>
            <a:endParaRPr lang="en-AU" dirty="0"/>
          </a:p>
          <a:p>
            <a:r>
              <a:rPr lang="en-AU" b="1" dirty="0"/>
              <a:t>Open Innovation: </a:t>
            </a:r>
            <a:r>
              <a:rPr lang="en-AU" dirty="0"/>
              <a:t>Innovation</a:t>
            </a:r>
            <a:r>
              <a:rPr lang="en-AU" b="1" dirty="0"/>
              <a:t> </a:t>
            </a:r>
            <a:r>
              <a:rPr lang="en-AU" dirty="0"/>
              <a:t>using internal and external ideas and paths to markets</a:t>
            </a:r>
          </a:p>
          <a:p>
            <a:endParaRPr lang="en-AU" dirty="0"/>
          </a:p>
          <a:p>
            <a:pPr marL="400050" lvl="1" indent="0">
              <a:buNone/>
            </a:pPr>
            <a:r>
              <a:rPr lang="en-AU" dirty="0"/>
              <a:t>“useful knowledge is generally believed to be widely distributed, and of generally high quality’’</a:t>
            </a:r>
          </a:p>
          <a:p>
            <a:pPr marL="400050" lvl="1" indent="0">
              <a:buNone/>
            </a:pPr>
            <a:endParaRPr lang="en-AU" dirty="0"/>
          </a:p>
          <a:p>
            <a:pPr marL="400050" lvl="1" indent="0">
              <a:buNone/>
            </a:pPr>
            <a:endParaRPr lang="en-AU" dirty="0"/>
          </a:p>
          <a:p>
            <a:pPr marL="400050" lvl="1" indent="0">
              <a:buNone/>
            </a:pPr>
            <a:r>
              <a:rPr lang="en-AU" sz="1050" dirty="0"/>
              <a:t>Ref: Chesbrough 2006</a:t>
            </a:r>
          </a:p>
          <a:p>
            <a:pPr marL="400050" lvl="1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3978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E4F3-2C90-4A3B-9CAE-B37D6CA2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2"/>
                </a:solidFill>
              </a:rPr>
              <a:t>Measuring innovation performance</a:t>
            </a:r>
            <a:endParaRPr lang="en-A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772EE1-4CBF-4B25-83EB-64209404A60B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72" y="1930400"/>
            <a:ext cx="652758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96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044DC-8581-4A7F-8812-9C01DDDC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Designing Waste Out of the Food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2C931-4A0D-4833-8FFF-2B0C02F9969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Read case -- </a:t>
            </a:r>
            <a:r>
              <a:rPr lang="en-AU" dirty="0">
                <a:hlinkClick r:id="rId2"/>
              </a:rPr>
              <a:t>https://www.ideo.com/case-study/a-future-where-food-is-never-wasted</a:t>
            </a:r>
            <a:endParaRPr lang="en-AU" dirty="0"/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In Groups, discuss this case and :</a:t>
            </a:r>
          </a:p>
          <a:p>
            <a:r>
              <a:rPr lang="en-AU" dirty="0"/>
              <a:t>Identify key points</a:t>
            </a:r>
          </a:p>
          <a:p>
            <a:r>
              <a:rPr lang="en-AU" dirty="0"/>
              <a:t>Suggest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265850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5C7C7-EFB2-453E-A92C-4EDA229F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89FC-8B81-4851-9F22-37E5F14B279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685800" lvl="2" indent="0">
              <a:buNone/>
            </a:pPr>
            <a:r>
              <a:rPr lang="en-AU" sz="2400" b="1" dirty="0"/>
              <a:t>How great leaders inspire action:</a:t>
            </a:r>
            <a:r>
              <a:rPr lang="en-AU" sz="2400" dirty="0"/>
              <a:t> </a:t>
            </a:r>
          </a:p>
          <a:p>
            <a:pPr marL="685800" lvl="2" indent="0">
              <a:buNone/>
            </a:pPr>
            <a:r>
              <a:rPr lang="en-AU" sz="1600" dirty="0"/>
              <a:t> </a:t>
            </a:r>
          </a:p>
          <a:p>
            <a:pPr marL="685800" lvl="2" indent="0">
              <a:buNone/>
            </a:pPr>
            <a:endParaRPr lang="en-AU" sz="1600" dirty="0"/>
          </a:p>
          <a:p>
            <a:pPr marL="685800" lvl="2" indent="0">
              <a:buNone/>
            </a:pPr>
            <a:r>
              <a:rPr lang="en-AU" sz="1600" u="sng" dirty="0">
                <a:hlinkClick r:id="rId2"/>
              </a:rPr>
              <a:t>https://www.ted.com/talks/simon_sinek_how_great_leaders_inspire_action</a:t>
            </a:r>
            <a:endParaRPr lang="en-AU" sz="1600" u="sng" dirty="0"/>
          </a:p>
          <a:p>
            <a:pPr marL="685800" lvl="2" indent="0">
              <a:buNone/>
            </a:pPr>
            <a:endParaRPr lang="en-AU" sz="1600" u="sng" dirty="0"/>
          </a:p>
          <a:p>
            <a:pPr marL="685800" lvl="2" indent="0">
              <a:buNone/>
            </a:pPr>
            <a:endParaRPr lang="en-AU" sz="1600" u="sng" dirty="0"/>
          </a:p>
          <a:p>
            <a:pPr lvl="2"/>
            <a:r>
              <a:rPr lang="en-AU" dirty="0"/>
              <a:t>What key lessons did you learn that are pertinent to change management and/or innovation?</a:t>
            </a:r>
          </a:p>
          <a:p>
            <a:pPr marL="685800" lvl="2" indent="0">
              <a:buNone/>
            </a:pPr>
            <a:r>
              <a:rPr lang="en-AU" dirty="0"/>
              <a:t> </a:t>
            </a:r>
          </a:p>
          <a:p>
            <a:pPr lvl="2"/>
            <a:r>
              <a:rPr lang="en-AU" dirty="0"/>
              <a:t>Why did these lessons resonate with you?</a:t>
            </a:r>
          </a:p>
          <a:p>
            <a:pPr marL="685800" lvl="2" indent="0">
              <a:buNone/>
            </a:pPr>
            <a:endParaRPr lang="en-AU" sz="16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61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D75C8-516F-4595-8543-FE05A32A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9A74E-9837-4F58-96E3-E310E1DD7C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5400" dirty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r>
              <a:rPr lang="en-AU" sz="5400" dirty="0">
                <a:solidFill>
                  <a:srgbClr val="FF0000"/>
                </a:solidFill>
              </a:rPr>
              <a:t>Any Questions???</a:t>
            </a:r>
          </a:p>
        </p:txBody>
      </p:sp>
    </p:spTree>
    <p:extLst>
      <p:ext uri="{BB962C8B-B14F-4D97-AF65-F5344CB8AC3E}">
        <p14:creationId xmlns:p14="http://schemas.microsoft.com/office/powerpoint/2010/main" val="29282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98F354-B35C-4F50-8AD5-EFDD4ACD7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" y="208697"/>
            <a:ext cx="8752617" cy="563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8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DE2C-82F1-4D12-A88A-928FEB3E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B248F-51E0-441E-A0C9-4F866CFA151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endParaRPr lang="en-AU" dirty="0"/>
          </a:p>
          <a:p>
            <a:pPr lvl="0">
              <a:lnSpc>
                <a:spcPct val="150000"/>
              </a:lnSpc>
            </a:pPr>
            <a:r>
              <a:rPr lang="en-AU" dirty="0"/>
              <a:t>Learn about innovative Leadership and innovation strategy</a:t>
            </a:r>
          </a:p>
          <a:p>
            <a:pPr lvl="0">
              <a:lnSpc>
                <a:spcPct val="150000"/>
              </a:lnSpc>
            </a:pPr>
            <a:r>
              <a:rPr lang="en-AU" dirty="0"/>
              <a:t>Discuss the components of an innovative organisation</a:t>
            </a:r>
          </a:p>
          <a:p>
            <a:pPr lvl="0">
              <a:lnSpc>
                <a:spcPct val="150000"/>
              </a:lnSpc>
            </a:pPr>
            <a:r>
              <a:rPr lang="en-AU" dirty="0"/>
              <a:t>Understand how innovation performance can be measured</a:t>
            </a:r>
          </a:p>
          <a:p>
            <a:pPr lvl="0">
              <a:lnSpc>
                <a:spcPct val="150000"/>
              </a:lnSpc>
            </a:pPr>
            <a:r>
              <a:rPr lang="en-AU" dirty="0"/>
              <a:t>Explain how the leader can establish a climate the fosters creativity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148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CD115-058F-4573-8A4A-05DF57F0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2"/>
                </a:solidFill>
              </a:rPr>
              <a:t>Innovative Leadership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26656-A0B0-49CA-8BB1-817E015D003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AU" sz="2000" dirty="0"/>
          </a:p>
          <a:p>
            <a:r>
              <a:rPr lang="en-AU" sz="2000" dirty="0"/>
              <a:t>Display excellent strategic vision. </a:t>
            </a:r>
          </a:p>
          <a:p>
            <a:endParaRPr lang="en-AU" sz="2000" dirty="0"/>
          </a:p>
          <a:p>
            <a:r>
              <a:rPr lang="en-AU" sz="2000" dirty="0"/>
              <a:t>Have a strong customer focus. </a:t>
            </a:r>
          </a:p>
          <a:p>
            <a:endParaRPr lang="en-AU" sz="2000" dirty="0"/>
          </a:p>
          <a:p>
            <a:r>
              <a:rPr lang="en-AU" sz="2000" dirty="0"/>
              <a:t>Create a climate of reciprocal trust. </a:t>
            </a:r>
          </a:p>
          <a:p>
            <a:endParaRPr lang="en-AU" sz="2000" dirty="0"/>
          </a:p>
          <a:p>
            <a:r>
              <a:rPr lang="en-AU" sz="2000" dirty="0"/>
              <a:t>Display fearless loyalty to doing what’s right for the organization and customer.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050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FD857-856D-43E1-836B-754A1049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2"/>
                </a:solidFill>
              </a:rPr>
              <a:t>Innovative Leadership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BE4AB-16E6-460E-860F-F985968208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AU" sz="2000" dirty="0"/>
          </a:p>
          <a:p>
            <a:r>
              <a:rPr lang="en-AU" sz="2000" dirty="0"/>
              <a:t>Put their faith in a culture that magnifies upward communication. </a:t>
            </a:r>
          </a:p>
          <a:p>
            <a:endParaRPr lang="en-AU" sz="2000" dirty="0"/>
          </a:p>
          <a:p>
            <a:r>
              <a:rPr lang="en-AU" sz="2000" dirty="0"/>
              <a:t>Are persuasive. </a:t>
            </a:r>
          </a:p>
          <a:p>
            <a:endParaRPr lang="en-AU" sz="2000" dirty="0"/>
          </a:p>
          <a:p>
            <a:endParaRPr lang="en-AU" sz="2000" dirty="0"/>
          </a:p>
          <a:p>
            <a:r>
              <a:rPr lang="en-AU" sz="2000" dirty="0"/>
              <a:t>Excel at setting stretch goals. </a:t>
            </a:r>
          </a:p>
          <a:p>
            <a:endParaRPr lang="en-AU" sz="2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827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D0433-EEF6-48FA-BEE9-600833625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A6D1E1-A355-48B7-AB7E-DEFA377CC68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456796" y="1930400"/>
            <a:ext cx="5249333" cy="3937000"/>
          </a:xfrm>
        </p:spPr>
      </p:pic>
    </p:spTree>
    <p:extLst>
      <p:ext uri="{BB962C8B-B14F-4D97-AF65-F5344CB8AC3E}">
        <p14:creationId xmlns:p14="http://schemas.microsoft.com/office/powerpoint/2010/main" val="393854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2D31-8ADF-466B-8D40-D64ED66E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2"/>
                </a:solidFill>
              </a:rPr>
              <a:t>Innovative Leadership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AA382-BBE4-4AD4-85F8-4D364580906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AU" sz="2000" dirty="0"/>
          </a:p>
          <a:p>
            <a:endParaRPr lang="en-AU" sz="2000" dirty="0"/>
          </a:p>
          <a:p>
            <a:r>
              <a:rPr lang="en-AU" sz="2000" dirty="0"/>
              <a:t>Emphasize speed.</a:t>
            </a:r>
          </a:p>
          <a:p>
            <a:endParaRPr lang="en-AU" sz="2000" dirty="0"/>
          </a:p>
          <a:p>
            <a:r>
              <a:rPr lang="en-AU" sz="2000" dirty="0"/>
              <a:t>Are candid in their communication. </a:t>
            </a:r>
          </a:p>
          <a:p>
            <a:endParaRPr lang="en-AU" sz="2000" dirty="0"/>
          </a:p>
          <a:p>
            <a:r>
              <a:rPr lang="en-AU" sz="2000" dirty="0"/>
              <a:t>Inspire and motivate through action. </a:t>
            </a:r>
          </a:p>
          <a:p>
            <a:endParaRPr lang="en-AU" dirty="0"/>
          </a:p>
          <a:p>
            <a:pPr marL="685800" lvl="2" indent="0">
              <a:buNone/>
            </a:pPr>
            <a:r>
              <a:rPr lang="en-AU" sz="1050" dirty="0"/>
              <a:t>                                                                                                                  Zenger and Folkman, 2014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067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3A0E2-DC8D-4EDD-B424-0A0BE91BE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2"/>
                </a:solidFill>
              </a:rPr>
              <a:t>Innovation Strategy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57AE6-BB26-4738-AB8C-145F664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AU" dirty="0"/>
          </a:p>
          <a:p>
            <a:pPr marL="0" indent="0">
              <a:buNone/>
            </a:pPr>
            <a:r>
              <a:rPr lang="en-AU" dirty="0"/>
              <a:t>Good strategies …….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clarify objectives and priorities, and </a:t>
            </a:r>
          </a:p>
          <a:p>
            <a:endParaRPr lang="en-AU" dirty="0"/>
          </a:p>
          <a:p>
            <a:r>
              <a:rPr lang="en-AU" dirty="0"/>
              <a:t>help focus efforts around them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promote alignment among diverse groups within an organisation, 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091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C74AB-218F-4CF2-B166-EA48CB77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solidFill>
                  <a:schemeClr val="accent2"/>
                </a:solidFill>
              </a:rPr>
              <a:t>Components of an Innovative Organisation</a:t>
            </a:r>
            <a:endParaRPr lang="en-AU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0E501-1DB7-4D22-8BA1-4D21417FBA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rgbClr val="C00000"/>
                </a:solidFill>
              </a:rPr>
              <a:t>Shared vision, leadership and the will to innovate</a:t>
            </a:r>
          </a:p>
          <a:p>
            <a:pPr marL="0" indent="0">
              <a:buNone/>
            </a:pPr>
            <a:endParaRPr lang="en-AU" sz="24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rgbClr val="C00000"/>
                </a:solidFill>
              </a:rPr>
              <a:t>Appropriate structure</a:t>
            </a:r>
          </a:p>
          <a:p>
            <a:pPr marL="0" indent="0">
              <a:buNone/>
            </a:pPr>
            <a:endParaRPr lang="en-AU" sz="24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rgbClr val="C00000"/>
                </a:solidFill>
              </a:rPr>
              <a:t>Key individuals – intrapreneurs</a:t>
            </a:r>
          </a:p>
          <a:p>
            <a:pPr marL="0" indent="0">
              <a:buNone/>
            </a:pPr>
            <a:endParaRPr lang="en-AU" sz="24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rgbClr val="C00000"/>
                </a:solidFill>
              </a:rPr>
              <a:t>Effective team working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744101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709477310369438C3E543C94179E2D" ma:contentTypeVersion="8" ma:contentTypeDescription="Create a new document." ma:contentTypeScope="" ma:versionID="40639e0939d655a4dc87506b01892c9e">
  <xsd:schema xmlns:xsd="http://www.w3.org/2001/XMLSchema" xmlns:xs="http://www.w3.org/2001/XMLSchema" xmlns:p="http://schemas.microsoft.com/office/2006/metadata/properties" xmlns:ns2="13c02fde-b48f-4d00-bac1-911d8ee6ee98" xmlns:ns3="6fd5926b-e52e-44d8-81d1-5e6608a23368" targetNamespace="http://schemas.microsoft.com/office/2006/metadata/properties" ma:root="true" ma:fieldsID="337014aa22b9b0ec50b4022cfab8c551" ns2:_="" ns3:_="">
    <xsd:import namespace="13c02fde-b48f-4d00-bac1-911d8ee6ee98"/>
    <xsd:import namespace="6fd5926b-e52e-44d8-81d1-5e6608a23368"/>
    <xsd:element name="properties">
      <xsd:complexType>
        <xsd:sequence>
          <xsd:element name="documentManagement">
            <xsd:complexType>
              <xsd:all>
                <xsd:element ref="ns2:Category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02fde-b48f-4d00-bac1-911d8ee6ee98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description="Select from the pull down menu the correct category for this file type" ma:format="Dropdown" ma:internalName="Category">
      <xsd:simpleType>
        <xsd:restriction base="dms:Choice">
          <xsd:enumeration value="Meetings"/>
          <xsd:enumeration value="Purchase Order"/>
          <xsd:enumeration value="Invoice"/>
          <xsd:enumeration value="Policy"/>
          <xsd:enumeration value="Procedure"/>
          <xsd:enumeration value="Template"/>
        </xsd:restriction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5926b-e52e-44d8-81d1-5e6608a23368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3c02fde-b48f-4d00-bac1-911d8ee6ee98">Template</Categor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D502E4-D18D-4EA6-BFF6-F7B2176D1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c02fde-b48f-4d00-bac1-911d8ee6ee98"/>
    <ds:schemaRef ds:uri="6fd5926b-e52e-44d8-81d1-5e6608a23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324C9D-A4D4-4EA5-B76C-8491F2658EB9}">
  <ds:schemaRefs>
    <ds:schemaRef ds:uri="13c02fde-b48f-4d00-bac1-911d8ee6ee98"/>
    <ds:schemaRef ds:uri="http://schemas.microsoft.com/office/2006/documentManagement/types"/>
    <ds:schemaRef ds:uri="http://purl.org/dc/elements/1.1/"/>
    <ds:schemaRef ds:uri="http://schemas.microsoft.com/office/2006/metadata/properties"/>
    <ds:schemaRef ds:uri="6fd5926b-e52e-44d8-81d1-5e6608a2336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E02B31-F34B-4E18-8C84-0623F31763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13960</TotalTime>
  <Words>259</Words>
  <Application>Microsoft Office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1_Custom Design</vt:lpstr>
      <vt:lpstr>2_Custom Design</vt:lpstr>
      <vt:lpstr>3_Custom Design</vt:lpstr>
      <vt:lpstr>5_Custom Design</vt:lpstr>
      <vt:lpstr>         Week 9 - Responsible leadership and innovation</vt:lpstr>
      <vt:lpstr>PowerPoint Presentation</vt:lpstr>
      <vt:lpstr>Learning Outcomes</vt:lpstr>
      <vt:lpstr>Innovative Leadership</vt:lpstr>
      <vt:lpstr>Innovative Leadership</vt:lpstr>
      <vt:lpstr>PowerPoint Presentation</vt:lpstr>
      <vt:lpstr>Innovative Leadership</vt:lpstr>
      <vt:lpstr>Innovation Strategy</vt:lpstr>
      <vt:lpstr>Components of an Innovative Organisation</vt:lpstr>
      <vt:lpstr>Components of an Innovative Organisation</vt:lpstr>
      <vt:lpstr>Distributed innovation</vt:lpstr>
      <vt:lpstr>Measuring innovation performance</vt:lpstr>
      <vt:lpstr>Designing Waste Out of the Food System</vt:lpstr>
      <vt:lpstr>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Toniel Leung</dc:creator>
  <cp:lastModifiedBy>Narender Sharma</cp:lastModifiedBy>
  <cp:revision>57</cp:revision>
  <dcterms:created xsi:type="dcterms:W3CDTF">2017-08-16T23:55:16Z</dcterms:created>
  <dcterms:modified xsi:type="dcterms:W3CDTF">2019-05-02T05:46:14Z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0x010100E1709477310369438C3E543C94179E2D</vt:lpwstr>
  </property>
</Properties>
</file>