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45"/>
  </p:notesMasterIdLst>
  <p:sldIdLst>
    <p:sldId id="283" r:id="rId8"/>
    <p:sldId id="304" r:id="rId9"/>
    <p:sldId id="303" r:id="rId10"/>
    <p:sldId id="305" r:id="rId11"/>
    <p:sldId id="306" r:id="rId12"/>
    <p:sldId id="392" r:id="rId13"/>
    <p:sldId id="402" r:id="rId14"/>
    <p:sldId id="403" r:id="rId15"/>
    <p:sldId id="393" r:id="rId16"/>
    <p:sldId id="394" r:id="rId17"/>
    <p:sldId id="404" r:id="rId18"/>
    <p:sldId id="405" r:id="rId19"/>
    <p:sldId id="406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295" r:id="rId36"/>
    <p:sldId id="296" r:id="rId37"/>
    <p:sldId id="298" r:id="rId38"/>
    <p:sldId id="300" r:id="rId39"/>
    <p:sldId id="301" r:id="rId40"/>
    <p:sldId id="302" r:id="rId41"/>
    <p:sldId id="299" r:id="rId42"/>
    <p:sldId id="308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3"/>
            <p14:sldId id="304"/>
            <p14:sldId id="303"/>
            <p14:sldId id="305"/>
            <p14:sldId id="306"/>
            <p14:sldId id="392"/>
            <p14:sldId id="402"/>
            <p14:sldId id="403"/>
            <p14:sldId id="393"/>
            <p14:sldId id="394"/>
            <p14:sldId id="404"/>
            <p14:sldId id="405"/>
            <p14:sldId id="406"/>
            <p14:sldId id="395"/>
            <p14:sldId id="396"/>
            <p14:sldId id="397"/>
            <p14:sldId id="398"/>
            <p14:sldId id="399"/>
            <p14:sldId id="400"/>
            <p14:sldId id="401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295"/>
            <p14:sldId id="296"/>
            <p14:sldId id="298"/>
            <p14:sldId id="300"/>
            <p14:sldId id="301"/>
            <p14:sldId id="302"/>
            <p14:sldId id="299"/>
            <p14:sldId id="30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01D1400-568E-45E8-B876-6945CEDE2387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3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5363D19-0067-4DFA-882A-CC845250C6A9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66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5363D19-0067-4DFA-882A-CC845250C6A9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5363D19-0067-4DFA-882A-CC845250C6A9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38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5800">
                <a:solidFill>
                  <a:srgbClr val="000000"/>
                </a:solidFill>
                <a:latin typeface="Arial Narrow" pitchFamily="34" charset="0"/>
              </a:defRPr>
            </a:lvl1pPr>
            <a:lvl2pPr marL="804763" indent="-309524" eaLnBrk="0" hangingPunct="0">
              <a:defRPr sz="5800">
                <a:solidFill>
                  <a:srgbClr val="000000"/>
                </a:solidFill>
                <a:latin typeface="Arial Narrow" pitchFamily="34" charset="0"/>
              </a:defRPr>
            </a:lvl2pPr>
            <a:lvl3pPr marL="1238098" indent="-247620" eaLnBrk="0" hangingPunct="0">
              <a:defRPr sz="5800">
                <a:solidFill>
                  <a:srgbClr val="000000"/>
                </a:solidFill>
                <a:latin typeface="Arial Narrow" pitchFamily="34" charset="0"/>
              </a:defRPr>
            </a:lvl3pPr>
            <a:lvl4pPr marL="1733337" indent="-247620" eaLnBrk="0" hangingPunct="0">
              <a:defRPr sz="5800">
                <a:solidFill>
                  <a:srgbClr val="000000"/>
                </a:solidFill>
                <a:latin typeface="Arial Narrow" pitchFamily="34" charset="0"/>
              </a:defRPr>
            </a:lvl4pPr>
            <a:lvl5pPr marL="2228576" indent="-247620" eaLnBrk="0" hangingPunct="0">
              <a:defRPr sz="5800">
                <a:solidFill>
                  <a:srgbClr val="000000"/>
                </a:solidFill>
                <a:latin typeface="Arial Narrow" pitchFamily="34" charset="0"/>
              </a:defRPr>
            </a:lvl5pPr>
            <a:lvl6pPr marL="2723815" indent="-24762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Arial Narrow" pitchFamily="34" charset="0"/>
              </a:defRPr>
            </a:lvl6pPr>
            <a:lvl7pPr marL="3219054" indent="-24762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Arial Narrow" pitchFamily="34" charset="0"/>
              </a:defRPr>
            </a:lvl7pPr>
            <a:lvl8pPr marL="3714293" indent="-24762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Arial Narrow" pitchFamily="34" charset="0"/>
              </a:defRPr>
            </a:lvl8pPr>
            <a:lvl9pPr marL="4209532" indent="-24762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E5FDA9D-BA1D-4323-8A87-1482D8787A88}" type="slidenum">
              <a:rPr lang="en-US" altLang="en-US" sz="1300">
                <a:latin typeface="Arial" panose="020B0604020202020204" pitchFamily="34" charset="0"/>
              </a:rPr>
              <a:pPr/>
              <a:t>20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01D1400-568E-45E8-B876-6945CEDE2387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3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01D1400-568E-45E8-B876-6945CEDE2387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2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5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01D1400-568E-45E8-B876-6945CEDE2387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9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300" dirty="0">
                <a:solidFill>
                  <a:schemeClr val="tx1"/>
                </a:solidFill>
                <a:latin typeface="Arial" charset="0"/>
              </a:rPr>
              <a:t>(c) 2008 Prentice-Hall, All </a:t>
            </a:r>
            <a:r>
              <a:rPr lang="en-US" sz="1300">
                <a:solidFill>
                  <a:schemeClr val="tx1"/>
                </a:solidFill>
                <a:latin typeface="Arial" charset="0"/>
              </a:rPr>
              <a:t>rights reserved.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1pPr>
            <a:lvl2pPr marL="777482" indent="-299031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2pPr>
            <a:lvl3pPr marL="1196126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3pPr>
            <a:lvl4pPr marL="167457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4pPr>
            <a:lvl5pPr marL="2153027" indent="-239226" eaLnBrk="0" hangingPunct="0">
              <a:defRPr sz="5600">
                <a:solidFill>
                  <a:srgbClr val="000000"/>
                </a:solidFill>
                <a:latin typeface="Arial Narrow" pitchFamily="34" charset="0"/>
              </a:defRPr>
            </a:lvl5pPr>
            <a:lvl6pPr marL="26314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6pPr>
            <a:lvl7pPr marL="310992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7pPr>
            <a:lvl8pPr marL="3588378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8pPr>
            <a:lvl9pPr marL="4066829" indent="-239226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01D1400-568E-45E8-B876-6945CEDE2387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1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6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7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5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9/04/2019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9/04/2019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981075"/>
            <a:ext cx="8208962" cy="446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0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DD09-F462-43E9-BDAB-661CAD78B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8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409701"/>
            <a:ext cx="8170768" cy="3171825"/>
          </a:xfrm>
        </p:spPr>
        <p:txBody>
          <a:bodyPr/>
          <a:lstStyle>
            <a:lvl1pPr>
              <a:spcAft>
                <a:spcPts val="1108"/>
              </a:spcAft>
              <a:buClr>
                <a:schemeClr val="bg2"/>
              </a:buClr>
              <a:defRPr sz="1846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spcAft>
                <a:spcPts val="1108"/>
              </a:spcAft>
              <a:defRPr sz="1846">
                <a:solidFill>
                  <a:srgbClr val="000000"/>
                </a:solidFill>
              </a:defRPr>
            </a:lvl3pPr>
            <a:lvl4pPr>
              <a:spcAft>
                <a:spcPts val="1108"/>
              </a:spcAft>
              <a:defRPr sz="1846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1340" y="417601"/>
            <a:ext cx="8209592" cy="545250"/>
          </a:xfrm>
        </p:spPr>
        <p:txBody>
          <a:bodyPr/>
          <a:lstStyle>
            <a:lvl1pPr>
              <a:defRPr>
                <a:solidFill>
                  <a:srgbClr val="005B8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97766" y="6489701"/>
            <a:ext cx="433754" cy="1254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646" b="1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3BB49C96-DF38-485F-8CE4-A43FB6E7F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9/04/2019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8" r:id="rId7"/>
    <p:sldLayoutId id="2147483719" r:id="rId8"/>
    <p:sldLayoutId id="214748372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9/04/2019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9/04/2019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ity.com/view/typ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ity.com/view/typ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RKbZtpBcg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RKbZtpBcg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207F-714C-49CF-B889-DAF1A145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Week 8 - </a:t>
            </a:r>
            <a:r>
              <a:rPr lang="en-AU" sz="2400" b="1">
                <a:solidFill>
                  <a:schemeClr val="bg1"/>
                </a:solidFill>
              </a:rPr>
              <a:t>Leadership development and </a:t>
            </a:r>
            <a:r>
              <a:rPr lang="en-AU" sz="2400" b="1" dirty="0">
                <a:solidFill>
                  <a:schemeClr val="bg1"/>
                </a:solidFill>
              </a:rPr>
              <a:t>self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6E2A-D05A-4AC6-9065-9BAFE68C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182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3781" y="1544515"/>
            <a:ext cx="6934200" cy="4220727"/>
          </a:xfrm>
        </p:spPr>
        <p:txBody>
          <a:bodyPr/>
          <a:lstStyle/>
          <a:p>
            <a:pPr>
              <a:buFontTx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Myers</a:t>
            </a: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–</a:t>
            </a:r>
            <a:r>
              <a:rPr lang="en-US" b="1" dirty="0">
                <a:solidFill>
                  <a:srgbClr val="000000"/>
                </a:solidFill>
              </a:rPr>
              <a:t>Briggs Type Indicator (MBTI)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personality test that taps four characteristics and classifies people into one of 16 personality types</a:t>
            </a:r>
          </a:p>
          <a:p>
            <a:pPr eaLnBrk="1" hangingPunct="1"/>
            <a:endParaRPr lang="en-AU" b="1" dirty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96709" y="621323"/>
            <a:ext cx="8341380" cy="830874"/>
          </a:xfrm>
        </p:spPr>
        <p:txBody>
          <a:bodyPr/>
          <a:lstStyle/>
          <a:p>
            <a:pPr eaLnBrk="1" hangingPunct="1"/>
            <a:r>
              <a:rPr lang="en-US" dirty="0"/>
              <a:t>The Myers</a:t>
            </a:r>
            <a:r>
              <a:rPr lang="en-US" dirty="0">
                <a:latin typeface="Verdana"/>
                <a:ea typeface="Verdana"/>
                <a:cs typeface="Verdana"/>
              </a:rPr>
              <a:t>–</a:t>
            </a:r>
            <a:r>
              <a:rPr lang="en-US" dirty="0"/>
              <a:t>Briggs Type Indicator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973" y="5720025"/>
            <a:ext cx="7415684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46" b="1" u="sng" dirty="0">
                <a:solidFill>
                  <a:srgbClr val="FF0000"/>
                </a:solidFill>
                <a:hlinkClick r:id="rId3"/>
              </a:rPr>
              <a:t>http://www.tr</a:t>
            </a:r>
            <a:r>
              <a:rPr lang="en-AU" sz="1846" b="1" u="sng" dirty="0">
                <a:solidFill>
                  <a:srgbClr val="00B0F0"/>
                </a:solidFill>
                <a:hlinkClick r:id="rId3"/>
              </a:rPr>
              <a:t>uity.com</a:t>
            </a:r>
            <a:r>
              <a:rPr lang="en-AU" sz="1846" b="1" u="sng" dirty="0">
                <a:solidFill>
                  <a:srgbClr val="FF0000"/>
                </a:solidFill>
                <a:hlinkClick r:id="rId3"/>
              </a:rPr>
              <a:t>/view/types</a:t>
            </a:r>
            <a:endParaRPr lang="en-AU" sz="1846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609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3781" y="1544515"/>
            <a:ext cx="6934200" cy="4220727"/>
          </a:xfrm>
        </p:spPr>
        <p:txBody>
          <a:bodyPr/>
          <a:lstStyle/>
          <a:p>
            <a:pPr eaLnBrk="1" hangingPunct="1"/>
            <a:endParaRPr lang="en-AU" b="1" dirty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96709" y="621323"/>
            <a:ext cx="8341380" cy="830874"/>
          </a:xfrm>
        </p:spPr>
        <p:txBody>
          <a:bodyPr/>
          <a:lstStyle/>
          <a:p>
            <a:pPr eaLnBrk="1" hangingPunct="1"/>
            <a:r>
              <a:rPr lang="en-US" dirty="0"/>
              <a:t>The Myers</a:t>
            </a:r>
            <a:r>
              <a:rPr lang="en-US" dirty="0">
                <a:latin typeface="Verdana"/>
                <a:ea typeface="Verdana"/>
                <a:cs typeface="Verdana"/>
              </a:rPr>
              <a:t>–</a:t>
            </a:r>
            <a:r>
              <a:rPr lang="en-US" dirty="0"/>
              <a:t>Briggs Type Indicator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61940" y="2283785"/>
            <a:ext cx="5317881" cy="2742186"/>
          </a:xfrm>
          <a:prstGeom prst="rect">
            <a:avLst/>
          </a:prstGeom>
          <a:solidFill>
            <a:srgbClr val="C8D7E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CC"/>
              </a:buClr>
            </a:pPr>
            <a:r>
              <a:rPr lang="en-US" sz="2215" b="1" dirty="0">
                <a:solidFill>
                  <a:srgbClr val="000000"/>
                </a:solidFill>
              </a:rPr>
              <a:t>Personality types</a:t>
            </a:r>
          </a:p>
          <a:p>
            <a:pPr marL="422041" indent="-422041" eaLnBrk="1" hangingPunct="1">
              <a:buClr>
                <a:srgbClr val="0000CC"/>
              </a:buClr>
              <a:buFont typeface="+mj-lt"/>
              <a:buAutoNum type="arabicPeriod"/>
            </a:pPr>
            <a:r>
              <a:rPr lang="en-US" sz="2215" dirty="0">
                <a:solidFill>
                  <a:srgbClr val="000000"/>
                </a:solidFill>
              </a:rPr>
              <a:t> </a:t>
            </a:r>
            <a:r>
              <a:rPr lang="en-US" sz="1846" dirty="0">
                <a:solidFill>
                  <a:srgbClr val="000000"/>
                </a:solidFill>
              </a:rPr>
              <a:t>Extroverted versus Introverted (E or I)</a:t>
            </a:r>
          </a:p>
          <a:p>
            <a:pPr marL="422041" indent="-422041" eaLnBrk="1" hangingPunct="1">
              <a:buClr>
                <a:srgbClr val="0000CC"/>
              </a:buClr>
              <a:buFont typeface="+mj-lt"/>
              <a:buAutoNum type="arabicPeriod"/>
            </a:pPr>
            <a:r>
              <a:rPr lang="en-US" sz="1846" dirty="0">
                <a:solidFill>
                  <a:srgbClr val="000000"/>
                </a:solidFill>
              </a:rPr>
              <a:t> Sensing versus Intuitive (S or N)</a:t>
            </a:r>
          </a:p>
          <a:p>
            <a:pPr marL="422041" indent="-422041" eaLnBrk="1" hangingPunct="1">
              <a:buClr>
                <a:srgbClr val="0000CC"/>
              </a:buClr>
              <a:buFont typeface="+mj-lt"/>
              <a:buAutoNum type="arabicPeriod"/>
            </a:pPr>
            <a:r>
              <a:rPr lang="en-US" sz="1846" dirty="0">
                <a:solidFill>
                  <a:srgbClr val="000000"/>
                </a:solidFill>
              </a:rPr>
              <a:t> Thinking versus Feeling (T or F)</a:t>
            </a:r>
          </a:p>
          <a:p>
            <a:pPr marL="422041" indent="-422041" eaLnBrk="1" hangingPunct="1">
              <a:buClr>
                <a:srgbClr val="0000CC"/>
              </a:buClr>
              <a:buFont typeface="+mj-lt"/>
              <a:buAutoNum type="arabicPeriod"/>
            </a:pPr>
            <a:r>
              <a:rPr lang="en-US" sz="1846" dirty="0">
                <a:solidFill>
                  <a:srgbClr val="000000"/>
                </a:solidFill>
              </a:rPr>
              <a:t> Judging versus Perceiving (J or P)</a:t>
            </a:r>
          </a:p>
          <a:p>
            <a:pPr eaLnBrk="1" hangingPunct="1">
              <a:buClr>
                <a:srgbClr val="0000CC"/>
              </a:buClr>
            </a:pPr>
            <a:r>
              <a:rPr lang="en-US" sz="1846" dirty="0">
                <a:solidFill>
                  <a:srgbClr val="000000"/>
                </a:solidFill>
              </a:rPr>
              <a:t>Score is a combination of all four (e.g., ENTJ)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973" y="5720025"/>
            <a:ext cx="7415684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46" b="1" u="sng" dirty="0">
                <a:solidFill>
                  <a:srgbClr val="FF0000"/>
                </a:solidFill>
                <a:hlinkClick r:id="rId3"/>
              </a:rPr>
              <a:t>http://www.tr</a:t>
            </a:r>
            <a:r>
              <a:rPr lang="en-AU" sz="1846" b="1" u="sng" dirty="0">
                <a:solidFill>
                  <a:srgbClr val="00B0F0"/>
                </a:solidFill>
                <a:hlinkClick r:id="rId3"/>
              </a:rPr>
              <a:t>uity.com</a:t>
            </a:r>
            <a:r>
              <a:rPr lang="en-AU" sz="1846" b="1" u="sng" dirty="0">
                <a:solidFill>
                  <a:srgbClr val="FF0000"/>
                </a:solidFill>
                <a:hlinkClick r:id="rId3"/>
              </a:rPr>
              <a:t>/view/types</a:t>
            </a:r>
            <a:endParaRPr lang="en-AU" sz="1846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964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Myers-Briggs Type Indicator (MBTI)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37" y="1844824"/>
            <a:ext cx="6397938" cy="37444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6556" y="861657"/>
            <a:ext cx="846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commonly used assessment in how individuals differ in various areas. Based on the work of psychologist Carl Jung.</a:t>
            </a:r>
          </a:p>
        </p:txBody>
      </p:sp>
    </p:spTree>
    <p:extLst>
      <p:ext uri="{BB962C8B-B14F-4D97-AF65-F5344CB8AC3E}">
        <p14:creationId xmlns:p14="http://schemas.microsoft.com/office/powerpoint/2010/main" val="155133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Myers-Briggs Type Indicator (MBTI)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6556" y="861657"/>
            <a:ext cx="846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commonly used assessment in how individuals differ in various areas. Based on the work of psychologist Carl Jung.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B788F1-2EC4-47A3-BC8D-26723398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92654"/>
            <a:ext cx="6858000" cy="51714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4800" b="1" dirty="0">
                <a:solidFill>
                  <a:schemeClr val="tx1"/>
                </a:solidFill>
              </a:rPr>
              <a:t>E</a:t>
            </a:r>
            <a:r>
              <a:rPr lang="en-AU" sz="2800" b="1" dirty="0">
                <a:solidFill>
                  <a:schemeClr val="tx1"/>
                </a:solidFill>
              </a:rPr>
              <a:t>xtraversion</a:t>
            </a:r>
            <a:r>
              <a:rPr lang="en-AU" sz="4800" b="1" dirty="0">
                <a:solidFill>
                  <a:schemeClr val="tx1"/>
                </a:solidFill>
              </a:rPr>
              <a:t> </a:t>
            </a:r>
            <a:r>
              <a:rPr lang="en-AU" sz="2800" b="1" dirty="0">
                <a:solidFill>
                  <a:schemeClr val="tx1"/>
                </a:solidFill>
              </a:rPr>
              <a:t>…………..</a:t>
            </a:r>
            <a:r>
              <a:rPr lang="en-AU" sz="4800" b="1" dirty="0">
                <a:solidFill>
                  <a:schemeClr val="tx1"/>
                </a:solidFill>
              </a:rPr>
              <a:t> I</a:t>
            </a:r>
            <a:r>
              <a:rPr lang="en-AU" sz="2800" b="1" dirty="0">
                <a:solidFill>
                  <a:schemeClr val="tx1"/>
                </a:solidFill>
              </a:rPr>
              <a:t>ntroversion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75E577D-620D-4931-977F-8C98FA41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88054"/>
            <a:ext cx="6858000" cy="51714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4800" b="1">
                <a:solidFill>
                  <a:schemeClr val="tx1"/>
                </a:solidFill>
              </a:rPr>
              <a:t>S</a:t>
            </a:r>
            <a:r>
              <a:rPr lang="en-AU" sz="2800" b="1">
                <a:solidFill>
                  <a:schemeClr val="tx1"/>
                </a:solidFill>
              </a:rPr>
              <a:t>ensing</a:t>
            </a:r>
            <a:r>
              <a:rPr lang="en-AU" sz="4800" b="1">
                <a:solidFill>
                  <a:schemeClr val="tx1"/>
                </a:solidFill>
              </a:rPr>
              <a:t> </a:t>
            </a:r>
            <a:r>
              <a:rPr lang="en-AU" sz="2800" b="1">
                <a:solidFill>
                  <a:schemeClr val="tx1"/>
                </a:solidFill>
              </a:rPr>
              <a:t>……………………..</a:t>
            </a:r>
            <a:r>
              <a:rPr lang="en-AU" sz="4800" b="1">
                <a:solidFill>
                  <a:schemeClr val="tx1"/>
                </a:solidFill>
              </a:rPr>
              <a:t> </a:t>
            </a:r>
            <a:r>
              <a:rPr lang="en-AU" sz="2800" b="1">
                <a:solidFill>
                  <a:schemeClr val="tx1"/>
                </a:solidFill>
              </a:rPr>
              <a:t>i</a:t>
            </a:r>
            <a:r>
              <a:rPr lang="en-AU" sz="4800" b="1">
                <a:solidFill>
                  <a:schemeClr val="tx1"/>
                </a:solidFill>
              </a:rPr>
              <a:t>N</a:t>
            </a:r>
            <a:r>
              <a:rPr lang="en-AU" sz="2800" b="1">
                <a:solidFill>
                  <a:schemeClr val="tx1"/>
                </a:solidFill>
              </a:rPr>
              <a:t>tuitive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949EAC9-84B5-40E3-BDD6-9A5644D8F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39592"/>
            <a:ext cx="6858000" cy="48020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AU" sz="4800" b="1" dirty="0">
                <a:solidFill>
                  <a:schemeClr val="tx1"/>
                </a:solidFill>
              </a:rPr>
              <a:t>J</a:t>
            </a:r>
            <a:r>
              <a:rPr lang="en-AU" sz="2800" b="1" dirty="0">
                <a:solidFill>
                  <a:schemeClr val="tx1"/>
                </a:solidFill>
              </a:rPr>
              <a:t>udging</a:t>
            </a:r>
            <a:r>
              <a:rPr lang="en-AU" sz="4800" b="1" dirty="0">
                <a:solidFill>
                  <a:schemeClr val="tx1"/>
                </a:solidFill>
              </a:rPr>
              <a:t> </a:t>
            </a:r>
            <a:r>
              <a:rPr lang="en-AU" sz="2800" b="1" dirty="0">
                <a:solidFill>
                  <a:schemeClr val="tx1"/>
                </a:solidFill>
              </a:rPr>
              <a:t>…………….…….</a:t>
            </a:r>
            <a:r>
              <a:rPr lang="en-AU" sz="4800" b="1" dirty="0">
                <a:solidFill>
                  <a:schemeClr val="tx1"/>
                </a:solidFill>
              </a:rPr>
              <a:t> P</a:t>
            </a:r>
            <a:r>
              <a:rPr lang="en-AU" sz="2800" b="1" dirty="0">
                <a:solidFill>
                  <a:schemeClr val="tx1"/>
                </a:solidFill>
              </a:rPr>
              <a:t>erceiving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D890134-F094-4CE6-A941-4979E0DD2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83454"/>
            <a:ext cx="6858000" cy="51714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4800" b="1">
                <a:solidFill>
                  <a:schemeClr val="tx1"/>
                </a:solidFill>
              </a:rPr>
              <a:t>T</a:t>
            </a:r>
            <a:r>
              <a:rPr lang="en-AU" sz="2800" b="1">
                <a:solidFill>
                  <a:schemeClr val="tx1"/>
                </a:solidFill>
              </a:rPr>
              <a:t>hinking</a:t>
            </a:r>
            <a:r>
              <a:rPr lang="en-AU" sz="4800" b="1">
                <a:solidFill>
                  <a:schemeClr val="tx1"/>
                </a:solidFill>
              </a:rPr>
              <a:t> </a:t>
            </a:r>
            <a:r>
              <a:rPr lang="en-AU" sz="2800" b="1">
                <a:solidFill>
                  <a:schemeClr val="tx1"/>
                </a:solidFill>
              </a:rPr>
              <a:t>…………..…………..</a:t>
            </a:r>
            <a:r>
              <a:rPr lang="en-AU" sz="4800" b="1">
                <a:solidFill>
                  <a:schemeClr val="tx1"/>
                </a:solidFill>
              </a:rPr>
              <a:t> F</a:t>
            </a:r>
            <a:r>
              <a:rPr lang="en-AU" sz="2800" b="1">
                <a:solidFill>
                  <a:schemeClr val="tx1"/>
                </a:solidFill>
              </a:rPr>
              <a:t>eeling</a:t>
            </a:r>
          </a:p>
        </p:txBody>
      </p:sp>
    </p:spTree>
    <p:extLst>
      <p:ext uri="{BB962C8B-B14F-4D97-AF65-F5344CB8AC3E}">
        <p14:creationId xmlns:p14="http://schemas.microsoft.com/office/powerpoint/2010/main" val="6226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3591" y="621323"/>
            <a:ext cx="8324499" cy="8308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Big Five Model of personality dimensions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lnSpc>
                <a:spcPts val="1846"/>
              </a:lnSpc>
              <a:spcBef>
                <a:spcPct val="40000"/>
              </a:spcBef>
            </a:pPr>
            <a:endParaRPr lang="en-AU" dirty="0"/>
          </a:p>
          <a:p>
            <a:pPr lvl="1">
              <a:lnSpc>
                <a:spcPts val="1846"/>
              </a:lnSpc>
              <a:spcBef>
                <a:spcPct val="40000"/>
              </a:spcBef>
            </a:pPr>
            <a:endParaRPr lang="en-AU" dirty="0"/>
          </a:p>
          <a:p>
            <a:pPr lvl="1">
              <a:lnSpc>
                <a:spcPts val="1846"/>
              </a:lnSpc>
              <a:spcBef>
                <a:spcPct val="40000"/>
              </a:spcBef>
            </a:pPr>
            <a:endParaRPr lang="en-AU" dirty="0"/>
          </a:p>
          <a:p>
            <a:pPr lvl="1">
              <a:lnSpc>
                <a:spcPts val="1846"/>
              </a:lnSpc>
              <a:spcBef>
                <a:spcPct val="40000"/>
              </a:spcBef>
            </a:pPr>
            <a:endParaRPr lang="en-AU" dirty="0"/>
          </a:p>
          <a:p>
            <a:pPr lvl="1">
              <a:lnSpc>
                <a:spcPts val="1846"/>
              </a:lnSpc>
              <a:spcBef>
                <a:spcPct val="40000"/>
              </a:spcBef>
            </a:pPr>
            <a:endParaRPr lang="en-AU" dirty="0"/>
          </a:p>
          <a:p>
            <a:pPr lvl="1">
              <a:lnSpc>
                <a:spcPts val="1846"/>
              </a:lnSpc>
              <a:spcBef>
                <a:spcPct val="40000"/>
              </a:spcBef>
            </a:pPr>
            <a:endParaRPr lang="en-AU" dirty="0"/>
          </a:p>
          <a:p>
            <a:pPr lvl="1">
              <a:lnSpc>
                <a:spcPts val="1846"/>
              </a:lnSpc>
              <a:spcBef>
                <a:spcPct val="40000"/>
              </a:spcBef>
            </a:pPr>
            <a:r>
              <a:rPr lang="en-AU" dirty="0"/>
              <a:t>Extroversion</a:t>
            </a:r>
          </a:p>
          <a:p>
            <a:pPr marL="105510" lvl="1" indent="0">
              <a:lnSpc>
                <a:spcPts val="1846"/>
              </a:lnSpc>
              <a:spcBef>
                <a:spcPct val="40000"/>
              </a:spcBef>
              <a:buNone/>
            </a:pPr>
            <a:r>
              <a:rPr lang="en-AU" sz="1662" dirty="0"/>
              <a:t>	Sociable, gregarious and assertive</a:t>
            </a:r>
          </a:p>
          <a:p>
            <a:pPr lvl="1">
              <a:lnSpc>
                <a:spcPts val="1846"/>
              </a:lnSpc>
              <a:spcBef>
                <a:spcPct val="40000"/>
              </a:spcBef>
            </a:pPr>
            <a:r>
              <a:rPr lang="en-AU" dirty="0"/>
              <a:t>Agreeableness</a:t>
            </a:r>
          </a:p>
          <a:p>
            <a:pPr marL="105510" lvl="1" indent="0">
              <a:lnSpc>
                <a:spcPts val="1846"/>
              </a:lnSpc>
              <a:spcBef>
                <a:spcPct val="40000"/>
              </a:spcBef>
              <a:buNone/>
            </a:pPr>
            <a:r>
              <a:rPr lang="en-AU" sz="1662" dirty="0"/>
              <a:t>	Good-natured, cooperative and trusting</a:t>
            </a:r>
          </a:p>
          <a:p>
            <a:pPr lvl="1">
              <a:lnSpc>
                <a:spcPts val="1846"/>
              </a:lnSpc>
              <a:spcBef>
                <a:spcPct val="40000"/>
              </a:spcBef>
            </a:pPr>
            <a:r>
              <a:rPr lang="en-AU" dirty="0"/>
              <a:t>Conscientiousness</a:t>
            </a:r>
          </a:p>
          <a:p>
            <a:pPr marL="105510" lvl="1" indent="0">
              <a:lnSpc>
                <a:spcPts val="1846"/>
              </a:lnSpc>
              <a:spcBef>
                <a:spcPct val="40000"/>
              </a:spcBef>
              <a:buNone/>
            </a:pPr>
            <a:r>
              <a:rPr lang="en-AU" sz="1662" dirty="0"/>
              <a:t>	Responsible, dependable, persistent and organised</a:t>
            </a:r>
          </a:p>
          <a:p>
            <a:pPr lvl="1">
              <a:lnSpc>
                <a:spcPts val="1846"/>
              </a:lnSpc>
              <a:spcBef>
                <a:spcPct val="40000"/>
              </a:spcBef>
            </a:pPr>
            <a:r>
              <a:rPr lang="en-AU" dirty="0"/>
              <a:t>Emotional stability</a:t>
            </a:r>
          </a:p>
          <a:p>
            <a:pPr marL="105510" lvl="1" indent="0">
              <a:lnSpc>
                <a:spcPts val="1846"/>
              </a:lnSpc>
              <a:spcBef>
                <a:spcPct val="40000"/>
              </a:spcBef>
              <a:buNone/>
            </a:pPr>
            <a:r>
              <a:rPr lang="en-AU" sz="1662" dirty="0"/>
              <a:t>	Calm, self-confident, secure under stress (positive), versus </a:t>
            </a:r>
            <a:br>
              <a:rPr lang="en-AU" sz="1662" dirty="0"/>
            </a:br>
            <a:r>
              <a:rPr lang="en-AU" sz="1662" dirty="0"/>
              <a:t>	nervous, depressed and insecure under stress (negative) </a:t>
            </a:r>
          </a:p>
          <a:p>
            <a:pPr lvl="1">
              <a:lnSpc>
                <a:spcPts val="1846"/>
              </a:lnSpc>
              <a:spcBef>
                <a:spcPct val="40000"/>
              </a:spcBef>
            </a:pPr>
            <a:r>
              <a:rPr lang="en-AU" dirty="0"/>
              <a:t>Openness to experience</a:t>
            </a:r>
          </a:p>
          <a:p>
            <a:pPr marL="105510" lvl="1" indent="0">
              <a:lnSpc>
                <a:spcPts val="1846"/>
              </a:lnSpc>
              <a:spcBef>
                <a:spcPct val="40000"/>
              </a:spcBef>
              <a:buNone/>
            </a:pPr>
            <a:r>
              <a:rPr lang="en-AU" sz="1662" dirty="0"/>
              <a:t>	Curious, imaginative, artistic and sensitive</a:t>
            </a:r>
          </a:p>
          <a:p>
            <a:pPr lvl="1">
              <a:lnSpc>
                <a:spcPts val="1846"/>
              </a:lnSpc>
            </a:pPr>
            <a:endParaRPr lang="en-AU" sz="1662" dirty="0"/>
          </a:p>
        </p:txBody>
      </p:sp>
    </p:spTree>
    <p:extLst>
      <p:ext uri="{BB962C8B-B14F-4D97-AF65-F5344CB8AC3E}">
        <p14:creationId xmlns:p14="http://schemas.microsoft.com/office/powerpoint/2010/main" val="22889485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40728" y="1509765"/>
            <a:ext cx="8401050" cy="4134895"/>
          </a:xfrm>
        </p:spPr>
        <p:txBody>
          <a:bodyPr/>
          <a:lstStyle/>
          <a:p>
            <a:pPr marL="0" lvl="1" indent="0">
              <a:spcAft>
                <a:spcPts val="1108"/>
              </a:spcAft>
              <a:buNone/>
            </a:pPr>
            <a:r>
              <a:rPr lang="en-AU" altLang="en-US" sz="2215" dirty="0">
                <a:ea typeface="MS PGothic" panose="020B0600070205080204" pitchFamily="34" charset="-128"/>
                <a:cs typeface="Lato Medium" charset="0"/>
              </a:rPr>
              <a:t>Three other socially </a:t>
            </a:r>
            <a:r>
              <a:rPr lang="en-AU" altLang="en-US" sz="2215" u="sng" dirty="0">
                <a:ea typeface="MS PGothic" panose="020B0600070205080204" pitchFamily="34" charset="-128"/>
                <a:cs typeface="Lato Medium" charset="0"/>
              </a:rPr>
              <a:t>undesirable</a:t>
            </a:r>
            <a:r>
              <a:rPr lang="en-AU" altLang="en-US" sz="2215" dirty="0">
                <a:ea typeface="MS PGothic" panose="020B0600070205080204" pitchFamily="34" charset="-128"/>
                <a:cs typeface="Lato Medium" charset="0"/>
              </a:rPr>
              <a:t> traits, which we all have in varying degrees, are relevant to organisational behaviour:</a:t>
            </a:r>
          </a:p>
          <a:p>
            <a:pPr marL="885114" lvl="2" indent="-422041"/>
            <a:r>
              <a:rPr lang="en-AU" altLang="en-US" sz="2215" dirty="0">
                <a:ea typeface="MS PGothic" panose="020B0600070205080204" pitchFamily="34" charset="-128"/>
                <a:cs typeface="Lato Medium" charset="0"/>
              </a:rPr>
              <a:t>Machiavellianism</a:t>
            </a:r>
          </a:p>
          <a:p>
            <a:pPr marL="885114" lvl="2" indent="-422041"/>
            <a:r>
              <a:rPr lang="en-AU" altLang="en-US" sz="2215" dirty="0">
                <a:ea typeface="MS PGothic" panose="020B0600070205080204" pitchFamily="34" charset="-128"/>
                <a:cs typeface="Lato Medium" charset="0"/>
              </a:rPr>
              <a:t>Narcissism  </a:t>
            </a:r>
          </a:p>
          <a:p>
            <a:pPr marL="885114" lvl="2" indent="-422041"/>
            <a:r>
              <a:rPr lang="en-AU" altLang="en-US" sz="2215" dirty="0">
                <a:ea typeface="MS PGothic" panose="020B0600070205080204" pitchFamily="34" charset="-128"/>
                <a:cs typeface="Lato Medium" charset="0"/>
              </a:rPr>
              <a:t>Psychopathy </a:t>
            </a:r>
          </a:p>
          <a:p>
            <a:pPr marL="0" lvl="1" indent="0">
              <a:spcAft>
                <a:spcPts val="1108"/>
              </a:spcAft>
              <a:buNone/>
            </a:pPr>
            <a:r>
              <a:rPr lang="en-AU" altLang="en-US" sz="2215" dirty="0">
                <a:ea typeface="MS PGothic" panose="020B0600070205080204" pitchFamily="34" charset="-128"/>
                <a:cs typeface="Lato Medium" charset="0"/>
              </a:rPr>
              <a:t>Owing to their negative nature, researchers have labelled these three traits the Dark Triad—though, of course, they don’t always occur together.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540727" y="809728"/>
            <a:ext cx="8210550" cy="5040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364395"/>
                </a:solidFill>
              </a:rPr>
              <a:t>The Dark Triad</a:t>
            </a:r>
          </a:p>
        </p:txBody>
      </p:sp>
    </p:spTree>
    <p:extLst>
      <p:ext uri="{BB962C8B-B14F-4D97-AF65-F5344CB8AC3E}">
        <p14:creationId xmlns:p14="http://schemas.microsoft.com/office/powerpoint/2010/main" val="14300096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53299" y="792146"/>
            <a:ext cx="8324499" cy="830874"/>
          </a:xfrm>
        </p:spPr>
        <p:txBody>
          <a:bodyPr/>
          <a:lstStyle/>
          <a:p>
            <a:pPr algn="ctr" eaLnBrk="1" hangingPunct="1"/>
            <a:r>
              <a:rPr lang="en-US" sz="3323" dirty="0"/>
              <a:t>Caution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70" y="2263391"/>
            <a:ext cx="3254304" cy="2599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659" y="2263391"/>
            <a:ext cx="4230356" cy="297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021" indent="-211021">
              <a:buAutoNum type="arabicPeriod"/>
            </a:pPr>
            <a:r>
              <a:rPr lang="en-AU" sz="1846" dirty="0"/>
              <a:t> Self-reporting nature of Personality tests</a:t>
            </a:r>
          </a:p>
          <a:p>
            <a:pPr marL="211021" indent="-211021">
              <a:buAutoNum type="arabicPeriod"/>
            </a:pPr>
            <a:r>
              <a:rPr lang="en-AU" sz="1846" dirty="0"/>
              <a:t> Research often finds no relationship between personality and workplace </a:t>
            </a:r>
            <a:r>
              <a:rPr lang="en-AU" sz="1846" u="sng" dirty="0"/>
              <a:t>performance</a:t>
            </a:r>
            <a:endParaRPr lang="en-AU" sz="1846" dirty="0"/>
          </a:p>
          <a:p>
            <a:pPr marL="588199" lvl="1" indent="-166158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AU" sz="1477" dirty="0"/>
              <a:t>Situational strength theory</a:t>
            </a:r>
          </a:p>
          <a:p>
            <a:pPr marL="588199" lvl="1" indent="-166158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AU" sz="1477" dirty="0"/>
              <a:t>Trait activation theory</a:t>
            </a:r>
          </a:p>
          <a:p>
            <a:pPr marL="422041" indent="-422041">
              <a:buFont typeface="+mj-lt"/>
              <a:buAutoNum type="arabicPeriod" startAt="3"/>
            </a:pPr>
            <a:r>
              <a:rPr lang="en-AU" sz="1846" dirty="0"/>
              <a:t> What ‘impact’ does personality testing have on workers?</a:t>
            </a:r>
          </a:p>
          <a:p>
            <a:pPr marL="211021" indent="-211021">
              <a:buAutoNum type="arabicPeriod" startAt="3"/>
            </a:pPr>
            <a:endParaRPr lang="en-AU" sz="1846" dirty="0"/>
          </a:p>
        </p:txBody>
      </p:sp>
    </p:spTree>
    <p:extLst>
      <p:ext uri="{BB962C8B-B14F-4D97-AF65-F5344CB8AC3E}">
        <p14:creationId xmlns:p14="http://schemas.microsoft.com/office/powerpoint/2010/main" val="37723850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5150" y="621323"/>
            <a:ext cx="8332939" cy="830874"/>
          </a:xfrm>
        </p:spPr>
        <p:txBody>
          <a:bodyPr/>
          <a:lstStyle/>
          <a:p>
            <a:pPr eaLnBrk="1" hangingPunct="1"/>
            <a:r>
              <a:rPr lang="en-US" dirty="0"/>
              <a:t>Values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79828" y="1622708"/>
            <a:ext cx="8102991" cy="4479153"/>
          </a:xfrm>
        </p:spPr>
        <p:txBody>
          <a:bodyPr/>
          <a:lstStyle/>
          <a:p>
            <a:pPr eaLnBrk="1" hangingPunct="1"/>
            <a:r>
              <a:rPr lang="en-US" b="1" dirty="0"/>
              <a:t>Definition: </a:t>
            </a:r>
          </a:p>
          <a:p>
            <a:pPr marL="0" indent="0">
              <a:buNone/>
            </a:pPr>
            <a:r>
              <a:rPr lang="en-US" dirty="0"/>
              <a:t>Basic convictions that a specific mode of conduct or end-state of existence is personally or socially preferable to an opposite mode of conduct (i.e., what is right and good)</a:t>
            </a:r>
          </a:p>
          <a:p>
            <a:pPr lvl="1" eaLnBrk="1" hangingPunct="1"/>
            <a:r>
              <a:rPr lang="en-US" dirty="0"/>
              <a:t>Terminal values</a:t>
            </a:r>
          </a:p>
          <a:p>
            <a:pPr marL="729780" lvl="1">
              <a:buFont typeface="Verdana" pitchFamily="34" charset="0"/>
              <a:buChar char="–"/>
            </a:pPr>
            <a:r>
              <a:rPr lang="en-US" sz="1662" dirty="0"/>
              <a:t>Desirable end states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Instrumental values</a:t>
            </a:r>
          </a:p>
          <a:p>
            <a:pPr marL="729780" lvl="1">
              <a:buFont typeface="Verdana" pitchFamily="34" charset="0"/>
              <a:buChar char="–"/>
            </a:pPr>
            <a:r>
              <a:rPr lang="en-US" sz="1662" dirty="0"/>
              <a:t>The ways/means for achieving one’s terminal values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Value system</a:t>
            </a:r>
            <a:endParaRPr lang="en-US" sz="1662" dirty="0"/>
          </a:p>
          <a:p>
            <a:pPr marL="729780" lvl="1">
              <a:buFont typeface="Verdana" pitchFamily="34" charset="0"/>
              <a:buChar char="–"/>
            </a:pPr>
            <a:r>
              <a:rPr lang="en-US" sz="1662" dirty="0"/>
              <a:t>A hierarchy based on a ranking of an individual’s values in terms of their intensity</a:t>
            </a:r>
          </a:p>
          <a:p>
            <a:pPr marL="729780" lvl="1">
              <a:buFont typeface="Verdana" pitchFamily="34" charset="0"/>
              <a:buChar char="–"/>
            </a:pPr>
            <a:r>
              <a:rPr lang="en-US" sz="1662" dirty="0"/>
              <a:t>Note: values vary by cohort</a:t>
            </a:r>
            <a:endParaRPr lang="en-AU" sz="1662" dirty="0"/>
          </a:p>
          <a:p>
            <a:pPr lvl="2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633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5150" y="621323"/>
            <a:ext cx="8332939" cy="8308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Dominant work values in today’s workforce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60" y="2053061"/>
            <a:ext cx="8019280" cy="33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490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5150" y="621323"/>
            <a:ext cx="8332939" cy="830874"/>
          </a:xfrm>
        </p:spPr>
        <p:txBody>
          <a:bodyPr/>
          <a:lstStyle/>
          <a:p>
            <a:pPr eaLnBrk="1" hangingPunct="1"/>
            <a:r>
              <a:rPr lang="en-US" sz="2954" dirty="0"/>
              <a:t>Achieving person</a:t>
            </a:r>
            <a:r>
              <a:rPr lang="en-US" sz="2954" dirty="0">
                <a:latin typeface="Verdana"/>
                <a:ea typeface="Verdana"/>
                <a:cs typeface="Verdana"/>
              </a:rPr>
              <a:t>–</a:t>
            </a:r>
            <a:r>
              <a:rPr lang="en-US" sz="2954" dirty="0"/>
              <a:t>job fit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79828" y="1831311"/>
            <a:ext cx="5001065" cy="4270550"/>
          </a:xfrm>
        </p:spPr>
        <p:txBody>
          <a:bodyPr/>
          <a:lstStyle/>
          <a:p>
            <a:r>
              <a:rPr lang="en-US" sz="2215" b="1" dirty="0"/>
              <a:t>Personality</a:t>
            </a:r>
            <a:r>
              <a:rPr lang="en-US" sz="2215" b="1" dirty="0">
                <a:latin typeface="Verdana"/>
                <a:ea typeface="Verdana"/>
                <a:cs typeface="Verdana"/>
              </a:rPr>
              <a:t>–</a:t>
            </a:r>
            <a:r>
              <a:rPr lang="en-US" sz="2215" b="1" dirty="0"/>
              <a:t>job fit theory (Holland)</a:t>
            </a:r>
          </a:p>
          <a:p>
            <a:pPr lvl="1"/>
            <a:r>
              <a:rPr lang="en-US" sz="2215" dirty="0"/>
              <a:t>Identifies six personality types and proposes that the fit between personality type and occupational environment determines satisfaction and turnover</a:t>
            </a:r>
          </a:p>
          <a:p>
            <a:pPr lvl="1"/>
            <a:endParaRPr lang="en-US" sz="2215" dirty="0"/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69893" y="2174162"/>
            <a:ext cx="2789480" cy="3300770"/>
          </a:xfrm>
          <a:prstGeom prst="rect">
            <a:avLst/>
          </a:prstGeom>
          <a:solidFill>
            <a:srgbClr val="DDDDDD"/>
          </a:solidFill>
          <a:ln w="317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36000"/>
              </a:prstClr>
            </a:outerShdw>
          </a:effectLst>
        </p:spPr>
        <p:txBody>
          <a:bodyPr wrap="none" anchor="ctr"/>
          <a:lstStyle>
            <a:lvl1pPr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defRPr sz="5400">
                <a:solidFill>
                  <a:srgbClr val="11111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46" b="1" dirty="0">
                <a:solidFill>
                  <a:srgbClr val="000000"/>
                </a:solidFill>
              </a:rPr>
              <a:t>Personality types: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46" dirty="0">
                <a:solidFill>
                  <a:srgbClr val="000000"/>
                </a:solidFill>
              </a:rPr>
              <a:t> Realistic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46" dirty="0">
                <a:solidFill>
                  <a:srgbClr val="000000"/>
                </a:solidFill>
              </a:rPr>
              <a:t> Investigative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46" dirty="0">
                <a:solidFill>
                  <a:srgbClr val="000000"/>
                </a:solidFill>
              </a:rPr>
              <a:t> Social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46" dirty="0">
                <a:solidFill>
                  <a:srgbClr val="000000"/>
                </a:solidFill>
              </a:rPr>
              <a:t> Conventional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46" dirty="0">
                <a:solidFill>
                  <a:srgbClr val="000000"/>
                </a:solidFill>
              </a:rPr>
              <a:t> Enterprising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1846" dirty="0">
                <a:solidFill>
                  <a:srgbClr val="000000"/>
                </a:solidFill>
              </a:rPr>
              <a:t> Artistic</a:t>
            </a:r>
            <a:endParaRPr lang="en-AU" sz="1846" dirty="0"/>
          </a:p>
        </p:txBody>
      </p:sp>
    </p:spTree>
    <p:extLst>
      <p:ext uri="{BB962C8B-B14F-4D97-AF65-F5344CB8AC3E}">
        <p14:creationId xmlns:p14="http://schemas.microsoft.com/office/powerpoint/2010/main" val="28756010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5512" y="1229704"/>
            <a:ext cx="3958456" cy="44640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sz="2400" dirty="0"/>
              <a:t>Organisational leadership is both an individual and an organizational phenomenon. </a:t>
            </a:r>
          </a:p>
          <a:p>
            <a:r>
              <a:rPr lang="en-AU" sz="2400" dirty="0"/>
              <a:t>This week we are </a:t>
            </a:r>
            <a:r>
              <a:rPr lang="en-AU" sz="2400" b="1" dirty="0">
                <a:solidFill>
                  <a:srgbClr val="C00000"/>
                </a:solidFill>
              </a:rPr>
              <a:t>focusing on the individual component </a:t>
            </a:r>
            <a:r>
              <a:rPr lang="en-AU" sz="2400" dirty="0"/>
              <a:t>and why the ability to understand your own personality is a precondition for effective leadership.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855676"/>
            <a:ext cx="4860032" cy="4805571"/>
          </a:xfrm>
          <a:prstGeom prst="rect">
            <a:avLst/>
          </a:prstGeom>
        </p:spPr>
      </p:pic>
      <p:sp>
        <p:nvSpPr>
          <p:cNvPr id="5" name="Titel 2"/>
          <p:cNvSpPr>
            <a:spLocks noGrp="1"/>
          </p:cNvSpPr>
          <p:nvPr>
            <p:ph type="ctrTitle"/>
          </p:nvPr>
        </p:nvSpPr>
        <p:spPr>
          <a:xfrm>
            <a:off x="183976" y="188640"/>
            <a:ext cx="7772400" cy="533921"/>
          </a:xfrm>
        </p:spPr>
        <p:txBody>
          <a:bodyPr/>
          <a:lstStyle/>
          <a:p>
            <a:r>
              <a:rPr lang="en-AU" dirty="0"/>
              <a:t>This week’s topic</a:t>
            </a:r>
          </a:p>
        </p:txBody>
      </p:sp>
    </p:spTree>
    <p:extLst>
      <p:ext uri="{BB962C8B-B14F-4D97-AF65-F5344CB8AC3E}">
        <p14:creationId xmlns:p14="http://schemas.microsoft.com/office/powerpoint/2010/main" val="222270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73320" y="1730619"/>
            <a:ext cx="8241323" cy="3946281"/>
          </a:xfrm>
        </p:spPr>
        <p:txBody>
          <a:bodyPr/>
          <a:lstStyle/>
          <a:p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Researchers in recent years have looked at matching people to </a:t>
            </a:r>
            <a:r>
              <a:rPr lang="en-US" altLang="en-US" sz="2215" i="1" dirty="0" err="1">
                <a:solidFill>
                  <a:schemeClr val="tx1"/>
                </a:solidFill>
                <a:cs typeface="Lato Medium" charset="0"/>
              </a:rPr>
              <a:t>organisations</a:t>
            </a:r>
            <a:r>
              <a:rPr lang="en-US" altLang="en-US" sz="2215" i="1" dirty="0">
                <a:solidFill>
                  <a:schemeClr val="tx1"/>
                </a:solidFill>
                <a:cs typeface="Lato Medium" charset="0"/>
              </a:rPr>
              <a:t> </a:t>
            </a: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as well as to jobs. </a:t>
            </a:r>
          </a:p>
          <a:p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The person–</a:t>
            </a:r>
            <a:r>
              <a:rPr lang="en-US" altLang="en-US" sz="2215" dirty="0" err="1">
                <a:solidFill>
                  <a:schemeClr val="tx1"/>
                </a:solidFill>
                <a:cs typeface="Lato Medium" charset="0"/>
              </a:rPr>
              <a:t>organisation</a:t>
            </a: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 fit essentially argues that people are attracted to and selected by </a:t>
            </a:r>
            <a:r>
              <a:rPr lang="en-US" altLang="en-US" sz="2215" dirty="0" err="1">
                <a:solidFill>
                  <a:schemeClr val="tx1"/>
                </a:solidFill>
                <a:cs typeface="Lato Medium" charset="0"/>
              </a:rPr>
              <a:t>organisations</a:t>
            </a: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 that match their values, and they leave </a:t>
            </a:r>
            <a:r>
              <a:rPr lang="en-US" altLang="en-US" sz="2215" dirty="0" err="1">
                <a:solidFill>
                  <a:schemeClr val="tx1"/>
                </a:solidFill>
                <a:cs typeface="Lato Medium" charset="0"/>
              </a:rPr>
              <a:t>organisations</a:t>
            </a: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 that are not compatible with their personalities.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</a:pP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Research on person–</a:t>
            </a:r>
            <a:r>
              <a:rPr lang="en-US" altLang="en-US" sz="2215" dirty="0" err="1">
                <a:solidFill>
                  <a:schemeClr val="tx1"/>
                </a:solidFill>
                <a:cs typeface="Lato Medium" charset="0"/>
              </a:rPr>
              <a:t>organisation</a:t>
            </a: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 fit has looked at whether people’s values match the </a:t>
            </a:r>
            <a:r>
              <a:rPr lang="en-US" altLang="en-US" sz="2215" dirty="0" err="1">
                <a:solidFill>
                  <a:schemeClr val="tx1"/>
                </a:solidFill>
                <a:cs typeface="Lato Medium" charset="0"/>
              </a:rPr>
              <a:t>organisation’s</a:t>
            </a: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 culture. This match predicts job satisfaction, commitment to the </a:t>
            </a:r>
            <a:r>
              <a:rPr lang="en-US" altLang="en-US" sz="2215" dirty="0" err="1">
                <a:solidFill>
                  <a:schemeClr val="tx1"/>
                </a:solidFill>
                <a:cs typeface="Lato Medium" charset="0"/>
              </a:rPr>
              <a:t>organisation</a:t>
            </a:r>
            <a:r>
              <a:rPr lang="en-US" altLang="en-US" sz="2215" dirty="0">
                <a:solidFill>
                  <a:schemeClr val="tx1"/>
                </a:solidFill>
                <a:cs typeface="Lato Medium" charset="0"/>
              </a:rPr>
              <a:t> and low turnover.</a:t>
            </a:r>
            <a:endParaRPr lang="en-US" altLang="en-US" sz="221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504093" y="901211"/>
            <a:ext cx="8210550" cy="5040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364395"/>
                </a:solidFill>
              </a:rPr>
              <a:t>Person</a:t>
            </a:r>
            <a:r>
              <a:rPr lang="en-US" altLang="en-US" dirty="0">
                <a:solidFill>
                  <a:srgbClr val="364395"/>
                </a:solidFill>
                <a:latin typeface="Verdana" panose="020B0604030504040204" pitchFamily="34" charset="0"/>
              </a:rPr>
              <a:t>–</a:t>
            </a:r>
            <a:r>
              <a:rPr lang="en-US" altLang="en-US" dirty="0" err="1">
                <a:solidFill>
                  <a:srgbClr val="364395"/>
                </a:solidFill>
              </a:rPr>
              <a:t>organisation</a:t>
            </a:r>
            <a:r>
              <a:rPr lang="en-US" altLang="en-US" dirty="0">
                <a:solidFill>
                  <a:srgbClr val="364395"/>
                </a:solidFill>
              </a:rPr>
              <a:t> fit</a:t>
            </a:r>
          </a:p>
        </p:txBody>
      </p:sp>
    </p:spTree>
    <p:extLst>
      <p:ext uri="{BB962C8B-B14F-4D97-AF65-F5344CB8AC3E}">
        <p14:creationId xmlns:p14="http://schemas.microsoft.com/office/powerpoint/2010/main" val="10320144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Leaders who are self-aware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Tend to have a greater understanding of others</a:t>
            </a:r>
          </a:p>
          <a:p>
            <a:pPr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Can relate to or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empathise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with co-workers </a:t>
            </a:r>
          </a:p>
          <a:p>
            <a:pPr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Tend to be more trusted</a:t>
            </a:r>
          </a:p>
          <a:p>
            <a:pPr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Are generally perceived as being competent</a:t>
            </a:r>
          </a:p>
          <a:p>
            <a:pPr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Are generally able to reduce the potential for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conflict</a:t>
            </a:r>
          </a:p>
          <a:p>
            <a:pPr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Are more likely to be open to feedback</a:t>
            </a:r>
          </a:p>
        </p:txBody>
      </p:sp>
    </p:spTree>
    <p:extLst>
      <p:ext uri="{BB962C8B-B14F-4D97-AF65-F5344CB8AC3E}">
        <p14:creationId xmlns:p14="http://schemas.microsoft.com/office/powerpoint/2010/main" val="94222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Self Awareness of knowing our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597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altLang="en-US" sz="2800" dirty="0">
                <a:ea typeface="ＭＳ Ｐゴシック" panose="020B0600070205080204" pitchFamily="34" charset="-128"/>
              </a:rPr>
              <a:t>Weaknesses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Strengths</a:t>
            </a:r>
            <a:endParaRPr lang="en-AU" altLang="en-US" sz="28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altLang="en-US" sz="2800" dirty="0">
                <a:solidFill>
                  <a:srgbClr val="4F6228"/>
                </a:solidFill>
                <a:ea typeface="ＭＳ Ｐゴシック" panose="020B0600070205080204" pitchFamily="34" charset="-128"/>
              </a:rPr>
              <a:t>Biases</a:t>
            </a:r>
            <a:endParaRPr lang="en-AU" altLang="en-US" sz="28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altLang="en-US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Attitudes</a:t>
            </a:r>
            <a:endParaRPr lang="en-AU" altLang="en-US" sz="28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altLang="en-US" sz="28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Values</a:t>
            </a:r>
            <a:endParaRPr lang="en-AU" altLang="en-US" sz="28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AU" altLang="en-US" sz="2800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Perceptions</a:t>
            </a:r>
            <a:endParaRPr lang="en-AU" altLang="en-US" sz="28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Motivations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rgbClr val="604A7B"/>
                </a:solidFill>
                <a:ea typeface="ＭＳ Ｐゴシック" panose="020B0600070205080204" pitchFamily="34" charset="-128"/>
              </a:rPr>
              <a:t>Preferences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rgbClr val="E46C0A"/>
                </a:solidFill>
                <a:ea typeface="ＭＳ Ｐゴシック" panose="020B0600070205080204" pitchFamily="34" charset="-128"/>
              </a:rPr>
              <a:t>Personal styles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……….</a:t>
            </a:r>
            <a:endParaRPr lang="en-AU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250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Self Awareness is knowing our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400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chemeClr val="tx1"/>
              </a:buClr>
              <a:tabLst>
                <a:tab pos="447675" algn="l"/>
              </a:tabLst>
              <a:defRPr/>
            </a:pPr>
            <a:r>
              <a:rPr lang="en-US" dirty="0"/>
              <a:t>. </a:t>
            </a:r>
            <a:r>
              <a:rPr lang="en-US" sz="2800" dirty="0"/>
              <a:t>and understanding how these factors influence our:</a:t>
            </a:r>
          </a:p>
          <a:p>
            <a:pPr lvl="1">
              <a:buClr>
                <a:schemeClr val="tx1"/>
              </a:buClr>
              <a:defRPr/>
            </a:pPr>
            <a:endParaRPr lang="en-US" sz="2800" dirty="0">
              <a:solidFill>
                <a:srgbClr val="CC0000"/>
              </a:solidFill>
            </a:endParaRPr>
          </a:p>
          <a:p>
            <a:pPr lvl="2">
              <a:tabLst>
                <a:tab pos="630238" algn="l"/>
              </a:tabLst>
              <a:defRPr/>
            </a:pPr>
            <a:r>
              <a:rPr lang="en-US" sz="2800" dirty="0"/>
              <a:t>Judgements</a:t>
            </a:r>
          </a:p>
          <a:p>
            <a:pPr lvl="2">
              <a:tabLst>
                <a:tab pos="630238" algn="l"/>
              </a:tabLst>
              <a:defRPr/>
            </a:pPr>
            <a:r>
              <a:rPr lang="en-US" sz="2800" dirty="0"/>
              <a:t>Decisions</a:t>
            </a:r>
          </a:p>
          <a:p>
            <a:pPr lvl="2">
              <a:tabLst>
                <a:tab pos="630238" algn="l"/>
              </a:tabLst>
              <a:defRPr/>
            </a:pPr>
            <a:r>
              <a:rPr lang="en-US" sz="2800" dirty="0"/>
              <a:t>Interactions with other people</a:t>
            </a:r>
          </a:p>
          <a:p>
            <a:pPr marL="155575" lvl="2">
              <a:tabLst>
                <a:tab pos="630238" algn="l"/>
              </a:tabLst>
              <a:defRPr/>
            </a:pPr>
            <a:endParaRPr lang="en-US" sz="2800" dirty="0"/>
          </a:p>
          <a:p>
            <a:pPr lvl="2">
              <a:tabLst>
                <a:tab pos="630238" algn="l"/>
              </a:tabLst>
              <a:defRPr/>
            </a:pPr>
            <a:r>
              <a:rPr lang="en-AU" sz="2800" dirty="0"/>
              <a:t>Effective leaders should monitor the affect they have on other people 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…….</a:t>
            </a:r>
            <a:endParaRPr lang="en-AU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33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Activity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dirty="0"/>
              <a:t>. Answer each of these questions honestly: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0" lvl="1">
              <a:buClr>
                <a:schemeClr val="tx1"/>
              </a:buClr>
              <a:tabLst>
                <a:tab pos="447675" algn="l"/>
              </a:tabLst>
              <a:defRPr/>
            </a:pPr>
            <a:endParaRPr lang="en-AU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B96F50-C78D-422F-8A2B-0A5C463F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57338"/>
            <a:ext cx="1727200" cy="1511300"/>
          </a:xfrm>
          <a:prstGeom prst="rect">
            <a:avLst/>
          </a:prstGeom>
          <a:solidFill>
            <a:srgbClr val="C6F2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F01A750-2E55-40B1-9986-DCA69D2C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1295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dirty="0"/>
              <a:t>Be willing to </a:t>
            </a:r>
          </a:p>
          <a:p>
            <a:pPr algn="ctr" eaLnBrk="1" hangingPunct="1"/>
            <a:r>
              <a:rPr lang="en-AU" altLang="en-US" dirty="0"/>
              <a:t>self-analyse</a:t>
            </a:r>
          </a:p>
          <a:p>
            <a:pPr eaLnBrk="1" hangingPunct="1">
              <a:spcBef>
                <a:spcPct val="50000"/>
              </a:spcBef>
            </a:pPr>
            <a:endParaRPr lang="en-AU" altLang="en-US" sz="16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DB88DD-546F-4896-9638-E6332F2A4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28775"/>
            <a:ext cx="1727200" cy="1366838"/>
          </a:xfrm>
          <a:prstGeom prst="rect">
            <a:avLst/>
          </a:prstGeom>
          <a:solidFill>
            <a:srgbClr val="C6F2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Appropriate </a:t>
            </a:r>
          </a:p>
          <a:p>
            <a:pPr algn="ctr" eaLnBrk="1" hangingPunct="1"/>
            <a:r>
              <a:rPr lang="en-US" altLang="en-US"/>
              <a:t>self-disclosure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EF7AF76-DF28-45B5-B561-FB5F0781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628775"/>
            <a:ext cx="1511300" cy="1366838"/>
          </a:xfrm>
          <a:prstGeom prst="rect">
            <a:avLst/>
          </a:prstGeom>
          <a:solidFill>
            <a:srgbClr val="C6F2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/>
              <a:t>Be open to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altLang="en-US"/>
              <a:t>diverse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altLang="en-US"/>
              <a:t>experiences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A90405A-27CF-46C0-B3E7-6DB43984D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789363"/>
            <a:ext cx="4824413" cy="863600"/>
          </a:xfrm>
          <a:prstGeom prst="rect">
            <a:avLst/>
          </a:prstGeom>
          <a:solidFill>
            <a:srgbClr val="C6F2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E5204BA1-10D9-4FEB-980E-3DAAEDF50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0686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1A98AC7F-B23F-4663-BDE8-B5E3F1ACC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9972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CBE0F94E-5AAD-492E-8E25-C1DFE8ABCC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0288" y="30686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E096D69D-8059-4EE8-886B-80ACAEED4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557338"/>
            <a:ext cx="1657350" cy="1511300"/>
          </a:xfrm>
          <a:prstGeom prst="rect">
            <a:avLst/>
          </a:prstGeom>
          <a:solidFill>
            <a:srgbClr val="C6F2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/>
              <a:t>Be aware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altLang="en-US"/>
              <a:t>others’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altLang="en-US"/>
              <a:t>perceptions </a:t>
            </a: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0DAFA68F-636F-47B4-A8D0-BCEBE856D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9972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Down Arrow 21">
            <a:extLst>
              <a:ext uri="{FF2B5EF4-FFF2-40B4-BE49-F238E27FC236}">
                <a16:creationId xmlns:a16="http://schemas.microsoft.com/office/drawing/2014/main" id="{8FC54683-3D74-4673-AABE-8E42278ED110}"/>
              </a:ext>
            </a:extLst>
          </p:cNvPr>
          <p:cNvSpPr/>
          <p:nvPr/>
        </p:nvSpPr>
        <p:spPr>
          <a:xfrm>
            <a:off x="4427538" y="4724400"/>
            <a:ext cx="7302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E5A0AA6A-6A5D-40B8-A21C-0AAF77BA8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3" y="5300663"/>
            <a:ext cx="5832475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FF"/>
                </a:solidFill>
              </a:rPr>
              <a:t>  GREATER EMOTIONAL INTELLIGENCE</a:t>
            </a:r>
          </a:p>
          <a:p>
            <a:pPr algn="ctr" eaLnBrk="1" hangingPunct="1"/>
            <a:endParaRPr lang="en-AU" alt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5356F4D3-35EA-46E1-A97F-8948A6F5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860800"/>
            <a:ext cx="38877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b="1" dirty="0"/>
              <a:t>Developing Self-awareness 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b="1" dirty="0"/>
              <a:t>	(self concept)</a:t>
            </a:r>
          </a:p>
        </p:txBody>
      </p:sp>
    </p:spTree>
    <p:extLst>
      <p:ext uri="{BB962C8B-B14F-4D97-AF65-F5344CB8AC3E}">
        <p14:creationId xmlns:p14="http://schemas.microsoft.com/office/powerpoint/2010/main" val="327354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Ways to self analyse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dirty="0"/>
              <a:t>. Answer each of these questions honestly: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800" dirty="0"/>
              <a:t>What are your strengths?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800" dirty="0"/>
              <a:t>What are your weakness?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800" dirty="0"/>
              <a:t>What are your short-term goals?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800" dirty="0"/>
              <a:t>What are your long-term goals?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800" dirty="0"/>
              <a:t>What are your top 5 values?</a:t>
            </a:r>
          </a:p>
          <a:p>
            <a:pPr marL="0" lvl="1">
              <a:buClr>
                <a:schemeClr val="tx1"/>
              </a:buClr>
              <a:tabLst>
                <a:tab pos="447675" algn="l"/>
              </a:tabLst>
              <a:defRPr/>
            </a:pPr>
            <a:endParaRPr lang="en-AU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17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Behaviour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Behaviour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influenced by many things including </a:t>
            </a:r>
          </a:p>
          <a:p>
            <a:pPr>
              <a:spcAft>
                <a:spcPct val="3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our:</a:t>
            </a:r>
          </a:p>
          <a:p>
            <a:pPr lvl="1">
              <a:spcAft>
                <a:spcPct val="3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Values</a:t>
            </a:r>
          </a:p>
          <a:p>
            <a:pPr lvl="1">
              <a:spcAft>
                <a:spcPct val="3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Feelings</a:t>
            </a:r>
          </a:p>
          <a:p>
            <a:pPr lvl="1">
              <a:spcAft>
                <a:spcPct val="3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Motivations</a:t>
            </a:r>
          </a:p>
          <a:p>
            <a:pPr lvl="1">
              <a:spcAft>
                <a:spcPct val="3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Needs</a:t>
            </a:r>
          </a:p>
          <a:p>
            <a:pPr lvl="1">
              <a:spcAft>
                <a:spcPct val="3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Experience</a:t>
            </a:r>
          </a:p>
          <a:p>
            <a:pPr>
              <a:spcAft>
                <a:spcPct val="4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Patterns develop through:</a:t>
            </a:r>
          </a:p>
          <a:p>
            <a:pPr lvl="1">
              <a:spcAft>
                <a:spcPct val="4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Reactions to events</a:t>
            </a:r>
          </a:p>
          <a:p>
            <a:pPr lvl="1">
              <a:spcAft>
                <a:spcPct val="400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Actions over a period of time</a:t>
            </a:r>
          </a:p>
          <a:p>
            <a:pPr marL="0" lvl="1">
              <a:buClr>
                <a:schemeClr val="tx1"/>
              </a:buClr>
              <a:tabLst>
                <a:tab pos="447675" algn="l"/>
              </a:tabLst>
              <a:defRPr/>
            </a:pPr>
            <a:endParaRPr lang="en-AU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81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Behaviour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Attitudes are determined by those </a:t>
            </a:r>
            <a:r>
              <a:rPr lang="en-US" altLang="en-US" sz="24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values</a:t>
            </a: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altLang="en-US" sz="24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and emotions</a:t>
            </a: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we choose to act on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these vary</a:t>
            </a:r>
            <a:r>
              <a:rPr lang="en-US" altLang="en-US" sz="2400" dirty="0">
                <a:ea typeface="ＭＳ Ｐゴシック" panose="020B0600070205080204" pitchFamily="34" charset="-128"/>
              </a:rPr>
              <a:t> from situation to situation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are derived from parents, teachers, peers, society, and our own experiences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easier to influence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change than our behaviors or values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can have an impact on our professional and personal relationships</a:t>
            </a:r>
          </a:p>
          <a:p>
            <a:pPr marL="0" lvl="1">
              <a:buClr>
                <a:schemeClr val="tx1"/>
              </a:buClr>
              <a:tabLst>
                <a:tab pos="447675" algn="l"/>
              </a:tabLst>
              <a:defRPr/>
            </a:pPr>
            <a:endParaRPr lang="en-AU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063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Perception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3" y="980728"/>
            <a:ext cx="85689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May not always be consistent with reality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Important to be aware of ours and others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Influenced by many factors</a:t>
            </a:r>
          </a:p>
          <a:p>
            <a:pPr marL="0" lvl="1">
              <a:buClr>
                <a:schemeClr val="tx1"/>
              </a:buClr>
              <a:tabLst>
                <a:tab pos="447675" algn="l"/>
              </a:tabLst>
              <a:defRPr/>
            </a:pPr>
            <a:endParaRPr lang="en-AU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0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83976" y="1124744"/>
            <a:ext cx="3975109" cy="4752082"/>
          </a:xfrm>
        </p:spPr>
        <p:txBody>
          <a:bodyPr/>
          <a:lstStyle/>
          <a:p>
            <a:r>
              <a:rPr lang="en-AU" sz="2400" dirty="0"/>
              <a:t>Personality and other </a:t>
            </a:r>
            <a:r>
              <a:rPr lang="en-AU" sz="2400" b="1" dirty="0">
                <a:solidFill>
                  <a:srgbClr val="C00000"/>
                </a:solidFill>
              </a:rPr>
              <a:t>psychometric tests </a:t>
            </a:r>
            <a:r>
              <a:rPr lang="en-AU" sz="2400" dirty="0"/>
              <a:t>help people better understand themselves and relate to one another. They </a:t>
            </a:r>
            <a:r>
              <a:rPr lang="en-US" sz="2400" dirty="0"/>
              <a:t>facilitate self-reflection, which leads to better self-awareness</a:t>
            </a:r>
            <a:endParaRPr lang="en-AU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Assessing your personality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085" y="981075"/>
            <a:ext cx="4814011" cy="28430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71600" y="400506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However, constant </a:t>
            </a:r>
            <a:r>
              <a:rPr lang="en-AU" sz="2400" b="1" dirty="0">
                <a:solidFill>
                  <a:srgbClr val="C00000"/>
                </a:solidFill>
              </a:rPr>
              <a:t>self-observation</a:t>
            </a:r>
            <a:r>
              <a:rPr lang="en-AU" sz="2400" dirty="0"/>
              <a:t> and seeking for </a:t>
            </a:r>
            <a:r>
              <a:rPr lang="en-AU" sz="2400" b="1" dirty="0">
                <a:solidFill>
                  <a:srgbClr val="C00000"/>
                </a:solidFill>
              </a:rPr>
              <a:t>feedback</a:t>
            </a:r>
            <a:r>
              <a:rPr lang="en-AU" sz="2400" dirty="0"/>
              <a:t> are crucial factors on the way of becoming a successful leader. </a:t>
            </a:r>
            <a:r>
              <a:rPr lang="en-US" sz="2400" dirty="0"/>
              <a:t>The trinity of self-awareness is: know yourself, improve yourself, and complement </a:t>
            </a:r>
            <a:r>
              <a:rPr lang="en-AU" sz="2400" dirty="0"/>
              <a:t>yourself.</a:t>
            </a:r>
          </a:p>
        </p:txBody>
      </p:sp>
    </p:spTree>
    <p:extLst>
      <p:ext uri="{BB962C8B-B14F-4D97-AF65-F5344CB8AC3E}">
        <p14:creationId xmlns:p14="http://schemas.microsoft.com/office/powerpoint/2010/main" val="222765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907704" y="981075"/>
            <a:ext cx="6696546" cy="1439813"/>
          </a:xfrm>
        </p:spPr>
        <p:txBody>
          <a:bodyPr/>
          <a:lstStyle/>
          <a:p>
            <a:r>
              <a:rPr lang="en-AU" sz="2000" dirty="0"/>
              <a:t>Self-awareness means </a:t>
            </a:r>
            <a:r>
              <a:rPr lang="en-AU" sz="2000" b="1" dirty="0">
                <a:solidFill>
                  <a:srgbClr val="C00000"/>
                </a:solidFill>
              </a:rPr>
              <a:t>being conscious of the internal aspects of one’s nature</a:t>
            </a:r>
            <a:r>
              <a:rPr lang="en-AU" sz="2000" dirty="0"/>
              <a:t>, such as personality traits, emotions, values, attitudes, and perceptions, and appreciating how your patterns affect other people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importance of self-awareness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1124744"/>
            <a:ext cx="1621193" cy="10801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3976" y="2852936"/>
            <a:ext cx="46760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400" b="1" dirty="0">
                <a:solidFill>
                  <a:prstClr val="black"/>
                </a:solidFill>
              </a:rPr>
              <a:t>Who are you? </a:t>
            </a:r>
          </a:p>
          <a:p>
            <a:pPr>
              <a:spcAft>
                <a:spcPts val="1200"/>
              </a:spcAft>
            </a:pPr>
            <a:r>
              <a:rPr lang="en-AU" sz="2400" b="1" dirty="0">
                <a:solidFill>
                  <a:prstClr val="black"/>
                </a:solidFill>
              </a:rPr>
              <a:t>And what do you stand for?  </a:t>
            </a:r>
          </a:p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n-AU" sz="2000" dirty="0">
                <a:solidFill>
                  <a:prstClr val="black"/>
                </a:solidFill>
              </a:rPr>
              <a:t>When leaders understand themselves, they remain grounded. </a:t>
            </a:r>
            <a:r>
              <a:rPr lang="en-AU" sz="2000" b="1" dirty="0">
                <a:solidFill>
                  <a:srgbClr val="C00000"/>
                </a:solidFill>
              </a:rPr>
              <a:t>People know what to expect from them. </a:t>
            </a:r>
          </a:p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304747"/>
            <a:ext cx="39748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624" y="1236855"/>
            <a:ext cx="8155136" cy="4842337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5288" y="981075"/>
            <a:ext cx="8208962" cy="503709"/>
          </a:xfrm>
        </p:spPr>
        <p:txBody>
          <a:bodyPr/>
          <a:lstStyle/>
          <a:p>
            <a:r>
              <a:rPr lang="en-AU" sz="2400" dirty="0"/>
              <a:t>… in a world that can’t stop talking. Susan Cain</a:t>
            </a:r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power of introverts ….</a:t>
            </a:r>
          </a:p>
        </p:txBody>
      </p:sp>
      <p:sp>
        <p:nvSpPr>
          <p:cNvPr id="6" name="Rechteck 5"/>
          <p:cNvSpPr/>
          <p:nvPr/>
        </p:nvSpPr>
        <p:spPr>
          <a:xfrm>
            <a:off x="6156176" y="2025525"/>
            <a:ext cx="2987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2400" b="1" dirty="0">
                <a:solidFill>
                  <a:srgbClr val="C00000"/>
                </a:solidFill>
              </a:rPr>
              <a:t>Misconceptions about introverts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AU" sz="2000" dirty="0"/>
              <a:t>Introverts are shy and antisocial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AU" sz="2000" dirty="0"/>
              <a:t>Introverts have a personality flaw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AU" sz="2000" dirty="0"/>
              <a:t>Introverts don’t make good leaders</a:t>
            </a:r>
          </a:p>
        </p:txBody>
      </p:sp>
    </p:spTree>
    <p:extLst>
      <p:ext uri="{BB962C8B-B14F-4D97-AF65-F5344CB8AC3E}">
        <p14:creationId xmlns:p14="http://schemas.microsoft.com/office/powerpoint/2010/main" val="903670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188640"/>
            <a:ext cx="7164288" cy="533921"/>
          </a:xfrm>
        </p:spPr>
        <p:txBody>
          <a:bodyPr>
            <a:normAutofit fontScale="90000"/>
          </a:bodyPr>
          <a:lstStyle/>
          <a:p>
            <a:r>
              <a:rPr lang="en-AU" dirty="0"/>
              <a:t>Locus of control and authoritarianism: Personality attributes significantly affecting our behaviour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411760" y="2276872"/>
            <a:ext cx="4248472" cy="0"/>
          </a:xfrm>
          <a:prstGeom prst="straightConnector1">
            <a:avLst/>
          </a:prstGeom>
          <a:ln w="50800"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440699" y="17728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Locus of control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4016" y="1676707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Internals</a:t>
            </a:r>
            <a:br>
              <a:rPr lang="en-AU" dirty="0"/>
            </a:br>
            <a:r>
              <a:rPr lang="en-AU" dirty="0"/>
              <a:t>believe their actions determine what happens to them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76256" y="163431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Externals</a:t>
            </a:r>
            <a:br>
              <a:rPr lang="en-AU" dirty="0"/>
            </a:br>
            <a:r>
              <a:rPr lang="en-AU" dirty="0"/>
              <a:t>believe they have little control over their fate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411760" y="4293096"/>
            <a:ext cx="4248472" cy="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440699" y="37890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Authoritarianism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4016" y="3212976"/>
            <a:ext cx="2267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Low degree:</a:t>
            </a:r>
            <a:br>
              <a:rPr lang="en-AU" dirty="0"/>
            </a:br>
            <a:r>
              <a:rPr lang="en-AU" dirty="0"/>
              <a:t>Belief that power and status differences should not exist within organizations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76256" y="3212976"/>
            <a:ext cx="2267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High degree:</a:t>
            </a:r>
          </a:p>
          <a:p>
            <a:pPr algn="ctr"/>
            <a:r>
              <a:rPr lang="en-AU" dirty="0"/>
              <a:t>Adherence to rules, obey authority, respect power, disapprove expression of personal feelings</a:t>
            </a:r>
          </a:p>
        </p:txBody>
      </p:sp>
    </p:spTree>
    <p:extLst>
      <p:ext uri="{BB962C8B-B14F-4D97-AF65-F5344CB8AC3E}">
        <p14:creationId xmlns:p14="http://schemas.microsoft.com/office/powerpoint/2010/main" val="87482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Leader’s attitudes</a:t>
            </a:r>
          </a:p>
        </p:txBody>
      </p:sp>
      <p:sp>
        <p:nvSpPr>
          <p:cNvPr id="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907704" y="981075"/>
            <a:ext cx="6768752" cy="1439813"/>
          </a:xfrm>
        </p:spPr>
        <p:txBody>
          <a:bodyPr/>
          <a:lstStyle/>
          <a:p>
            <a:r>
              <a:rPr lang="en-AU" sz="2000" dirty="0"/>
              <a:t>An </a:t>
            </a:r>
            <a:r>
              <a:rPr lang="en-AU" sz="2000" b="1" dirty="0"/>
              <a:t>attitude</a:t>
            </a:r>
            <a:r>
              <a:rPr lang="en-AU" sz="2000" dirty="0"/>
              <a:t> is an evaluation – either positive or negative – about people, events or things. A leader’s attitude toward followers influence how he or she relates to people.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941757"/>
            <a:ext cx="1621193" cy="10801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5" y="3789040"/>
            <a:ext cx="2750418" cy="20522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933056"/>
            <a:ext cx="3024336" cy="170118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344996" y="3789040"/>
            <a:ext cx="504056" cy="2052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feld 9"/>
          <p:cNvSpPr txBox="1"/>
          <p:nvPr/>
        </p:nvSpPr>
        <p:spPr>
          <a:xfrm>
            <a:off x="37728" y="2420888"/>
            <a:ext cx="37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Theory X</a:t>
            </a:r>
          </a:p>
          <a:p>
            <a:pPr algn="ctr"/>
            <a:r>
              <a:rPr lang="en-AU" dirty="0"/>
              <a:t>People are </a:t>
            </a:r>
            <a:r>
              <a:rPr lang="en-AU" b="1" dirty="0">
                <a:solidFill>
                  <a:srgbClr val="C00000"/>
                </a:solidFill>
              </a:rPr>
              <a:t>basically lazy</a:t>
            </a:r>
            <a:r>
              <a:rPr lang="en-AU" dirty="0"/>
              <a:t>, not motivated to work. They need to be coerced, controlled, directed.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09100" y="2420888"/>
            <a:ext cx="37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Theory Y</a:t>
            </a:r>
          </a:p>
          <a:p>
            <a:pPr algn="ctr"/>
            <a:r>
              <a:rPr lang="en-AU" dirty="0"/>
              <a:t>People are </a:t>
            </a:r>
            <a:r>
              <a:rPr lang="en-AU" b="1" dirty="0">
                <a:solidFill>
                  <a:srgbClr val="C00000"/>
                </a:solidFill>
              </a:rPr>
              <a:t>motivated</a:t>
            </a:r>
            <a:r>
              <a:rPr lang="en-AU" dirty="0"/>
              <a:t>, want to learn, are imaginative and seek responsibility. 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067944" y="4725144"/>
            <a:ext cx="720080" cy="0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40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Dealing with perceptual distortions</a:t>
            </a:r>
          </a:p>
        </p:txBody>
      </p:sp>
      <p:sp>
        <p:nvSpPr>
          <p:cNvPr id="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907704" y="836712"/>
            <a:ext cx="6768752" cy="1439813"/>
          </a:xfrm>
        </p:spPr>
        <p:txBody>
          <a:bodyPr/>
          <a:lstStyle/>
          <a:p>
            <a:r>
              <a:rPr lang="en-AU" sz="2000" b="1" dirty="0">
                <a:solidFill>
                  <a:srgbClr val="C00000"/>
                </a:solidFill>
              </a:rPr>
              <a:t>Perception: </a:t>
            </a:r>
            <a:r>
              <a:rPr lang="en-AU" sz="2000" dirty="0"/>
              <a:t>Process people use to make sense out of the environment by selecting and interpreting information. </a:t>
            </a:r>
            <a:br>
              <a:rPr lang="en-AU" sz="2000" dirty="0"/>
            </a:br>
            <a:r>
              <a:rPr lang="en-AU" sz="2000" b="1" dirty="0">
                <a:solidFill>
                  <a:srgbClr val="C00000"/>
                </a:solidFill>
              </a:rPr>
              <a:t>Perceptual distortions: </a:t>
            </a:r>
            <a:r>
              <a:rPr lang="en-AU" sz="2000" dirty="0"/>
              <a:t>Errors in judgement that arise from inaccuracies in the perceptual process.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941757"/>
            <a:ext cx="1621193" cy="10801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7544" y="24928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/>
              <a:t>4 </a:t>
            </a:r>
            <a:r>
              <a:rPr lang="en-AU" b="1" u="sng" dirty="0" err="1"/>
              <a:t>Perceputal</a:t>
            </a:r>
            <a:r>
              <a:rPr lang="en-AU" b="1" u="sng" dirty="0"/>
              <a:t> Distortions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5576" y="3068960"/>
            <a:ext cx="104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90359" y="3060590"/>
            <a:ext cx="104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50599" y="3068958"/>
            <a:ext cx="104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66823" y="3068959"/>
            <a:ext cx="104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3976" y="3899955"/>
            <a:ext cx="19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Stereotyping:</a:t>
            </a:r>
          </a:p>
          <a:p>
            <a:pPr algn="ctr"/>
            <a:r>
              <a:rPr lang="en-AU" dirty="0"/>
              <a:t>Assigning an individual to a broad category, then attribute generalizations about the group to the individual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24854" y="3891587"/>
            <a:ext cx="1939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Halo effect</a:t>
            </a:r>
            <a:r>
              <a:rPr lang="en-AU" dirty="0"/>
              <a:t>:</a:t>
            </a:r>
          </a:p>
          <a:p>
            <a:pPr algn="ctr"/>
            <a:r>
              <a:rPr lang="en-AU" dirty="0"/>
              <a:t>Overall impression of a person based on one characteristic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648472" y="3899955"/>
            <a:ext cx="1939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Projection:</a:t>
            </a:r>
          </a:p>
          <a:p>
            <a:pPr algn="ctr"/>
            <a:r>
              <a:rPr lang="en-AU" dirty="0"/>
              <a:t>Tendency to see one’s own personal traits in other people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36704" y="3922021"/>
            <a:ext cx="19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Perceptual </a:t>
            </a:r>
            <a:r>
              <a:rPr lang="en-AU" b="1" dirty="0" err="1">
                <a:solidFill>
                  <a:srgbClr val="C00000"/>
                </a:solidFill>
              </a:rPr>
              <a:t>defense</a:t>
            </a:r>
            <a:r>
              <a:rPr lang="en-AU" b="1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AU" dirty="0"/>
              <a:t>Tendency to protect oneself by disregarding situations and people that are unpleasant</a:t>
            </a:r>
          </a:p>
        </p:txBody>
      </p:sp>
    </p:spTree>
    <p:extLst>
      <p:ext uri="{BB962C8B-B14F-4D97-AF65-F5344CB8AC3E}">
        <p14:creationId xmlns:p14="http://schemas.microsoft.com/office/powerpoint/2010/main" val="34304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05" y="1752798"/>
            <a:ext cx="3605635" cy="277633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188640"/>
            <a:ext cx="6876256" cy="533921"/>
          </a:xfrm>
        </p:spPr>
        <p:txBody>
          <a:bodyPr>
            <a:normAutofit fontScale="90000"/>
          </a:bodyPr>
          <a:lstStyle/>
          <a:p>
            <a:r>
              <a:rPr lang="en-AU" dirty="0"/>
              <a:t>Attributions – Judgements about what caused an event or behaviour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2880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b="1" dirty="0"/>
              <a:t>Two major approaches: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2000" dirty="0"/>
              <a:t>Internal attribution: Characteristics of the person led to the behaviour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2000" dirty="0"/>
              <a:t>External attribution: Something about the situation caused the person’s behaviour. </a:t>
            </a:r>
          </a:p>
        </p:txBody>
      </p:sp>
      <p:sp>
        <p:nvSpPr>
          <p:cNvPr id="5" name="Rechteck 4"/>
          <p:cNvSpPr/>
          <p:nvPr/>
        </p:nvSpPr>
        <p:spPr>
          <a:xfrm>
            <a:off x="4211960" y="1412776"/>
            <a:ext cx="3456384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Fundamental Attribution Error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Underestimation of external factors and overestimation of internal factors</a:t>
            </a:r>
          </a:p>
        </p:txBody>
      </p:sp>
      <p:sp>
        <p:nvSpPr>
          <p:cNvPr id="6" name="Rechteck 5"/>
          <p:cNvSpPr/>
          <p:nvPr/>
        </p:nvSpPr>
        <p:spPr>
          <a:xfrm>
            <a:off x="4211960" y="3429000"/>
            <a:ext cx="3456384" cy="1728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Self-Serving Bias</a:t>
            </a:r>
          </a:p>
          <a:p>
            <a:pPr algn="ctr"/>
            <a:r>
              <a:rPr lang="en-AU" dirty="0">
                <a:solidFill>
                  <a:schemeClr val="tx1"/>
                </a:solidFill>
              </a:rPr>
              <a:t>To give too much credit for what you do well and blame external factors when failing</a:t>
            </a:r>
          </a:p>
        </p:txBody>
      </p:sp>
    </p:spTree>
    <p:extLst>
      <p:ext uri="{BB962C8B-B14F-4D97-AF65-F5344CB8AC3E}">
        <p14:creationId xmlns:p14="http://schemas.microsoft.com/office/powerpoint/2010/main" val="2878518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83976" y="188640"/>
            <a:ext cx="6764288" cy="533921"/>
          </a:xfrm>
        </p:spPr>
        <p:txBody>
          <a:bodyPr>
            <a:normAutofit fontScale="90000"/>
          </a:bodyPr>
          <a:lstStyle/>
          <a:p>
            <a:r>
              <a:rPr lang="en-AU" dirty="0"/>
              <a:t>Brains are different: How we perceive, process, interpret and use information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0773"/>
            <a:ext cx="6096000" cy="3200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7544" y="495162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Concept of left-brained and right-brained thinking is not entirely accurate physiologically, but it is a powerful and </a:t>
            </a:r>
            <a:r>
              <a:rPr lang="en-AU" b="1" dirty="0">
                <a:solidFill>
                  <a:srgbClr val="C00000"/>
                </a:solidFill>
              </a:rPr>
              <a:t>useful metaphor</a:t>
            </a:r>
            <a:r>
              <a:rPr lang="en-AU" dirty="0"/>
              <a:t>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1494656"/>
            <a:ext cx="16916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dirty="0"/>
              <a:t>Logic</a:t>
            </a:r>
          </a:p>
          <a:p>
            <a:pPr>
              <a:spcAft>
                <a:spcPts val="1200"/>
              </a:spcAft>
            </a:pPr>
            <a:r>
              <a:rPr lang="en-AU" dirty="0"/>
              <a:t>Analysis</a:t>
            </a:r>
          </a:p>
          <a:p>
            <a:pPr>
              <a:spcAft>
                <a:spcPts val="1200"/>
              </a:spcAft>
            </a:pPr>
            <a:r>
              <a:rPr lang="en-AU" dirty="0"/>
              <a:t>Sequencing</a:t>
            </a:r>
          </a:p>
          <a:p>
            <a:pPr>
              <a:spcAft>
                <a:spcPts val="1200"/>
              </a:spcAft>
            </a:pPr>
            <a:r>
              <a:rPr lang="en-AU" dirty="0"/>
              <a:t>Mathematics</a:t>
            </a:r>
          </a:p>
          <a:p>
            <a:pPr>
              <a:spcAft>
                <a:spcPts val="1200"/>
              </a:spcAft>
            </a:pPr>
            <a:r>
              <a:rPr lang="en-AU" dirty="0"/>
              <a:t>Language</a:t>
            </a:r>
          </a:p>
          <a:p>
            <a:pPr>
              <a:spcAft>
                <a:spcPts val="1200"/>
              </a:spcAft>
            </a:pPr>
            <a:r>
              <a:rPr lang="en-AU" dirty="0"/>
              <a:t>Think in words</a:t>
            </a:r>
          </a:p>
          <a:p>
            <a:pPr>
              <a:spcAft>
                <a:spcPts val="1200"/>
              </a:spcAft>
            </a:pPr>
            <a:r>
              <a:rPr lang="en-AU" dirty="0"/>
              <a:t>Words of Song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Textfeld 6"/>
          <p:cNvSpPr txBox="1"/>
          <p:nvPr/>
        </p:nvSpPr>
        <p:spPr>
          <a:xfrm>
            <a:off x="7524328" y="1268760"/>
            <a:ext cx="18722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dirty="0"/>
              <a:t>Creativity</a:t>
            </a:r>
          </a:p>
          <a:p>
            <a:pPr>
              <a:spcAft>
                <a:spcPts val="1200"/>
              </a:spcAft>
            </a:pPr>
            <a:r>
              <a:rPr lang="en-AU" dirty="0"/>
              <a:t>Imagination</a:t>
            </a:r>
          </a:p>
          <a:p>
            <a:pPr>
              <a:spcAft>
                <a:spcPts val="1200"/>
              </a:spcAft>
            </a:pPr>
            <a:r>
              <a:rPr lang="en-AU" dirty="0"/>
              <a:t>Think holistic</a:t>
            </a:r>
          </a:p>
          <a:p>
            <a:pPr>
              <a:spcAft>
                <a:spcPts val="1200"/>
              </a:spcAft>
            </a:pPr>
            <a:r>
              <a:rPr lang="en-AU" dirty="0"/>
              <a:t>Intuition</a:t>
            </a:r>
          </a:p>
          <a:p>
            <a:pPr>
              <a:spcAft>
                <a:spcPts val="1200"/>
              </a:spcAft>
            </a:pPr>
            <a:r>
              <a:rPr lang="en-AU" dirty="0"/>
              <a:t>Arts</a:t>
            </a:r>
          </a:p>
          <a:p>
            <a:pPr>
              <a:spcAft>
                <a:spcPts val="1200"/>
              </a:spcAft>
            </a:pPr>
            <a:r>
              <a:rPr lang="en-AU" dirty="0"/>
              <a:t>Rhythm</a:t>
            </a:r>
          </a:p>
          <a:p>
            <a:pPr>
              <a:spcAft>
                <a:spcPts val="1200"/>
              </a:spcAft>
            </a:pPr>
            <a:r>
              <a:rPr lang="en-AU" dirty="0"/>
              <a:t>Feeling</a:t>
            </a:r>
          </a:p>
          <a:p>
            <a:pPr>
              <a:spcAft>
                <a:spcPts val="1200"/>
              </a:spcAft>
            </a:pPr>
            <a:r>
              <a:rPr lang="en-AU" dirty="0"/>
              <a:t>Tune of Song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7420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188640"/>
            <a:ext cx="7956376" cy="533921"/>
          </a:xfrm>
        </p:spPr>
        <p:txBody>
          <a:bodyPr/>
          <a:lstStyle/>
          <a:p>
            <a:r>
              <a:rPr lang="en-AU" dirty="0"/>
              <a:t>Ned Hermann’s Whole Brain Concept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1410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048" y="141277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Leaders tend to be directive and authoritative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50851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Leaders are conservative and risk averse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64288" y="5085183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Leaders are friendly, supportive and trusting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64288" y="148615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Leaders are visionary, take risks and break rules</a:t>
            </a:r>
          </a:p>
        </p:txBody>
      </p:sp>
    </p:spTree>
    <p:extLst>
      <p:ext uri="{BB962C8B-B14F-4D97-AF65-F5344CB8AC3E}">
        <p14:creationId xmlns:p14="http://schemas.microsoft.com/office/powerpoint/2010/main" val="2696163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Working with different personality types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1175614" cy="23488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08104" y="13407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Understand </a:t>
            </a:r>
            <a:r>
              <a:rPr lang="en-AU" sz="2000" b="1" dirty="0">
                <a:solidFill>
                  <a:srgbClr val="C00000"/>
                </a:solidFill>
              </a:rPr>
              <a:t>your own personality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868144" y="2609617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Understand how </a:t>
            </a:r>
            <a:r>
              <a:rPr lang="en-AU" sz="2000" b="1" dirty="0">
                <a:solidFill>
                  <a:srgbClr val="C00000"/>
                </a:solidFill>
              </a:rPr>
              <a:t>others perceive you </a:t>
            </a:r>
            <a:r>
              <a:rPr lang="en-AU" sz="2000" dirty="0"/>
              <a:t>and how you react to others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43608" y="113693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Treat everyone with </a:t>
            </a:r>
            <a:r>
              <a:rPr lang="en-AU" sz="2000" b="1" dirty="0">
                <a:solidFill>
                  <a:srgbClr val="C00000"/>
                </a:solidFill>
              </a:rPr>
              <a:t>respect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3976" y="286189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Acknowledge each </a:t>
            </a:r>
            <a:r>
              <a:rPr lang="en-AU" sz="2000" b="1" dirty="0">
                <a:solidFill>
                  <a:srgbClr val="C00000"/>
                </a:solidFill>
              </a:rPr>
              <a:t>person’s strengths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9796" y="415857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Strive for </a:t>
            </a:r>
            <a:r>
              <a:rPr lang="en-AU" sz="2000" b="1" dirty="0">
                <a:solidFill>
                  <a:srgbClr val="C00000"/>
                </a:solidFill>
              </a:rPr>
              <a:t>understanding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48064" y="452790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Remember that everyone </a:t>
            </a:r>
            <a:r>
              <a:rPr lang="en-AU" sz="2000" b="1" dirty="0">
                <a:solidFill>
                  <a:srgbClr val="C00000"/>
                </a:solidFill>
              </a:rPr>
              <a:t>wants to fit in</a:t>
            </a:r>
          </a:p>
        </p:txBody>
      </p:sp>
    </p:spTree>
    <p:extLst>
      <p:ext uri="{BB962C8B-B14F-4D97-AF65-F5344CB8AC3E}">
        <p14:creationId xmlns:p14="http://schemas.microsoft.com/office/powerpoint/2010/main" val="259527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755" y="3838636"/>
            <a:ext cx="9504755" cy="340678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400" dirty="0"/>
              <a:t>						</a:t>
            </a:r>
            <a:r>
              <a:rPr lang="en-AU" sz="2400" b="1" dirty="0">
                <a:solidFill>
                  <a:srgbClr val="C00000"/>
                </a:solidFill>
              </a:rPr>
              <a:t>	Blind spots</a:t>
            </a:r>
            <a:endParaRPr lang="en-AU" b="1" dirty="0">
              <a:solidFill>
                <a:srgbClr val="C00000"/>
              </a:solidFill>
            </a:endParaRPr>
          </a:p>
          <a:p>
            <a:r>
              <a:rPr lang="en-AU" sz="2400" dirty="0"/>
              <a:t>things we are not aware of or don’t recognize as problems</a:t>
            </a:r>
          </a:p>
          <a:p>
            <a:endParaRPr lang="en-AU" sz="2400" dirty="0"/>
          </a:p>
          <a:p>
            <a:r>
              <a:rPr lang="en-AU" sz="1600" dirty="0"/>
              <a:t>					      Two common blind spots for leaders</a:t>
            </a:r>
          </a:p>
          <a:p>
            <a:endParaRPr lang="en-AU" sz="1600" dirty="0"/>
          </a:p>
          <a:p>
            <a:endParaRPr lang="en-AU" sz="1600" dirty="0"/>
          </a:p>
          <a:p>
            <a:r>
              <a:rPr lang="en-AU" sz="2400" dirty="0"/>
              <a:t>Aggressive, confrontational style				Being too nice</a:t>
            </a:r>
          </a:p>
          <a:p>
            <a:endParaRPr lang="en-AU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Detect your blind spots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2627784" y="2636912"/>
            <a:ext cx="2088232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4932288" y="2636912"/>
            <a:ext cx="2016224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8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907704" y="1052736"/>
            <a:ext cx="6624736" cy="1439813"/>
          </a:xfrm>
        </p:spPr>
        <p:txBody>
          <a:bodyPr/>
          <a:lstStyle/>
          <a:p>
            <a:r>
              <a:rPr lang="en-AU" sz="2000" dirty="0"/>
              <a:t>Personality is the set of </a:t>
            </a:r>
            <a:r>
              <a:rPr lang="en-AU" sz="2000" b="1" dirty="0">
                <a:solidFill>
                  <a:srgbClr val="C00000"/>
                </a:solidFill>
              </a:rPr>
              <a:t>unseen characteristics and processes </a:t>
            </a:r>
            <a:r>
              <a:rPr lang="en-AU" sz="2000" dirty="0"/>
              <a:t>that underlie a relatively stable pattern of behaviour in response to ideas, objects, or people in the environment.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 model of personality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" y="1124744"/>
            <a:ext cx="1621193" cy="10801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5" y="2852936"/>
            <a:ext cx="484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AU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5" y="2681555"/>
            <a:ext cx="85689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The big 5 personality dimensions:</a:t>
            </a:r>
          </a:p>
          <a:p>
            <a:endParaRPr lang="en-AU" b="1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b="1" i="1" dirty="0"/>
              <a:t>Extroversion</a:t>
            </a:r>
            <a:r>
              <a:rPr lang="en-AU" dirty="0"/>
              <a:t> (sociable, talkative, dominant)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b="1" i="1" dirty="0"/>
              <a:t>Agreeableness </a:t>
            </a:r>
            <a:r>
              <a:rPr lang="en-AU" dirty="0"/>
              <a:t>(cooperative, compassionate, understanding, trusting)</a:t>
            </a:r>
            <a:endParaRPr lang="en-AU" b="1" i="1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b="1" i="1" dirty="0"/>
              <a:t>Openness to new experiences </a:t>
            </a:r>
            <a:r>
              <a:rPr lang="en-AU" dirty="0"/>
              <a:t>(creative, curious, broad interests)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b="1" i="1" dirty="0"/>
              <a:t>Conscientiousness</a:t>
            </a:r>
            <a:r>
              <a:rPr lang="en-AU" dirty="0"/>
              <a:t> (responsible, persistent, achievement oriented)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b="1" i="1" dirty="0"/>
              <a:t>Emotional stability</a:t>
            </a:r>
          </a:p>
        </p:txBody>
      </p:sp>
    </p:spTree>
    <p:extLst>
      <p:ext uri="{BB962C8B-B14F-4D97-AF65-F5344CB8AC3E}">
        <p14:creationId xmlns:p14="http://schemas.microsoft.com/office/powerpoint/2010/main" val="398806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3781" y="1544515"/>
            <a:ext cx="4513197" cy="4712677"/>
          </a:xfrm>
        </p:spPr>
        <p:txBody>
          <a:bodyPr/>
          <a:lstStyle/>
          <a:p>
            <a:pPr eaLnBrk="1" hangingPunct="1"/>
            <a:endParaRPr lang="en-US" sz="1015" dirty="0"/>
          </a:p>
          <a:p>
            <a:pPr>
              <a:buFontTx/>
              <a:buNone/>
            </a:pPr>
            <a:r>
              <a:rPr lang="en-AU" b="1" dirty="0">
                <a:solidFill>
                  <a:srgbClr val="000000"/>
                </a:solidFill>
              </a:rPr>
              <a:t>Personality</a:t>
            </a:r>
            <a:r>
              <a:rPr lang="en-US" dirty="0"/>
              <a:t>: </a:t>
            </a:r>
          </a:p>
          <a:p>
            <a:pPr lvl="1"/>
            <a:r>
              <a:rPr lang="en-AU" dirty="0">
                <a:solidFill>
                  <a:srgbClr val="000000"/>
                </a:solidFill>
              </a:rPr>
              <a:t>The sum total of ways in which an individual reacts and interacts with others; measurable traits a person exhibits</a:t>
            </a:r>
          </a:p>
          <a:p>
            <a:pPr eaLnBrk="1" hangingPunct="1">
              <a:buFont typeface="Wingdings" pitchFamily="2" charset="2"/>
              <a:buNone/>
            </a:pPr>
            <a:endParaRPr lang="en-US" sz="923" dirty="0"/>
          </a:p>
          <a:p>
            <a:pPr eaLnBrk="1" hangingPunct="1">
              <a:buFont typeface="Wingdings" pitchFamily="2" charset="2"/>
              <a:buNone/>
            </a:pPr>
            <a:endParaRPr lang="en-US" sz="923" dirty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96709" y="621323"/>
            <a:ext cx="8341380" cy="830874"/>
          </a:xfrm>
        </p:spPr>
        <p:txBody>
          <a:bodyPr/>
          <a:lstStyle/>
          <a:p>
            <a:pPr eaLnBrk="1" hangingPunct="1"/>
            <a:r>
              <a:rPr lang="en-US" dirty="0"/>
              <a:t>What is personality?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465" y="4883664"/>
            <a:ext cx="7711691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46" dirty="0"/>
              <a:t>Where does Personality come from? </a:t>
            </a:r>
            <a:r>
              <a:rPr lang="en-AU" sz="1846" dirty="0">
                <a:hlinkClick r:id="rId3"/>
              </a:rPr>
              <a:t>Nature v Nurture</a:t>
            </a:r>
            <a:endParaRPr lang="en-AU" sz="1846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90" y="2059318"/>
            <a:ext cx="2892306" cy="1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62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3781" y="1544515"/>
            <a:ext cx="4513197" cy="4712677"/>
          </a:xfrm>
        </p:spPr>
        <p:txBody>
          <a:bodyPr/>
          <a:lstStyle/>
          <a:p>
            <a:pPr eaLnBrk="1" hangingPunct="1"/>
            <a:endParaRPr lang="en-US" sz="1015" dirty="0"/>
          </a:p>
          <a:p>
            <a:pPr eaLnBrk="1" hangingPunct="1">
              <a:buFont typeface="Wingdings" pitchFamily="2" charset="2"/>
              <a:buNone/>
            </a:pPr>
            <a:endParaRPr lang="en-US" sz="923" dirty="0"/>
          </a:p>
          <a:p>
            <a:pPr>
              <a:buFontTx/>
              <a:buNone/>
            </a:pPr>
            <a:r>
              <a:rPr lang="en-AU" b="1" dirty="0">
                <a:solidFill>
                  <a:srgbClr val="000000"/>
                </a:solidFill>
              </a:rPr>
              <a:t>Personality traits</a:t>
            </a:r>
            <a:r>
              <a:rPr lang="en-US" dirty="0"/>
              <a:t>: </a:t>
            </a:r>
          </a:p>
          <a:p>
            <a:pPr lvl="1"/>
            <a:r>
              <a:rPr lang="en-AU" dirty="0">
                <a:solidFill>
                  <a:srgbClr val="000000"/>
                </a:solidFill>
              </a:rPr>
              <a:t>Enduring characteristics that describe an individual’s behaviour</a:t>
            </a:r>
            <a:r>
              <a:rPr lang="en-AU" dirty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1108" dirty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96709" y="621323"/>
            <a:ext cx="8341380" cy="830874"/>
          </a:xfrm>
        </p:spPr>
        <p:txBody>
          <a:bodyPr/>
          <a:lstStyle/>
          <a:p>
            <a:pPr eaLnBrk="1" hangingPunct="1"/>
            <a:r>
              <a:rPr lang="en-US" dirty="0"/>
              <a:t>What is personality?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465" y="4883664"/>
            <a:ext cx="7711691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46" dirty="0"/>
              <a:t>Where does Personality come from? </a:t>
            </a:r>
            <a:r>
              <a:rPr lang="en-AU" sz="1846" dirty="0">
                <a:hlinkClick r:id="rId3"/>
              </a:rPr>
              <a:t>Nature v Nurture</a:t>
            </a:r>
            <a:endParaRPr lang="en-AU" sz="1846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90" y="2059318"/>
            <a:ext cx="2892306" cy="1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6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3781" y="1544515"/>
            <a:ext cx="4513197" cy="4712677"/>
          </a:xfrm>
        </p:spPr>
        <p:txBody>
          <a:bodyPr/>
          <a:lstStyle/>
          <a:p>
            <a:pPr eaLnBrk="1" hangingPunct="1"/>
            <a:endParaRPr lang="en-US" sz="1015" dirty="0"/>
          </a:p>
          <a:p>
            <a:pPr>
              <a:buFontTx/>
              <a:buNone/>
            </a:pPr>
            <a:r>
              <a:rPr lang="en-AU" b="1" dirty="0">
                <a:solidFill>
                  <a:srgbClr val="000000"/>
                </a:solidFill>
              </a:rPr>
              <a:t>Personality</a:t>
            </a:r>
            <a:r>
              <a:rPr lang="en-US" dirty="0"/>
              <a:t>: </a:t>
            </a:r>
            <a:endParaRPr lang="en-US" sz="1000" dirty="0"/>
          </a:p>
          <a:p>
            <a:pPr>
              <a:buNone/>
            </a:pPr>
            <a:r>
              <a:rPr lang="en-US" sz="1000" dirty="0"/>
              <a:t>– </a:t>
            </a:r>
            <a:r>
              <a:rPr lang="en-US" sz="2000" dirty="0"/>
              <a:t>The particular way an individual affects others and understands him or herself • </a:t>
            </a:r>
          </a:p>
          <a:p>
            <a:pPr>
              <a:buNone/>
            </a:pPr>
            <a:r>
              <a:rPr lang="en-US" sz="2000" dirty="0"/>
              <a:t>Early personality theorists such as Freud were generally biologists and physicians who tried to understand personality development by the study of physiology •</a:t>
            </a:r>
          </a:p>
          <a:p>
            <a:pPr>
              <a:buNone/>
            </a:pPr>
            <a:r>
              <a:rPr lang="en-US" sz="2000" dirty="0"/>
              <a:t> An early question in this study was “Are great men born, or are they made? 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96709" y="621323"/>
            <a:ext cx="8341380" cy="830874"/>
          </a:xfrm>
        </p:spPr>
        <p:txBody>
          <a:bodyPr/>
          <a:lstStyle/>
          <a:p>
            <a:pPr eaLnBrk="1" hangingPunct="1"/>
            <a:r>
              <a:rPr lang="en-US" dirty="0"/>
              <a:t>What is personality?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590" y="2059318"/>
            <a:ext cx="2892306" cy="1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76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3591" y="621323"/>
            <a:ext cx="8324499" cy="8308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Simple Classification of Personality Type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b="1" dirty="0"/>
          </a:p>
          <a:p>
            <a:pPr marL="105510" lvl="1" indent="0">
              <a:lnSpc>
                <a:spcPts val="1846"/>
              </a:lnSpc>
              <a:buNone/>
            </a:pPr>
            <a:r>
              <a:rPr lang="en-AU" sz="1662" b="1" dirty="0"/>
              <a:t>Type A</a:t>
            </a:r>
            <a:r>
              <a:rPr lang="en-AU" sz="1662" dirty="0"/>
              <a:t> - competitive, high achievers, high sense of time urgency.</a:t>
            </a:r>
          </a:p>
          <a:p>
            <a:pPr marL="105510" lvl="1" indent="0">
              <a:lnSpc>
                <a:spcPts val="1846"/>
              </a:lnSpc>
              <a:buNone/>
            </a:pPr>
            <a:endParaRPr lang="en-US" sz="1662" dirty="0"/>
          </a:p>
          <a:p>
            <a:pPr marL="105510" lvl="1" indent="0">
              <a:lnSpc>
                <a:spcPts val="1846"/>
              </a:lnSpc>
              <a:buNone/>
            </a:pPr>
            <a:r>
              <a:rPr lang="en-AU" sz="1662" b="1" dirty="0"/>
              <a:t>Type B</a:t>
            </a:r>
            <a:r>
              <a:rPr lang="en-AU" sz="1662" dirty="0"/>
              <a:t> – relaxed, laid back and not easily stressed.</a:t>
            </a:r>
          </a:p>
          <a:p>
            <a:pPr marL="105510" lvl="1" indent="0">
              <a:lnSpc>
                <a:spcPts val="1846"/>
              </a:lnSpc>
              <a:buNone/>
            </a:pPr>
            <a:endParaRPr lang="en-US" sz="1662" dirty="0"/>
          </a:p>
          <a:p>
            <a:pPr marL="105510" lvl="1" indent="0">
              <a:lnSpc>
                <a:spcPts val="1846"/>
              </a:lnSpc>
              <a:buNone/>
            </a:pPr>
            <a:endParaRPr lang="en-US" sz="1662" dirty="0"/>
          </a:p>
          <a:p>
            <a:pPr marL="105510" lvl="1" indent="0">
              <a:lnSpc>
                <a:spcPts val="1846"/>
              </a:lnSpc>
              <a:buNone/>
            </a:pPr>
            <a:endParaRPr lang="en-AU" sz="1662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283" y="3484326"/>
            <a:ext cx="3124484" cy="2343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54" y="3484327"/>
            <a:ext cx="3508207" cy="24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064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324C9D-A4D4-4EA5-B76C-8491F2658EB9}">
  <ds:schemaRefs>
    <ds:schemaRef ds:uri="http://purl.org/dc/dcmitype/"/>
    <ds:schemaRef ds:uri="6fd5926b-e52e-44d8-81d1-5e6608a23368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3c02fde-b48f-4d00-bac1-911d8ee6ee98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13903</TotalTime>
  <Words>1701</Words>
  <Application>Microsoft Office PowerPoint</Application>
  <PresentationFormat>On-screen Show (4:3)</PresentationFormat>
  <Paragraphs>300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</vt:lpstr>
      <vt:lpstr>Calibri Light</vt:lpstr>
      <vt:lpstr>Lato Medium</vt:lpstr>
      <vt:lpstr>Verdana</vt:lpstr>
      <vt:lpstr>Wingdings</vt:lpstr>
      <vt:lpstr>1_Custom Design</vt:lpstr>
      <vt:lpstr>2_Custom Design</vt:lpstr>
      <vt:lpstr>3_Custom Design</vt:lpstr>
      <vt:lpstr>5_Custom Design</vt:lpstr>
      <vt:lpstr>Week 8 - Leadership development and self awareness</vt:lpstr>
      <vt:lpstr>This week’s topic</vt:lpstr>
      <vt:lpstr>The importance of self-awareness</vt:lpstr>
      <vt:lpstr>Detect your blind spots</vt:lpstr>
      <vt:lpstr>A model of personality</vt:lpstr>
      <vt:lpstr>What is personality?</vt:lpstr>
      <vt:lpstr>What is personality?</vt:lpstr>
      <vt:lpstr>What is personality?</vt:lpstr>
      <vt:lpstr>Simple Classification of Personality Type</vt:lpstr>
      <vt:lpstr>The Myers–Briggs Type Indicator</vt:lpstr>
      <vt:lpstr>The Myers–Briggs Type Indicator</vt:lpstr>
      <vt:lpstr>The Myers-Briggs Type Indicator (MBTI)</vt:lpstr>
      <vt:lpstr>The Myers-Briggs Type Indicator (MBTI)</vt:lpstr>
      <vt:lpstr>The Big Five Model of personality dimensions</vt:lpstr>
      <vt:lpstr>The Dark Triad</vt:lpstr>
      <vt:lpstr>Caution</vt:lpstr>
      <vt:lpstr>Values</vt:lpstr>
      <vt:lpstr>Dominant work values in today’s workforce</vt:lpstr>
      <vt:lpstr>Achieving person–job fit</vt:lpstr>
      <vt:lpstr>Person–organisation fit</vt:lpstr>
      <vt:lpstr>Leaders who are self-aware</vt:lpstr>
      <vt:lpstr>Self Awareness of knowing our</vt:lpstr>
      <vt:lpstr>Self Awareness is knowing our</vt:lpstr>
      <vt:lpstr>Activity</vt:lpstr>
      <vt:lpstr>Ways to self analyse</vt:lpstr>
      <vt:lpstr>Behaviour</vt:lpstr>
      <vt:lpstr>Behaviour</vt:lpstr>
      <vt:lpstr>Perception</vt:lpstr>
      <vt:lpstr>Assessing your personality</vt:lpstr>
      <vt:lpstr>The power of introverts ….</vt:lpstr>
      <vt:lpstr>Locus of control and authoritarianism: Personality attributes significantly affecting our behaviour</vt:lpstr>
      <vt:lpstr>Leader’s attitudes</vt:lpstr>
      <vt:lpstr>Dealing with perceptual distortions</vt:lpstr>
      <vt:lpstr>Attributions – Judgements about what caused an event or behaviour</vt:lpstr>
      <vt:lpstr>Brains are different: How we perceive, process, interpret and use information </vt:lpstr>
      <vt:lpstr>Ned Hermann’s Whole Brain Concept</vt:lpstr>
      <vt:lpstr>Working with different personality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Narender Sharma</cp:lastModifiedBy>
  <cp:revision>50</cp:revision>
  <dcterms:created xsi:type="dcterms:W3CDTF">2017-08-16T23:55:16Z</dcterms:created>
  <dcterms:modified xsi:type="dcterms:W3CDTF">2019-04-09T05:29:14Z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