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4"/>
    <p:sldMasterId id="2147483683" r:id="rId5"/>
    <p:sldMasterId id="2147483685" r:id="rId6"/>
  </p:sldMasterIdLst>
  <p:notesMasterIdLst>
    <p:notesMasterId r:id="rId35"/>
  </p:notesMasterIdLst>
  <p:sldIdLst>
    <p:sldId id="286" r:id="rId7"/>
    <p:sldId id="257" r:id="rId8"/>
    <p:sldId id="258" r:id="rId9"/>
    <p:sldId id="259" r:id="rId10"/>
    <p:sldId id="301" r:id="rId11"/>
    <p:sldId id="261" r:id="rId12"/>
    <p:sldId id="313" r:id="rId13"/>
    <p:sldId id="262" r:id="rId14"/>
    <p:sldId id="302" r:id="rId15"/>
    <p:sldId id="291" r:id="rId16"/>
    <p:sldId id="303" r:id="rId17"/>
    <p:sldId id="308" r:id="rId18"/>
    <p:sldId id="293" r:id="rId19"/>
    <p:sldId id="267" r:id="rId20"/>
    <p:sldId id="309" r:id="rId21"/>
    <p:sldId id="282" r:id="rId22"/>
    <p:sldId id="310" r:id="rId23"/>
    <p:sldId id="285" r:id="rId24"/>
    <p:sldId id="304" r:id="rId25"/>
    <p:sldId id="296" r:id="rId26"/>
    <p:sldId id="305" r:id="rId27"/>
    <p:sldId id="297" r:id="rId28"/>
    <p:sldId id="274" r:id="rId29"/>
    <p:sldId id="275" r:id="rId30"/>
    <p:sldId id="298" r:id="rId31"/>
    <p:sldId id="306" r:id="rId32"/>
    <p:sldId id="311" r:id="rId33"/>
    <p:sldId id="31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CA309BC-425A-DD42-98C2-75A72F7C624A}">
          <p14:sldIdLst>
            <p14:sldId id="286"/>
            <p14:sldId id="257"/>
            <p14:sldId id="258"/>
            <p14:sldId id="259"/>
            <p14:sldId id="301"/>
            <p14:sldId id="261"/>
            <p14:sldId id="313"/>
            <p14:sldId id="262"/>
            <p14:sldId id="302"/>
            <p14:sldId id="291"/>
            <p14:sldId id="303"/>
            <p14:sldId id="308"/>
            <p14:sldId id="293"/>
            <p14:sldId id="267"/>
            <p14:sldId id="309"/>
            <p14:sldId id="282"/>
            <p14:sldId id="310"/>
            <p14:sldId id="285"/>
            <p14:sldId id="304"/>
            <p14:sldId id="296"/>
            <p14:sldId id="305"/>
            <p14:sldId id="297"/>
            <p14:sldId id="274"/>
            <p14:sldId id="275"/>
            <p14:sldId id="298"/>
            <p14:sldId id="306"/>
            <p14:sldId id="311"/>
            <p14:sldId id="3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73"/>
  </p:normalViewPr>
  <p:slideViewPr>
    <p:cSldViewPr snapToGrid="0" snapToObjects="1">
      <p:cViewPr varScale="1">
        <p:scale>
          <a:sx n="114" d="100"/>
          <a:sy n="114" d="100"/>
        </p:scale>
        <p:origin x="127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30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A2218-DD8C-4944-883E-4F222486B95A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1B446-6C3A-434A-9EAF-115FF2B52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1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6902681" cy="1325563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8650" y="1911351"/>
            <a:ext cx="8124825" cy="462245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5159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19150" y="5092700"/>
            <a:ext cx="7877175" cy="154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219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3DE92-A298-4BA1-8A12-1C95D33288B5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7700" y="64071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47700" y="1943100"/>
            <a:ext cx="6553200" cy="4191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32525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6832" y="-64549"/>
            <a:ext cx="12417893" cy="69386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076951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43CD403-54AC-49B0-BCE8-20FF98AC2FFD}" type="datetimeFigureOut">
              <a:rPr lang="en-AU" smtClean="0"/>
              <a:pPr/>
              <a:t>20/03/2019</a:t>
            </a:fld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457950" y="6076951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E3E055E-1006-4691-A728-C6D4B59F196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7771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D403-54AC-49B0-BCE8-20FF98AC2FFD}" type="datetimeFigureOut">
              <a:rPr lang="en-AU" smtClean="0"/>
              <a:t>20/03/2019</a:t>
            </a:fld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3E055E-1006-4691-A728-C6D4B59F1965}" type="slidenum">
              <a:rPr lang="en-AU" smtClean="0"/>
              <a:t>‹#›</a:t>
            </a:fld>
            <a:endParaRPr lang="en-A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28650" y="1930400"/>
            <a:ext cx="6905625" cy="3937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8095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6491201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28651" y="1870076"/>
            <a:ext cx="7962900" cy="4454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498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890212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28650" y="1903414"/>
            <a:ext cx="7886700" cy="46220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1665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890212" cy="1325563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28650" y="1903414"/>
            <a:ext cx="2952750" cy="46220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102101" y="1903413"/>
            <a:ext cx="3416697" cy="4622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1854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B160E-0DDB-4301-A929-6AA673E76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98F0A-6E42-46EC-A540-258FDE4D9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9FC9B-6445-4B17-88EC-D39B08C93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E935-2BE2-4A1B-B3B7-AC594787E4CB}" type="datetimeFigureOut">
              <a:rPr lang="en-AU" smtClean="0"/>
              <a:t>20/03/2019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49177-105A-4766-A9C9-3B6CC15DD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F02DC-809F-4F7A-A248-46DA8F9EA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CB2AC-8ED3-484F-B29F-9809FB8317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9744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51624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Online Image Placeholder 4"/>
          <p:cNvSpPr>
            <a:spLocks noGrp="1"/>
          </p:cNvSpPr>
          <p:nvPr>
            <p:ph type="clipArt" sz="quarter" idx="10"/>
          </p:nvPr>
        </p:nvSpPr>
        <p:spPr>
          <a:xfrm>
            <a:off x="733425" y="2273300"/>
            <a:ext cx="2771775" cy="2641600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743575" y="2273300"/>
            <a:ext cx="2771775" cy="2641600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3139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1" t="11" b="83291"/>
          <a:stretch/>
        </p:blipFill>
        <p:spPr>
          <a:xfrm>
            <a:off x="-60960" y="0"/>
            <a:ext cx="9204960" cy="115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9056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CD403-54AC-49B0-BCE8-20FF98AC2FFD}" type="datetimeFigureOut">
              <a:rPr lang="en-AU" smtClean="0"/>
              <a:t>20/03/2019</a:t>
            </a:fld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E055E-1006-4691-A728-C6D4B59F19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419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  <p:sldLayoutId id="2147483686" r:id="rId3"/>
    <p:sldLayoutId id="2147483680" r:id="rId4"/>
    <p:sldLayoutId id="2147483681" r:id="rId5"/>
    <p:sldLayoutId id="2147483690" r:id="rId6"/>
    <p:sldLayoutId id="2147483691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8" r="12145"/>
          <a:stretch/>
        </p:blipFill>
        <p:spPr>
          <a:xfrm>
            <a:off x="-60960" y="-80683"/>
            <a:ext cx="9248503" cy="693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4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8" r:id="rId2"/>
    <p:sldLayoutId id="2147483689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1" t="-1" b="81"/>
          <a:stretch/>
        </p:blipFill>
        <p:spPr>
          <a:xfrm>
            <a:off x="-60960" y="0"/>
            <a:ext cx="9204960" cy="689125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9437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69437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53050" y="63897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523DE92-A298-4BA1-8A12-1C95D33288B5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12649-D2F1-495C-A6D7-F9BEBEA50CD3}" type="datetimeFigureOut">
              <a:rPr lang="en-AU" smtClean="0"/>
              <a:t>20/03/2019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613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torbenrick.eu/blog/change-management/change-management-require-a-compelling-story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3C006-9285-40BB-89A2-64B63E699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Week 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F7FBB-8492-4284-ABFA-6E63E69463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AU" sz="3600" dirty="0"/>
              <a:t>Leadership and Change in a Global Context</a:t>
            </a:r>
          </a:p>
        </p:txBody>
      </p:sp>
    </p:spTree>
    <p:extLst>
      <p:ext uri="{BB962C8B-B14F-4D97-AF65-F5344CB8AC3E}">
        <p14:creationId xmlns:p14="http://schemas.microsoft.com/office/powerpoint/2010/main" val="2388903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07557" y="2057400"/>
            <a:ext cx="6781801" cy="3657600"/>
          </a:xfrm>
          <a:prstGeom prst="roundRect">
            <a:avLst/>
          </a:prstGeom>
          <a:solidFill>
            <a:srgbClr val="009999">
              <a:alpha val="8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Appreciative Inquiry (AI)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6400800" cy="4876800"/>
          </a:xfrm>
          <a:ln>
            <a:noFill/>
          </a:ln>
        </p:spPr>
        <p:txBody>
          <a:bodyPr>
            <a:norm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500" dirty="0">
              <a:latin typeface="+mn-lt"/>
            </a:endParaRPr>
          </a:p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dirty="0">
                <a:solidFill>
                  <a:schemeClr val="bg1"/>
                </a:solidFill>
              </a:rPr>
              <a:t>A technique for leading </a:t>
            </a:r>
            <a:br>
              <a:rPr lang="en-US" sz="3500" dirty="0">
                <a:solidFill>
                  <a:schemeClr val="bg1"/>
                </a:solidFill>
              </a:rPr>
            </a:br>
            <a:r>
              <a:rPr lang="en-US" sz="3500" dirty="0">
                <a:solidFill>
                  <a:schemeClr val="bg1"/>
                </a:solidFill>
              </a:rPr>
              <a:t>change that engages individuals, teams, or the </a:t>
            </a:r>
            <a:br>
              <a:rPr lang="en-US" sz="3500" dirty="0">
                <a:solidFill>
                  <a:schemeClr val="bg1"/>
                </a:solidFill>
              </a:rPr>
            </a:br>
            <a:r>
              <a:rPr lang="en-US" sz="3500" dirty="0">
                <a:solidFill>
                  <a:schemeClr val="bg1"/>
                </a:solidFill>
              </a:rPr>
              <a:t>entire organization by reinforcing positive messages and focusing on learning </a:t>
            </a:r>
            <a:br>
              <a:rPr lang="en-US" sz="3500" dirty="0">
                <a:solidFill>
                  <a:schemeClr val="bg1"/>
                </a:solidFill>
              </a:rPr>
            </a:br>
            <a:r>
              <a:rPr lang="en-US" sz="3500" dirty="0">
                <a:solidFill>
                  <a:schemeClr val="bg1"/>
                </a:solidFill>
              </a:rPr>
              <a:t>from success</a:t>
            </a:r>
          </a:p>
        </p:txBody>
      </p:sp>
    </p:spTree>
    <p:extLst>
      <p:ext uri="{BB962C8B-B14F-4D97-AF65-F5344CB8AC3E}">
        <p14:creationId xmlns:p14="http://schemas.microsoft.com/office/powerpoint/2010/main" val="1541761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Exhibit 15.3</a:t>
            </a:r>
            <a:r>
              <a:rPr lang="en-US" dirty="0"/>
              <a:t> – </a:t>
            </a:r>
            <a:r>
              <a:rPr lang="en-US" altLang="en-US" dirty="0"/>
              <a:t>Four Stages of Appreciative Inquiry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7008" y="6137910"/>
            <a:ext cx="7962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Source: Based on Gabriella Giglio, Silvia Michalcova, and Chris Yates, ‘‘Instilling a Culture of Winning at American Express,’’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Organization Development Journal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25, no. 4 (Winter 2002), pp. 33–37</a:t>
            </a:r>
          </a:p>
        </p:txBody>
      </p:sp>
      <p:pic>
        <p:nvPicPr>
          <p:cNvPr id="3074" name="Picture 2" descr="Exhibit 15.3 Four Stages of Appreciative Inqui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338" y="1692378"/>
            <a:ext cx="6492240" cy="444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140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72291" y="5110600"/>
            <a:ext cx="8587316" cy="645052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967311" y="4838126"/>
            <a:ext cx="5608160" cy="512064"/>
          </a:xfrm>
          <a:custGeom>
            <a:avLst/>
            <a:gdLst>
              <a:gd name="connsiteX0" fmla="*/ 0 w 5280660"/>
              <a:gd name="connsiteY0" fmla="*/ 113162 h 678960"/>
              <a:gd name="connsiteX1" fmla="*/ 113162 w 5280660"/>
              <a:gd name="connsiteY1" fmla="*/ 0 h 678960"/>
              <a:gd name="connsiteX2" fmla="*/ 5167498 w 5280660"/>
              <a:gd name="connsiteY2" fmla="*/ 0 h 678960"/>
              <a:gd name="connsiteX3" fmla="*/ 5280660 w 5280660"/>
              <a:gd name="connsiteY3" fmla="*/ 113162 h 678960"/>
              <a:gd name="connsiteX4" fmla="*/ 5280660 w 5280660"/>
              <a:gd name="connsiteY4" fmla="*/ 565798 h 678960"/>
              <a:gd name="connsiteX5" fmla="*/ 5167498 w 5280660"/>
              <a:gd name="connsiteY5" fmla="*/ 678960 h 678960"/>
              <a:gd name="connsiteX6" fmla="*/ 113162 w 5280660"/>
              <a:gd name="connsiteY6" fmla="*/ 678960 h 678960"/>
              <a:gd name="connsiteX7" fmla="*/ 0 w 5280660"/>
              <a:gd name="connsiteY7" fmla="*/ 565798 h 678960"/>
              <a:gd name="connsiteX8" fmla="*/ 0 w 5280660"/>
              <a:gd name="connsiteY8" fmla="*/ 113162 h 67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80660" h="678960">
                <a:moveTo>
                  <a:pt x="0" y="113162"/>
                </a:moveTo>
                <a:cubicBezTo>
                  <a:pt x="0" y="50664"/>
                  <a:pt x="50664" y="0"/>
                  <a:pt x="113162" y="0"/>
                </a:cubicBezTo>
                <a:lnTo>
                  <a:pt x="5167498" y="0"/>
                </a:lnTo>
                <a:cubicBezTo>
                  <a:pt x="5229996" y="0"/>
                  <a:pt x="5280660" y="50664"/>
                  <a:pt x="5280660" y="113162"/>
                </a:cubicBezTo>
                <a:lnTo>
                  <a:pt x="5280660" y="565798"/>
                </a:lnTo>
                <a:cubicBezTo>
                  <a:pt x="5280660" y="628296"/>
                  <a:pt x="5229996" y="678960"/>
                  <a:pt x="5167498" y="678960"/>
                </a:cubicBezTo>
                <a:lnTo>
                  <a:pt x="113162" y="678960"/>
                </a:lnTo>
                <a:cubicBezTo>
                  <a:pt x="50664" y="678960"/>
                  <a:pt x="0" y="628296"/>
                  <a:pt x="0" y="565798"/>
                </a:cubicBezTo>
                <a:lnTo>
                  <a:pt x="0" y="113162"/>
                </a:lnTo>
                <a:close/>
              </a:path>
            </a:pathLst>
          </a:custGeom>
          <a:solidFill>
            <a:srgbClr val="0099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740" tIns="33144" rIns="232740" bIns="33144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2291" y="4101350"/>
            <a:ext cx="8587316" cy="542368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990600" y="3860470"/>
            <a:ext cx="5638800" cy="512064"/>
          </a:xfrm>
          <a:custGeom>
            <a:avLst/>
            <a:gdLst>
              <a:gd name="connsiteX0" fmla="*/ 0 w 5280660"/>
              <a:gd name="connsiteY0" fmla="*/ 113162 h 678960"/>
              <a:gd name="connsiteX1" fmla="*/ 113162 w 5280660"/>
              <a:gd name="connsiteY1" fmla="*/ 0 h 678960"/>
              <a:gd name="connsiteX2" fmla="*/ 5167498 w 5280660"/>
              <a:gd name="connsiteY2" fmla="*/ 0 h 678960"/>
              <a:gd name="connsiteX3" fmla="*/ 5280660 w 5280660"/>
              <a:gd name="connsiteY3" fmla="*/ 113162 h 678960"/>
              <a:gd name="connsiteX4" fmla="*/ 5280660 w 5280660"/>
              <a:gd name="connsiteY4" fmla="*/ 565798 h 678960"/>
              <a:gd name="connsiteX5" fmla="*/ 5167498 w 5280660"/>
              <a:gd name="connsiteY5" fmla="*/ 678960 h 678960"/>
              <a:gd name="connsiteX6" fmla="*/ 113162 w 5280660"/>
              <a:gd name="connsiteY6" fmla="*/ 678960 h 678960"/>
              <a:gd name="connsiteX7" fmla="*/ 0 w 5280660"/>
              <a:gd name="connsiteY7" fmla="*/ 565798 h 678960"/>
              <a:gd name="connsiteX8" fmla="*/ 0 w 5280660"/>
              <a:gd name="connsiteY8" fmla="*/ 113162 h 67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80660" h="678960">
                <a:moveTo>
                  <a:pt x="0" y="113162"/>
                </a:moveTo>
                <a:cubicBezTo>
                  <a:pt x="0" y="50664"/>
                  <a:pt x="50664" y="0"/>
                  <a:pt x="113162" y="0"/>
                </a:cubicBezTo>
                <a:lnTo>
                  <a:pt x="5167498" y="0"/>
                </a:lnTo>
                <a:cubicBezTo>
                  <a:pt x="5229996" y="0"/>
                  <a:pt x="5280660" y="50664"/>
                  <a:pt x="5280660" y="113162"/>
                </a:cubicBezTo>
                <a:lnTo>
                  <a:pt x="5280660" y="565798"/>
                </a:lnTo>
                <a:cubicBezTo>
                  <a:pt x="5280660" y="628296"/>
                  <a:pt x="5229996" y="678960"/>
                  <a:pt x="5167498" y="678960"/>
                </a:cubicBezTo>
                <a:lnTo>
                  <a:pt x="113162" y="678960"/>
                </a:lnTo>
                <a:cubicBezTo>
                  <a:pt x="50664" y="678960"/>
                  <a:pt x="0" y="628296"/>
                  <a:pt x="0" y="565798"/>
                </a:cubicBezTo>
                <a:lnTo>
                  <a:pt x="0" y="113162"/>
                </a:lnTo>
                <a:close/>
              </a:path>
            </a:pathLst>
          </a:custGeom>
          <a:solidFill>
            <a:srgbClr val="0099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740" tIns="33144" rIns="232740" bIns="33144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8822" y="3181692"/>
            <a:ext cx="8587316" cy="509045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8822" y="2185082"/>
            <a:ext cx="8587316" cy="512847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968502" y="2947531"/>
            <a:ext cx="5660898" cy="512064"/>
          </a:xfrm>
          <a:custGeom>
            <a:avLst/>
            <a:gdLst>
              <a:gd name="connsiteX0" fmla="*/ 0 w 5280660"/>
              <a:gd name="connsiteY0" fmla="*/ 113162 h 678960"/>
              <a:gd name="connsiteX1" fmla="*/ 113162 w 5280660"/>
              <a:gd name="connsiteY1" fmla="*/ 0 h 678960"/>
              <a:gd name="connsiteX2" fmla="*/ 5167498 w 5280660"/>
              <a:gd name="connsiteY2" fmla="*/ 0 h 678960"/>
              <a:gd name="connsiteX3" fmla="*/ 5280660 w 5280660"/>
              <a:gd name="connsiteY3" fmla="*/ 113162 h 678960"/>
              <a:gd name="connsiteX4" fmla="*/ 5280660 w 5280660"/>
              <a:gd name="connsiteY4" fmla="*/ 565798 h 678960"/>
              <a:gd name="connsiteX5" fmla="*/ 5167498 w 5280660"/>
              <a:gd name="connsiteY5" fmla="*/ 678960 h 678960"/>
              <a:gd name="connsiteX6" fmla="*/ 113162 w 5280660"/>
              <a:gd name="connsiteY6" fmla="*/ 678960 h 678960"/>
              <a:gd name="connsiteX7" fmla="*/ 0 w 5280660"/>
              <a:gd name="connsiteY7" fmla="*/ 565798 h 678960"/>
              <a:gd name="connsiteX8" fmla="*/ 0 w 5280660"/>
              <a:gd name="connsiteY8" fmla="*/ 113162 h 67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80660" h="678960">
                <a:moveTo>
                  <a:pt x="0" y="113162"/>
                </a:moveTo>
                <a:cubicBezTo>
                  <a:pt x="0" y="50664"/>
                  <a:pt x="50664" y="0"/>
                  <a:pt x="113162" y="0"/>
                </a:cubicBezTo>
                <a:lnTo>
                  <a:pt x="5167498" y="0"/>
                </a:lnTo>
                <a:cubicBezTo>
                  <a:pt x="5229996" y="0"/>
                  <a:pt x="5280660" y="50664"/>
                  <a:pt x="5280660" y="113162"/>
                </a:cubicBezTo>
                <a:lnTo>
                  <a:pt x="5280660" y="565798"/>
                </a:lnTo>
                <a:cubicBezTo>
                  <a:pt x="5280660" y="628296"/>
                  <a:pt x="5229996" y="678960"/>
                  <a:pt x="5167498" y="678960"/>
                </a:cubicBezTo>
                <a:lnTo>
                  <a:pt x="113162" y="678960"/>
                </a:lnTo>
                <a:cubicBezTo>
                  <a:pt x="50664" y="678960"/>
                  <a:pt x="0" y="628296"/>
                  <a:pt x="0" y="565798"/>
                </a:cubicBezTo>
                <a:lnTo>
                  <a:pt x="0" y="113162"/>
                </a:lnTo>
                <a:close/>
              </a:path>
            </a:pathLst>
          </a:custGeom>
          <a:solidFill>
            <a:srgbClr val="0099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740" tIns="33144" rIns="232740" bIns="33144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938022" y="1943244"/>
            <a:ext cx="5691378" cy="513806"/>
          </a:xfrm>
          <a:custGeom>
            <a:avLst/>
            <a:gdLst>
              <a:gd name="connsiteX0" fmla="*/ 0 w 5280660"/>
              <a:gd name="connsiteY0" fmla="*/ 113162 h 678960"/>
              <a:gd name="connsiteX1" fmla="*/ 113162 w 5280660"/>
              <a:gd name="connsiteY1" fmla="*/ 0 h 678960"/>
              <a:gd name="connsiteX2" fmla="*/ 5167498 w 5280660"/>
              <a:gd name="connsiteY2" fmla="*/ 0 h 678960"/>
              <a:gd name="connsiteX3" fmla="*/ 5280660 w 5280660"/>
              <a:gd name="connsiteY3" fmla="*/ 113162 h 678960"/>
              <a:gd name="connsiteX4" fmla="*/ 5280660 w 5280660"/>
              <a:gd name="connsiteY4" fmla="*/ 565798 h 678960"/>
              <a:gd name="connsiteX5" fmla="*/ 5167498 w 5280660"/>
              <a:gd name="connsiteY5" fmla="*/ 678960 h 678960"/>
              <a:gd name="connsiteX6" fmla="*/ 113162 w 5280660"/>
              <a:gd name="connsiteY6" fmla="*/ 678960 h 678960"/>
              <a:gd name="connsiteX7" fmla="*/ 0 w 5280660"/>
              <a:gd name="connsiteY7" fmla="*/ 565798 h 678960"/>
              <a:gd name="connsiteX8" fmla="*/ 0 w 5280660"/>
              <a:gd name="connsiteY8" fmla="*/ 113162 h 67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80660" h="678960">
                <a:moveTo>
                  <a:pt x="0" y="113162"/>
                </a:moveTo>
                <a:cubicBezTo>
                  <a:pt x="0" y="50664"/>
                  <a:pt x="50664" y="0"/>
                  <a:pt x="113162" y="0"/>
                </a:cubicBezTo>
                <a:lnTo>
                  <a:pt x="5167498" y="0"/>
                </a:lnTo>
                <a:cubicBezTo>
                  <a:pt x="5229996" y="0"/>
                  <a:pt x="5280660" y="50664"/>
                  <a:pt x="5280660" y="113162"/>
                </a:cubicBezTo>
                <a:lnTo>
                  <a:pt x="5280660" y="565798"/>
                </a:lnTo>
                <a:cubicBezTo>
                  <a:pt x="5280660" y="628296"/>
                  <a:pt x="5229996" y="678960"/>
                  <a:pt x="5167498" y="678960"/>
                </a:cubicBezTo>
                <a:lnTo>
                  <a:pt x="113162" y="678960"/>
                </a:lnTo>
                <a:cubicBezTo>
                  <a:pt x="50664" y="678960"/>
                  <a:pt x="0" y="628296"/>
                  <a:pt x="0" y="565798"/>
                </a:cubicBezTo>
                <a:lnTo>
                  <a:pt x="0" y="113162"/>
                </a:lnTo>
                <a:close/>
              </a:path>
            </a:pathLst>
          </a:custGeom>
          <a:solidFill>
            <a:srgbClr val="0099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740" tIns="33144" rIns="232740" bIns="33144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Appreciative </a:t>
            </a:r>
            <a:br>
              <a:rPr lang="en-US" dirty="0"/>
            </a:br>
            <a:r>
              <a:rPr lang="en-US" dirty="0"/>
              <a:t>Inquiry Every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778" y="1416874"/>
            <a:ext cx="7136342" cy="4427366"/>
          </a:xfrm>
          <a:ln>
            <a:noFill/>
          </a:ln>
        </p:spPr>
        <p:txBody>
          <a:bodyPr anchor="t" anchorCtr="0">
            <a:spAutoFit/>
          </a:bodyPr>
          <a:lstStyle/>
          <a:p>
            <a:pPr marL="0" lvl="0" indent="0" defTabSz="10668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0" lvl="0" indent="0" defTabSz="10668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bg1"/>
                </a:solidFill>
              </a:rPr>
              <a:t>Developing followers</a:t>
            </a:r>
          </a:p>
          <a:p>
            <a:pPr marL="0" lvl="0" indent="0" defTabSz="1066800">
              <a:lnSpc>
                <a:spcPct val="90000"/>
              </a:lnSpc>
              <a:spcBef>
                <a:spcPct val="0"/>
              </a:spcBef>
              <a:buNone/>
            </a:pPr>
            <a:endParaRPr lang="en-US" sz="2800" dirty="0"/>
          </a:p>
          <a:p>
            <a:pPr marL="0" lvl="0" indent="0" defTabSz="10668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Strengthening teamwork</a:t>
            </a:r>
          </a:p>
          <a:p>
            <a:pPr marL="0" lvl="0" indent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lvl="0" indent="0" defTabSz="1066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sz="1100" dirty="0"/>
          </a:p>
          <a:p>
            <a:pPr marL="0" lvl="0" indent="0" defTabSz="1066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chemeClr val="bg1"/>
                </a:solidFill>
              </a:rPr>
              <a:t>Solving a particular work issue</a:t>
            </a:r>
          </a:p>
          <a:p>
            <a:pPr marL="0" lvl="0" indent="0" defTabSz="1066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sz="4800" dirty="0"/>
          </a:p>
          <a:p>
            <a:pPr marL="0" lvl="0" indent="0" defTabSz="1066800">
              <a:lnSpc>
                <a:spcPct val="20000"/>
              </a:lnSpc>
              <a:spcBef>
                <a:spcPts val="600"/>
              </a:spcBef>
              <a:spcAft>
                <a:spcPct val="35000"/>
              </a:spcAft>
              <a:buNone/>
            </a:pPr>
            <a:r>
              <a:rPr lang="en-US" sz="2400" dirty="0">
                <a:solidFill>
                  <a:schemeClr val="bg1"/>
                </a:solidFill>
              </a:rPr>
              <a:t>Resolving conflicts</a:t>
            </a:r>
          </a:p>
          <a:p>
            <a:pPr marL="0" lvl="1" indent="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391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07557" y="2057400"/>
            <a:ext cx="6781801" cy="2819400"/>
          </a:xfrm>
          <a:prstGeom prst="roundRect">
            <a:avLst/>
          </a:prstGeom>
          <a:solidFill>
            <a:srgbClr val="009999">
              <a:alpha val="8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6477000" cy="4876800"/>
          </a:xfrm>
          <a:ln>
            <a:noFill/>
          </a:ln>
        </p:spPr>
        <p:txBody>
          <a:bodyPr>
            <a:norm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500" dirty="0">
              <a:latin typeface="+mn-lt"/>
            </a:endParaRPr>
          </a:p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dirty="0">
                <a:solidFill>
                  <a:schemeClr val="bg1"/>
                </a:solidFill>
              </a:rPr>
              <a:t>The generation of ideas that are both novel and useful for improving the efficiency and effectiveness of the organization</a:t>
            </a:r>
          </a:p>
        </p:txBody>
      </p:sp>
    </p:spTree>
    <p:extLst>
      <p:ext uri="{BB962C8B-B14F-4D97-AF65-F5344CB8AC3E}">
        <p14:creationId xmlns:p14="http://schemas.microsoft.com/office/powerpoint/2010/main" val="2789737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Instilling Creative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To instill creative values:</a:t>
            </a:r>
          </a:p>
          <a:p>
            <a:endParaRPr lang="en-US" altLang="en-US" dirty="0"/>
          </a:p>
          <a:p>
            <a:pPr lvl="1"/>
            <a:r>
              <a:rPr lang="en-US" altLang="en-US" dirty="0"/>
              <a:t>Foster a creative culture </a:t>
            </a:r>
          </a:p>
          <a:p>
            <a:pPr marL="342900" lvl="1" indent="0">
              <a:buNone/>
            </a:pPr>
            <a:endParaRPr lang="en-US" altLang="en-US" dirty="0"/>
          </a:p>
          <a:p>
            <a:pPr lvl="1"/>
            <a:r>
              <a:rPr lang="en-US" altLang="en-US" dirty="0"/>
              <a:t>Promote collaboration</a:t>
            </a:r>
          </a:p>
        </p:txBody>
      </p:sp>
    </p:spTree>
    <p:extLst>
      <p:ext uri="{BB962C8B-B14F-4D97-AF65-F5344CB8AC3E}">
        <p14:creationId xmlns:p14="http://schemas.microsoft.com/office/powerpoint/2010/main" val="2246078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04800" y="5325754"/>
            <a:ext cx="8587316" cy="1149268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1089660" y="5017354"/>
            <a:ext cx="5280660" cy="637949"/>
          </a:xfrm>
          <a:custGeom>
            <a:avLst/>
            <a:gdLst>
              <a:gd name="connsiteX0" fmla="*/ 0 w 5280660"/>
              <a:gd name="connsiteY0" fmla="*/ 113162 h 678960"/>
              <a:gd name="connsiteX1" fmla="*/ 113162 w 5280660"/>
              <a:gd name="connsiteY1" fmla="*/ 0 h 678960"/>
              <a:gd name="connsiteX2" fmla="*/ 5167498 w 5280660"/>
              <a:gd name="connsiteY2" fmla="*/ 0 h 678960"/>
              <a:gd name="connsiteX3" fmla="*/ 5280660 w 5280660"/>
              <a:gd name="connsiteY3" fmla="*/ 113162 h 678960"/>
              <a:gd name="connsiteX4" fmla="*/ 5280660 w 5280660"/>
              <a:gd name="connsiteY4" fmla="*/ 565798 h 678960"/>
              <a:gd name="connsiteX5" fmla="*/ 5167498 w 5280660"/>
              <a:gd name="connsiteY5" fmla="*/ 678960 h 678960"/>
              <a:gd name="connsiteX6" fmla="*/ 113162 w 5280660"/>
              <a:gd name="connsiteY6" fmla="*/ 678960 h 678960"/>
              <a:gd name="connsiteX7" fmla="*/ 0 w 5280660"/>
              <a:gd name="connsiteY7" fmla="*/ 565798 h 678960"/>
              <a:gd name="connsiteX8" fmla="*/ 0 w 5280660"/>
              <a:gd name="connsiteY8" fmla="*/ 113162 h 67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80660" h="678960">
                <a:moveTo>
                  <a:pt x="0" y="113162"/>
                </a:moveTo>
                <a:cubicBezTo>
                  <a:pt x="0" y="50664"/>
                  <a:pt x="50664" y="0"/>
                  <a:pt x="113162" y="0"/>
                </a:cubicBezTo>
                <a:lnTo>
                  <a:pt x="5167498" y="0"/>
                </a:lnTo>
                <a:cubicBezTo>
                  <a:pt x="5229996" y="0"/>
                  <a:pt x="5280660" y="50664"/>
                  <a:pt x="5280660" y="113162"/>
                </a:cubicBezTo>
                <a:lnTo>
                  <a:pt x="5280660" y="565798"/>
                </a:lnTo>
                <a:cubicBezTo>
                  <a:pt x="5280660" y="628296"/>
                  <a:pt x="5229996" y="678960"/>
                  <a:pt x="5167498" y="678960"/>
                </a:cubicBezTo>
                <a:lnTo>
                  <a:pt x="113162" y="678960"/>
                </a:lnTo>
                <a:cubicBezTo>
                  <a:pt x="50664" y="678960"/>
                  <a:pt x="0" y="628296"/>
                  <a:pt x="0" y="565798"/>
                </a:cubicBezTo>
                <a:lnTo>
                  <a:pt x="0" y="113162"/>
                </a:lnTo>
                <a:close/>
              </a:path>
            </a:pathLst>
          </a:custGeom>
          <a:solidFill>
            <a:srgbClr val="0099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740" tIns="33144" rIns="232740" bIns="33144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3707022"/>
            <a:ext cx="8587316" cy="1150256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752600"/>
            <a:ext cx="8587316" cy="1485946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089660" y="3400928"/>
            <a:ext cx="5280660" cy="638401"/>
          </a:xfrm>
          <a:custGeom>
            <a:avLst/>
            <a:gdLst>
              <a:gd name="connsiteX0" fmla="*/ 0 w 5280660"/>
              <a:gd name="connsiteY0" fmla="*/ 113162 h 678960"/>
              <a:gd name="connsiteX1" fmla="*/ 113162 w 5280660"/>
              <a:gd name="connsiteY1" fmla="*/ 0 h 678960"/>
              <a:gd name="connsiteX2" fmla="*/ 5167498 w 5280660"/>
              <a:gd name="connsiteY2" fmla="*/ 0 h 678960"/>
              <a:gd name="connsiteX3" fmla="*/ 5280660 w 5280660"/>
              <a:gd name="connsiteY3" fmla="*/ 113162 h 678960"/>
              <a:gd name="connsiteX4" fmla="*/ 5280660 w 5280660"/>
              <a:gd name="connsiteY4" fmla="*/ 565798 h 678960"/>
              <a:gd name="connsiteX5" fmla="*/ 5167498 w 5280660"/>
              <a:gd name="connsiteY5" fmla="*/ 678960 h 678960"/>
              <a:gd name="connsiteX6" fmla="*/ 113162 w 5280660"/>
              <a:gd name="connsiteY6" fmla="*/ 678960 h 678960"/>
              <a:gd name="connsiteX7" fmla="*/ 0 w 5280660"/>
              <a:gd name="connsiteY7" fmla="*/ 565798 h 678960"/>
              <a:gd name="connsiteX8" fmla="*/ 0 w 5280660"/>
              <a:gd name="connsiteY8" fmla="*/ 113162 h 67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80660" h="678960">
                <a:moveTo>
                  <a:pt x="0" y="113162"/>
                </a:moveTo>
                <a:cubicBezTo>
                  <a:pt x="0" y="50664"/>
                  <a:pt x="50664" y="0"/>
                  <a:pt x="113162" y="0"/>
                </a:cubicBezTo>
                <a:lnTo>
                  <a:pt x="5167498" y="0"/>
                </a:lnTo>
                <a:cubicBezTo>
                  <a:pt x="5229996" y="0"/>
                  <a:pt x="5280660" y="50664"/>
                  <a:pt x="5280660" y="113162"/>
                </a:cubicBezTo>
                <a:lnTo>
                  <a:pt x="5280660" y="565798"/>
                </a:lnTo>
                <a:cubicBezTo>
                  <a:pt x="5280660" y="628296"/>
                  <a:pt x="5229996" y="678960"/>
                  <a:pt x="5167498" y="678960"/>
                </a:cubicBezTo>
                <a:lnTo>
                  <a:pt x="113162" y="678960"/>
                </a:lnTo>
                <a:cubicBezTo>
                  <a:pt x="50664" y="678960"/>
                  <a:pt x="0" y="628296"/>
                  <a:pt x="0" y="565798"/>
                </a:cubicBezTo>
                <a:lnTo>
                  <a:pt x="0" y="113162"/>
                </a:lnTo>
                <a:close/>
              </a:path>
            </a:pathLst>
          </a:custGeom>
          <a:solidFill>
            <a:srgbClr val="0099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740" tIns="33144" rIns="232740" bIns="33144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089660" y="1485824"/>
            <a:ext cx="5280660" cy="620486"/>
          </a:xfrm>
          <a:custGeom>
            <a:avLst/>
            <a:gdLst>
              <a:gd name="connsiteX0" fmla="*/ 0 w 5280660"/>
              <a:gd name="connsiteY0" fmla="*/ 113162 h 678960"/>
              <a:gd name="connsiteX1" fmla="*/ 113162 w 5280660"/>
              <a:gd name="connsiteY1" fmla="*/ 0 h 678960"/>
              <a:gd name="connsiteX2" fmla="*/ 5167498 w 5280660"/>
              <a:gd name="connsiteY2" fmla="*/ 0 h 678960"/>
              <a:gd name="connsiteX3" fmla="*/ 5280660 w 5280660"/>
              <a:gd name="connsiteY3" fmla="*/ 113162 h 678960"/>
              <a:gd name="connsiteX4" fmla="*/ 5280660 w 5280660"/>
              <a:gd name="connsiteY4" fmla="*/ 565798 h 678960"/>
              <a:gd name="connsiteX5" fmla="*/ 5167498 w 5280660"/>
              <a:gd name="connsiteY5" fmla="*/ 678960 h 678960"/>
              <a:gd name="connsiteX6" fmla="*/ 113162 w 5280660"/>
              <a:gd name="connsiteY6" fmla="*/ 678960 h 678960"/>
              <a:gd name="connsiteX7" fmla="*/ 0 w 5280660"/>
              <a:gd name="connsiteY7" fmla="*/ 565798 h 678960"/>
              <a:gd name="connsiteX8" fmla="*/ 0 w 5280660"/>
              <a:gd name="connsiteY8" fmla="*/ 113162 h 67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80660" h="678960">
                <a:moveTo>
                  <a:pt x="0" y="113162"/>
                </a:moveTo>
                <a:cubicBezTo>
                  <a:pt x="0" y="50664"/>
                  <a:pt x="50664" y="0"/>
                  <a:pt x="113162" y="0"/>
                </a:cubicBezTo>
                <a:lnTo>
                  <a:pt x="5167498" y="0"/>
                </a:lnTo>
                <a:cubicBezTo>
                  <a:pt x="5229996" y="0"/>
                  <a:pt x="5280660" y="50664"/>
                  <a:pt x="5280660" y="113162"/>
                </a:cubicBezTo>
                <a:lnTo>
                  <a:pt x="5280660" y="565798"/>
                </a:lnTo>
                <a:cubicBezTo>
                  <a:pt x="5280660" y="628296"/>
                  <a:pt x="5229996" y="678960"/>
                  <a:pt x="5167498" y="678960"/>
                </a:cubicBezTo>
                <a:lnTo>
                  <a:pt x="113162" y="678960"/>
                </a:lnTo>
                <a:cubicBezTo>
                  <a:pt x="50664" y="678960"/>
                  <a:pt x="0" y="628296"/>
                  <a:pt x="0" y="565798"/>
                </a:cubicBezTo>
                <a:lnTo>
                  <a:pt x="0" y="113162"/>
                </a:lnTo>
                <a:close/>
              </a:path>
            </a:pathLst>
          </a:custGeom>
          <a:solidFill>
            <a:srgbClr val="0099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740" tIns="33144" rIns="232740" bIns="33144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Foster a Creative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878259"/>
          </a:xfrm>
          <a:ln>
            <a:noFill/>
          </a:ln>
        </p:spPr>
        <p:txBody>
          <a:bodyPr wrap="square" anchor="t" anchorCtr="0">
            <a:spAutoFit/>
          </a:bodyPr>
          <a:lstStyle/>
          <a:p>
            <a:pPr marL="0" lvl="0" indent="0" defTabSz="1066800">
              <a:lnSpc>
                <a:spcPct val="90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bg1"/>
                </a:solidFill>
              </a:rPr>
              <a:t>Idea incubator</a:t>
            </a:r>
          </a:p>
          <a:p>
            <a:pPr marL="228600" lvl="1" indent="-228600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dirty="0"/>
              <a:t>Safe harbor where ideas from employees throughout the organization can be developed without interference from company bureaucracy or politics</a:t>
            </a:r>
          </a:p>
          <a:p>
            <a:pPr marL="0" lvl="0" indent="0" defTabSz="1066800">
              <a:lnSpc>
                <a:spcPct val="90000"/>
              </a:lnSpc>
              <a:spcBef>
                <a:spcPct val="0"/>
              </a:spcBef>
              <a:buNone/>
            </a:pPr>
            <a:endParaRPr lang="en-US" sz="2400" dirty="0"/>
          </a:p>
          <a:p>
            <a:pPr marL="0" lvl="0" indent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dirty="0">
                <a:solidFill>
                  <a:schemeClr val="bg1"/>
                </a:solidFill>
              </a:rPr>
              <a:t>Corporate entrepreneurship</a:t>
            </a:r>
          </a:p>
          <a:p>
            <a:pPr marL="228600" lvl="1" indent="-228600" defTabSz="889000">
              <a:lnSpc>
                <a:spcPct val="90000"/>
              </a:lnSpc>
              <a:spcBef>
                <a:spcPts val="600"/>
              </a:spcBef>
              <a:spcAft>
                <a:spcPct val="15000"/>
              </a:spcAft>
              <a:buFont typeface="Arial" pitchFamily="34" charset="0"/>
              <a:buChar char="••"/>
            </a:pPr>
            <a:r>
              <a:rPr lang="en-US" sz="2400" dirty="0"/>
              <a:t>Internal entrepreneurial spirit that includes values of exploration, experimentation, and risk taking</a:t>
            </a:r>
          </a:p>
          <a:p>
            <a:pPr marL="0" lvl="0" indent="0" defTabSz="1066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sz="1600" dirty="0"/>
          </a:p>
          <a:p>
            <a:pPr marL="0" lvl="0" indent="0" defTabSz="1066800">
              <a:lnSpc>
                <a:spcPct val="90000"/>
              </a:lnSpc>
              <a:spcBef>
                <a:spcPts val="600"/>
              </a:spcBef>
              <a:spcAft>
                <a:spcPct val="35000"/>
              </a:spcAft>
              <a:buNone/>
            </a:pPr>
            <a:r>
              <a:rPr lang="en-US" sz="2400" dirty="0">
                <a:solidFill>
                  <a:schemeClr val="bg1"/>
                </a:solidFill>
              </a:rPr>
              <a:t>Idea champions</a:t>
            </a:r>
          </a:p>
          <a:p>
            <a:pPr marL="228600" lvl="1" indent="-228600" defTabSz="1066800">
              <a:lnSpc>
                <a:spcPct val="90000"/>
              </a:lnSpc>
              <a:spcBef>
                <a:spcPts val="60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en-US" sz="2400" dirty="0"/>
              <a:t>People who passionately believe in a new idea and actively work to overcome obstacles and resistance</a:t>
            </a:r>
          </a:p>
        </p:txBody>
      </p:sp>
    </p:spTree>
    <p:extLst>
      <p:ext uri="{BB962C8B-B14F-4D97-AF65-F5344CB8AC3E}">
        <p14:creationId xmlns:p14="http://schemas.microsoft.com/office/powerpoint/2010/main" val="18734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Promote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Create cross-functional teams and self-managed teams</a:t>
            </a:r>
          </a:p>
          <a:p>
            <a:r>
              <a:rPr lang="en-US" altLang="en-US" dirty="0"/>
              <a:t>Remodel spaces so people from different areas work side by side</a:t>
            </a:r>
          </a:p>
          <a:p>
            <a:r>
              <a:rPr lang="en-US" altLang="en-US" dirty="0"/>
              <a:t>Use internal Web sites that encourage cross-organizational collaboration</a:t>
            </a:r>
          </a:p>
          <a:p>
            <a:r>
              <a:rPr lang="en-US" altLang="en-US" dirty="0"/>
              <a:t>Speedstorming</a:t>
            </a:r>
          </a:p>
        </p:txBody>
      </p:sp>
    </p:spTree>
    <p:extLst>
      <p:ext uri="{BB962C8B-B14F-4D97-AF65-F5344CB8AC3E}">
        <p14:creationId xmlns:p14="http://schemas.microsoft.com/office/powerpoint/2010/main" val="2033372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11727" y="5448527"/>
            <a:ext cx="8587316" cy="1083513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1089660" y="5166269"/>
            <a:ext cx="5280660" cy="637949"/>
          </a:xfrm>
          <a:custGeom>
            <a:avLst/>
            <a:gdLst>
              <a:gd name="connsiteX0" fmla="*/ 0 w 5280660"/>
              <a:gd name="connsiteY0" fmla="*/ 113162 h 678960"/>
              <a:gd name="connsiteX1" fmla="*/ 113162 w 5280660"/>
              <a:gd name="connsiteY1" fmla="*/ 0 h 678960"/>
              <a:gd name="connsiteX2" fmla="*/ 5167498 w 5280660"/>
              <a:gd name="connsiteY2" fmla="*/ 0 h 678960"/>
              <a:gd name="connsiteX3" fmla="*/ 5280660 w 5280660"/>
              <a:gd name="connsiteY3" fmla="*/ 113162 h 678960"/>
              <a:gd name="connsiteX4" fmla="*/ 5280660 w 5280660"/>
              <a:gd name="connsiteY4" fmla="*/ 565798 h 678960"/>
              <a:gd name="connsiteX5" fmla="*/ 5167498 w 5280660"/>
              <a:gd name="connsiteY5" fmla="*/ 678960 h 678960"/>
              <a:gd name="connsiteX6" fmla="*/ 113162 w 5280660"/>
              <a:gd name="connsiteY6" fmla="*/ 678960 h 678960"/>
              <a:gd name="connsiteX7" fmla="*/ 0 w 5280660"/>
              <a:gd name="connsiteY7" fmla="*/ 565798 h 678960"/>
              <a:gd name="connsiteX8" fmla="*/ 0 w 5280660"/>
              <a:gd name="connsiteY8" fmla="*/ 113162 h 67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80660" h="678960">
                <a:moveTo>
                  <a:pt x="0" y="113162"/>
                </a:moveTo>
                <a:cubicBezTo>
                  <a:pt x="0" y="50664"/>
                  <a:pt x="50664" y="0"/>
                  <a:pt x="113162" y="0"/>
                </a:cubicBezTo>
                <a:lnTo>
                  <a:pt x="5167498" y="0"/>
                </a:lnTo>
                <a:cubicBezTo>
                  <a:pt x="5229996" y="0"/>
                  <a:pt x="5280660" y="50664"/>
                  <a:pt x="5280660" y="113162"/>
                </a:cubicBezTo>
                <a:lnTo>
                  <a:pt x="5280660" y="565798"/>
                </a:lnTo>
                <a:cubicBezTo>
                  <a:pt x="5280660" y="628296"/>
                  <a:pt x="5229996" y="678960"/>
                  <a:pt x="5167498" y="678960"/>
                </a:cubicBezTo>
                <a:lnTo>
                  <a:pt x="113162" y="678960"/>
                </a:lnTo>
                <a:cubicBezTo>
                  <a:pt x="50664" y="678960"/>
                  <a:pt x="0" y="628296"/>
                  <a:pt x="0" y="565798"/>
                </a:cubicBezTo>
                <a:lnTo>
                  <a:pt x="0" y="113162"/>
                </a:lnTo>
                <a:close/>
              </a:path>
            </a:pathLst>
          </a:custGeom>
          <a:solidFill>
            <a:srgbClr val="0099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740" tIns="33144" rIns="232740" bIns="33144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1727" y="3600032"/>
            <a:ext cx="8587316" cy="1487010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752600"/>
            <a:ext cx="8587316" cy="1485946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089660" y="3299189"/>
            <a:ext cx="5280660" cy="638401"/>
          </a:xfrm>
          <a:custGeom>
            <a:avLst/>
            <a:gdLst>
              <a:gd name="connsiteX0" fmla="*/ 0 w 5280660"/>
              <a:gd name="connsiteY0" fmla="*/ 113162 h 678960"/>
              <a:gd name="connsiteX1" fmla="*/ 113162 w 5280660"/>
              <a:gd name="connsiteY1" fmla="*/ 0 h 678960"/>
              <a:gd name="connsiteX2" fmla="*/ 5167498 w 5280660"/>
              <a:gd name="connsiteY2" fmla="*/ 0 h 678960"/>
              <a:gd name="connsiteX3" fmla="*/ 5280660 w 5280660"/>
              <a:gd name="connsiteY3" fmla="*/ 113162 h 678960"/>
              <a:gd name="connsiteX4" fmla="*/ 5280660 w 5280660"/>
              <a:gd name="connsiteY4" fmla="*/ 565798 h 678960"/>
              <a:gd name="connsiteX5" fmla="*/ 5167498 w 5280660"/>
              <a:gd name="connsiteY5" fmla="*/ 678960 h 678960"/>
              <a:gd name="connsiteX6" fmla="*/ 113162 w 5280660"/>
              <a:gd name="connsiteY6" fmla="*/ 678960 h 678960"/>
              <a:gd name="connsiteX7" fmla="*/ 0 w 5280660"/>
              <a:gd name="connsiteY7" fmla="*/ 565798 h 678960"/>
              <a:gd name="connsiteX8" fmla="*/ 0 w 5280660"/>
              <a:gd name="connsiteY8" fmla="*/ 113162 h 67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80660" h="678960">
                <a:moveTo>
                  <a:pt x="0" y="113162"/>
                </a:moveTo>
                <a:cubicBezTo>
                  <a:pt x="0" y="50664"/>
                  <a:pt x="50664" y="0"/>
                  <a:pt x="113162" y="0"/>
                </a:cubicBezTo>
                <a:lnTo>
                  <a:pt x="5167498" y="0"/>
                </a:lnTo>
                <a:cubicBezTo>
                  <a:pt x="5229996" y="0"/>
                  <a:pt x="5280660" y="50664"/>
                  <a:pt x="5280660" y="113162"/>
                </a:cubicBezTo>
                <a:lnTo>
                  <a:pt x="5280660" y="565798"/>
                </a:lnTo>
                <a:cubicBezTo>
                  <a:pt x="5280660" y="628296"/>
                  <a:pt x="5229996" y="678960"/>
                  <a:pt x="5167498" y="678960"/>
                </a:cubicBezTo>
                <a:lnTo>
                  <a:pt x="113162" y="678960"/>
                </a:lnTo>
                <a:cubicBezTo>
                  <a:pt x="50664" y="678960"/>
                  <a:pt x="0" y="628296"/>
                  <a:pt x="0" y="565798"/>
                </a:cubicBezTo>
                <a:lnTo>
                  <a:pt x="0" y="113162"/>
                </a:lnTo>
                <a:close/>
              </a:path>
            </a:pathLst>
          </a:custGeom>
          <a:solidFill>
            <a:srgbClr val="0099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740" tIns="33144" rIns="232740" bIns="33144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089660" y="1485824"/>
            <a:ext cx="5280660" cy="620486"/>
          </a:xfrm>
          <a:custGeom>
            <a:avLst/>
            <a:gdLst>
              <a:gd name="connsiteX0" fmla="*/ 0 w 5280660"/>
              <a:gd name="connsiteY0" fmla="*/ 113162 h 678960"/>
              <a:gd name="connsiteX1" fmla="*/ 113162 w 5280660"/>
              <a:gd name="connsiteY1" fmla="*/ 0 h 678960"/>
              <a:gd name="connsiteX2" fmla="*/ 5167498 w 5280660"/>
              <a:gd name="connsiteY2" fmla="*/ 0 h 678960"/>
              <a:gd name="connsiteX3" fmla="*/ 5280660 w 5280660"/>
              <a:gd name="connsiteY3" fmla="*/ 113162 h 678960"/>
              <a:gd name="connsiteX4" fmla="*/ 5280660 w 5280660"/>
              <a:gd name="connsiteY4" fmla="*/ 565798 h 678960"/>
              <a:gd name="connsiteX5" fmla="*/ 5167498 w 5280660"/>
              <a:gd name="connsiteY5" fmla="*/ 678960 h 678960"/>
              <a:gd name="connsiteX6" fmla="*/ 113162 w 5280660"/>
              <a:gd name="connsiteY6" fmla="*/ 678960 h 678960"/>
              <a:gd name="connsiteX7" fmla="*/ 0 w 5280660"/>
              <a:gd name="connsiteY7" fmla="*/ 565798 h 678960"/>
              <a:gd name="connsiteX8" fmla="*/ 0 w 5280660"/>
              <a:gd name="connsiteY8" fmla="*/ 113162 h 67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80660" h="678960">
                <a:moveTo>
                  <a:pt x="0" y="113162"/>
                </a:moveTo>
                <a:cubicBezTo>
                  <a:pt x="0" y="50664"/>
                  <a:pt x="50664" y="0"/>
                  <a:pt x="113162" y="0"/>
                </a:cubicBezTo>
                <a:lnTo>
                  <a:pt x="5167498" y="0"/>
                </a:lnTo>
                <a:cubicBezTo>
                  <a:pt x="5229996" y="0"/>
                  <a:pt x="5280660" y="50664"/>
                  <a:pt x="5280660" y="113162"/>
                </a:cubicBezTo>
                <a:lnTo>
                  <a:pt x="5280660" y="565798"/>
                </a:lnTo>
                <a:cubicBezTo>
                  <a:pt x="5280660" y="628296"/>
                  <a:pt x="5229996" y="678960"/>
                  <a:pt x="5167498" y="678960"/>
                </a:cubicBezTo>
                <a:lnTo>
                  <a:pt x="113162" y="678960"/>
                </a:lnTo>
                <a:cubicBezTo>
                  <a:pt x="50664" y="678960"/>
                  <a:pt x="0" y="628296"/>
                  <a:pt x="0" y="565798"/>
                </a:cubicBezTo>
                <a:lnTo>
                  <a:pt x="0" y="113162"/>
                </a:lnTo>
                <a:close/>
              </a:path>
            </a:pathLst>
          </a:custGeom>
          <a:solidFill>
            <a:srgbClr val="0099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740" tIns="33144" rIns="232740" bIns="33144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Speedstorming and Brainstorming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749116" cy="4989058"/>
          </a:xfrm>
          <a:ln>
            <a:noFill/>
          </a:ln>
        </p:spPr>
        <p:txBody>
          <a:bodyPr wrap="square" anchor="t" anchorCtr="0">
            <a:spAutoFit/>
          </a:bodyPr>
          <a:lstStyle/>
          <a:p>
            <a:pPr marL="0" lvl="0" indent="0" defTabSz="1066800">
              <a:lnSpc>
                <a:spcPct val="90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bg1"/>
                </a:solidFill>
              </a:rPr>
              <a:t>Speedstorming</a:t>
            </a:r>
          </a:p>
          <a:p>
            <a:pPr marL="228600" lvl="1" indent="-228600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dirty="0"/>
              <a:t>Using a round-robin format to get people from different areas talking together, generating creative ideas, and identifying areas for potential collaboration</a:t>
            </a:r>
          </a:p>
          <a:p>
            <a:pPr marL="0" lvl="0" indent="0" defTabSz="1066800">
              <a:lnSpc>
                <a:spcPct val="90000"/>
              </a:lnSpc>
              <a:spcBef>
                <a:spcPct val="0"/>
              </a:spcBef>
              <a:buNone/>
            </a:pPr>
            <a:endParaRPr lang="en-US" sz="1600" dirty="0"/>
          </a:p>
          <a:p>
            <a:pPr marL="0" lvl="0" indent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dirty="0">
                <a:solidFill>
                  <a:schemeClr val="bg1"/>
                </a:solidFill>
              </a:rPr>
              <a:t>Brainstorming</a:t>
            </a:r>
          </a:p>
          <a:p>
            <a:pPr marL="228600" lvl="1" indent="-228600" defTabSz="889000">
              <a:lnSpc>
                <a:spcPct val="90000"/>
              </a:lnSpc>
              <a:spcBef>
                <a:spcPts val="600"/>
              </a:spcBef>
              <a:spcAft>
                <a:spcPct val="15000"/>
              </a:spcAft>
              <a:buFont typeface="Arial" pitchFamily="34" charset="0"/>
              <a:buChar char="••"/>
            </a:pPr>
            <a:r>
              <a:rPr lang="en-US" sz="2400" dirty="0"/>
              <a:t>A technique that uses a face-to-face group to spontaneously suggest a broad range of ideas to solve a problem</a:t>
            </a:r>
          </a:p>
          <a:p>
            <a:pPr marL="0" lvl="0" indent="0" defTabSz="1066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sz="800" dirty="0"/>
          </a:p>
          <a:p>
            <a:pPr marL="0" lvl="0" indent="0" defTabSz="1066800">
              <a:lnSpc>
                <a:spcPct val="90000"/>
              </a:lnSpc>
              <a:spcBef>
                <a:spcPts val="600"/>
              </a:spcBef>
              <a:spcAft>
                <a:spcPct val="35000"/>
              </a:spcAft>
              <a:buNone/>
            </a:pPr>
            <a:r>
              <a:rPr lang="en-US" sz="2400" dirty="0">
                <a:solidFill>
                  <a:schemeClr val="bg1"/>
                </a:solidFill>
              </a:rPr>
              <a:t>Electronic brainstorming</a:t>
            </a:r>
          </a:p>
          <a:p>
            <a:pPr marL="228600" lvl="1" indent="-228600" defTabSz="1066800">
              <a:lnSpc>
                <a:spcPct val="90000"/>
              </a:lnSpc>
              <a:spcBef>
                <a:spcPts val="60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en-US" sz="2400" dirty="0"/>
              <a:t>Bringing people together in an interactive group over a computer network; sometimes called </a:t>
            </a:r>
            <a:r>
              <a:rPr lang="en-US" sz="2400" i="1" dirty="0"/>
              <a:t>brainwriting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2259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Keys to Effective Brainstorming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No criticism</a:t>
            </a:r>
          </a:p>
          <a:p>
            <a:r>
              <a:rPr lang="en-US" altLang="en-US" dirty="0"/>
              <a:t>Freewheeling is welcome</a:t>
            </a:r>
          </a:p>
          <a:p>
            <a:r>
              <a:rPr lang="en-US" altLang="en-US" dirty="0"/>
              <a:t>Quantity desired</a:t>
            </a:r>
          </a:p>
        </p:txBody>
      </p:sp>
    </p:spTree>
    <p:extLst>
      <p:ext uri="{BB962C8B-B14F-4D97-AF65-F5344CB8AC3E}">
        <p14:creationId xmlns:p14="http://schemas.microsoft.com/office/powerpoint/2010/main" val="2011861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Exhibit 15.4 – Tools for Helping People Be More Creative</a:t>
            </a:r>
          </a:p>
        </p:txBody>
      </p:sp>
      <p:pic>
        <p:nvPicPr>
          <p:cNvPr id="3" name="Picture 2" descr="Exhibit 15.4 - Tools for Helping People Be More Crea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058" y="1600200"/>
            <a:ext cx="6400800" cy="4921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135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Learning Objectives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Recognize the environmental forces creating a need for change in today’s organizations</a:t>
            </a:r>
          </a:p>
          <a:p>
            <a:r>
              <a:rPr lang="en-US" altLang="en-US" dirty="0"/>
              <a:t>Describe the qualities of a change leader and how leaders can serve as role models for change</a:t>
            </a:r>
          </a:p>
          <a:p>
            <a:r>
              <a:rPr lang="en-US" altLang="en-US" dirty="0"/>
              <a:t>Implement the eight-stage model of planned change</a:t>
            </a:r>
          </a:p>
        </p:txBody>
      </p:sp>
    </p:spTree>
    <p:extLst>
      <p:ext uri="{BB962C8B-B14F-4D97-AF65-F5344CB8AC3E}">
        <p14:creationId xmlns:p14="http://schemas.microsoft.com/office/powerpoint/2010/main" val="3215702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07557" y="2057400"/>
            <a:ext cx="6781801" cy="2362200"/>
          </a:xfrm>
          <a:prstGeom prst="roundRect">
            <a:avLst/>
          </a:prstGeom>
          <a:solidFill>
            <a:srgbClr val="009999">
              <a:alpha val="8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Lateral Thinking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6477000" cy="4876800"/>
          </a:xfrm>
          <a:ln>
            <a:noFill/>
          </a:ln>
        </p:spPr>
        <p:txBody>
          <a:bodyPr>
            <a:norm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500" dirty="0">
              <a:latin typeface="+mn-lt"/>
            </a:endParaRPr>
          </a:p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dirty="0">
                <a:solidFill>
                  <a:schemeClr val="bg1"/>
                </a:solidFill>
              </a:rPr>
              <a:t>A set of systematic techniques for breaking away from customary mental concepts and generating new ones</a:t>
            </a:r>
          </a:p>
        </p:txBody>
      </p:sp>
    </p:spTree>
    <p:extLst>
      <p:ext uri="{BB962C8B-B14F-4D97-AF65-F5344CB8AC3E}">
        <p14:creationId xmlns:p14="http://schemas.microsoft.com/office/powerpoint/2010/main" val="18700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Exhibit 15.5</a:t>
            </a:r>
            <a:r>
              <a:rPr lang="en-US" dirty="0"/>
              <a:t> – </a:t>
            </a:r>
            <a:r>
              <a:rPr lang="en-US" altLang="en-US" dirty="0"/>
              <a:t>Lateral Thinking Checklist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52600" y="6172200"/>
            <a:ext cx="58293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Source: Based on Alex Osborn,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Applied Imagination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(New York: Charles Scribner’s Sons, 1963).</a:t>
            </a:r>
          </a:p>
        </p:txBody>
      </p:sp>
      <p:pic>
        <p:nvPicPr>
          <p:cNvPr id="3" name="Picture 2" descr="Exhibit 15.5 - Lateral Thinking Checkl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898" y="1710038"/>
            <a:ext cx="6675120" cy="44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552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19199" y="2743200"/>
            <a:ext cx="6781801" cy="1828800"/>
          </a:xfrm>
          <a:prstGeom prst="roundRect">
            <a:avLst/>
          </a:prstGeom>
          <a:solidFill>
            <a:srgbClr val="009999">
              <a:alpha val="8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Immersion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6477000" cy="4876800"/>
          </a:xfrm>
          <a:ln>
            <a:noFill/>
          </a:ln>
        </p:spPr>
        <p:txBody>
          <a:bodyPr>
            <a:norm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500" dirty="0">
              <a:latin typeface="+mn-lt"/>
            </a:endParaRPr>
          </a:p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500" dirty="0">
              <a:latin typeface="+mn-lt"/>
            </a:endParaRPr>
          </a:p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dirty="0">
                <a:solidFill>
                  <a:schemeClr val="bg1"/>
                </a:solidFill>
              </a:rPr>
              <a:t>To go deeply into a single </a:t>
            </a:r>
            <a:br>
              <a:rPr lang="en-US" sz="3500" dirty="0">
                <a:solidFill>
                  <a:schemeClr val="bg1"/>
                </a:solidFill>
              </a:rPr>
            </a:br>
            <a:r>
              <a:rPr lang="en-US" sz="3500" dirty="0">
                <a:solidFill>
                  <a:schemeClr val="bg1"/>
                </a:solidFill>
              </a:rPr>
              <a:t>area or topic to spark personal creativity</a:t>
            </a:r>
          </a:p>
        </p:txBody>
      </p:sp>
    </p:spTree>
    <p:extLst>
      <p:ext uri="{BB962C8B-B14F-4D97-AF65-F5344CB8AC3E}">
        <p14:creationId xmlns:p14="http://schemas.microsoft.com/office/powerpoint/2010/main" val="4130939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Allow Pauses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Activates different parts of the brain</a:t>
            </a:r>
          </a:p>
          <a:p>
            <a:r>
              <a:rPr lang="en-US" altLang="en-US" dirty="0"/>
              <a:t>Creativity occurs during a mental pause</a:t>
            </a:r>
          </a:p>
          <a:p>
            <a:pPr lvl="1"/>
            <a:r>
              <a:rPr lang="en-US" altLang="en-US" dirty="0"/>
              <a:t>Activities like showering, exercising, driving, walking, and meditating let the intuitive right brain find solutions </a:t>
            </a:r>
          </a:p>
          <a:p>
            <a:r>
              <a:rPr lang="en-US" altLang="en-US" dirty="0"/>
              <a:t>Leaders should allow people to have quiet spaces when needed</a:t>
            </a:r>
          </a:p>
        </p:txBody>
      </p:sp>
    </p:spTree>
    <p:extLst>
      <p:ext uri="{BB962C8B-B14F-4D97-AF65-F5344CB8AC3E}">
        <p14:creationId xmlns:p14="http://schemas.microsoft.com/office/powerpoint/2010/main" val="325910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Nurture Creative 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Creativity involves two stages</a:t>
            </a:r>
          </a:p>
          <a:p>
            <a:pPr lvl="1"/>
            <a:r>
              <a:rPr lang="en-US" altLang="en-US" dirty="0"/>
              <a:t>Data gathering</a:t>
            </a:r>
          </a:p>
          <a:p>
            <a:pPr lvl="1"/>
            <a:r>
              <a:rPr lang="en-US" altLang="en-US" dirty="0"/>
              <a:t>Flash of insight</a:t>
            </a:r>
          </a:p>
          <a:p>
            <a:r>
              <a:rPr lang="en-US" altLang="en-US" dirty="0"/>
              <a:t>Creative intuition has a broader reach than any analytical process focused solely on the problem at hand</a:t>
            </a:r>
          </a:p>
        </p:txBody>
      </p:sp>
    </p:spTree>
    <p:extLst>
      <p:ext uri="{BB962C8B-B14F-4D97-AF65-F5344CB8AC3E}">
        <p14:creationId xmlns:p14="http://schemas.microsoft.com/office/powerpoint/2010/main" val="543656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07557" y="2057400"/>
            <a:ext cx="6781801" cy="2362200"/>
          </a:xfrm>
          <a:prstGeom prst="roundRect">
            <a:avLst/>
          </a:prstGeom>
          <a:solidFill>
            <a:srgbClr val="009999">
              <a:alpha val="8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 kern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Personal Compact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557" y="1600200"/>
            <a:ext cx="6781801" cy="4876800"/>
          </a:xfrm>
          <a:ln>
            <a:noFill/>
          </a:ln>
        </p:spPr>
        <p:txBody>
          <a:bodyPr>
            <a:norm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500" dirty="0">
              <a:latin typeface="+mn-lt"/>
            </a:endParaRPr>
          </a:p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dirty="0">
                <a:solidFill>
                  <a:schemeClr val="bg1"/>
                </a:solidFill>
              </a:rPr>
              <a:t>The reciprocal obligations and commitments that define the relationship between employees and the organization</a:t>
            </a:r>
          </a:p>
        </p:txBody>
      </p:sp>
    </p:spTree>
    <p:extLst>
      <p:ext uri="{BB962C8B-B14F-4D97-AF65-F5344CB8AC3E}">
        <p14:creationId xmlns:p14="http://schemas.microsoft.com/office/powerpoint/2010/main" val="1750085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Exhibit 15.6</a:t>
            </a:r>
            <a:r>
              <a:rPr lang="en-US" dirty="0"/>
              <a:t> – </a:t>
            </a:r>
            <a:r>
              <a:rPr lang="en-US" altLang="en-US" dirty="0"/>
              <a:t>Endings Precede Beginnings for Successful Change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9358" y="5181600"/>
            <a:ext cx="8458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Source: Based on ideas in William Bridges,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Managing Transitions: Making the Most of Change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(Cambridge, MA: Da Capo Lifelong Books, 2009).</a:t>
            </a:r>
          </a:p>
        </p:txBody>
      </p:sp>
      <p:pic>
        <p:nvPicPr>
          <p:cNvPr id="3" name="Picture 2" descr="Exhibit 15.6 - Endings Precede Beginnings for Successful Cha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38" y="2409371"/>
            <a:ext cx="7863840" cy="275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5316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78822" y="5768472"/>
            <a:ext cx="8587316" cy="567582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956760" y="5514037"/>
            <a:ext cx="5977438" cy="512064"/>
          </a:xfrm>
          <a:custGeom>
            <a:avLst/>
            <a:gdLst>
              <a:gd name="connsiteX0" fmla="*/ 0 w 5280660"/>
              <a:gd name="connsiteY0" fmla="*/ 113162 h 678960"/>
              <a:gd name="connsiteX1" fmla="*/ 113162 w 5280660"/>
              <a:gd name="connsiteY1" fmla="*/ 0 h 678960"/>
              <a:gd name="connsiteX2" fmla="*/ 5167498 w 5280660"/>
              <a:gd name="connsiteY2" fmla="*/ 0 h 678960"/>
              <a:gd name="connsiteX3" fmla="*/ 5280660 w 5280660"/>
              <a:gd name="connsiteY3" fmla="*/ 113162 h 678960"/>
              <a:gd name="connsiteX4" fmla="*/ 5280660 w 5280660"/>
              <a:gd name="connsiteY4" fmla="*/ 565798 h 678960"/>
              <a:gd name="connsiteX5" fmla="*/ 5167498 w 5280660"/>
              <a:gd name="connsiteY5" fmla="*/ 678960 h 678960"/>
              <a:gd name="connsiteX6" fmla="*/ 113162 w 5280660"/>
              <a:gd name="connsiteY6" fmla="*/ 678960 h 678960"/>
              <a:gd name="connsiteX7" fmla="*/ 0 w 5280660"/>
              <a:gd name="connsiteY7" fmla="*/ 565798 h 678960"/>
              <a:gd name="connsiteX8" fmla="*/ 0 w 5280660"/>
              <a:gd name="connsiteY8" fmla="*/ 113162 h 67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80660" h="678960">
                <a:moveTo>
                  <a:pt x="0" y="113162"/>
                </a:moveTo>
                <a:cubicBezTo>
                  <a:pt x="0" y="50664"/>
                  <a:pt x="50664" y="0"/>
                  <a:pt x="113162" y="0"/>
                </a:cubicBezTo>
                <a:lnTo>
                  <a:pt x="5167498" y="0"/>
                </a:lnTo>
                <a:cubicBezTo>
                  <a:pt x="5229996" y="0"/>
                  <a:pt x="5280660" y="50664"/>
                  <a:pt x="5280660" y="113162"/>
                </a:cubicBezTo>
                <a:lnTo>
                  <a:pt x="5280660" y="565798"/>
                </a:lnTo>
                <a:cubicBezTo>
                  <a:pt x="5280660" y="628296"/>
                  <a:pt x="5229996" y="678960"/>
                  <a:pt x="5167498" y="678960"/>
                </a:cubicBezTo>
                <a:lnTo>
                  <a:pt x="113162" y="678960"/>
                </a:lnTo>
                <a:cubicBezTo>
                  <a:pt x="50664" y="678960"/>
                  <a:pt x="0" y="628296"/>
                  <a:pt x="0" y="565798"/>
                </a:cubicBezTo>
                <a:lnTo>
                  <a:pt x="0" y="113162"/>
                </a:lnTo>
                <a:close/>
              </a:path>
            </a:pathLst>
          </a:custGeom>
          <a:solidFill>
            <a:srgbClr val="0099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740" tIns="33144" rIns="232740" bIns="33144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8822" y="4800760"/>
            <a:ext cx="8587316" cy="527395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976122" y="4562050"/>
            <a:ext cx="5958076" cy="512064"/>
          </a:xfrm>
          <a:custGeom>
            <a:avLst/>
            <a:gdLst>
              <a:gd name="connsiteX0" fmla="*/ 0 w 5280660"/>
              <a:gd name="connsiteY0" fmla="*/ 113162 h 678960"/>
              <a:gd name="connsiteX1" fmla="*/ 113162 w 5280660"/>
              <a:gd name="connsiteY1" fmla="*/ 0 h 678960"/>
              <a:gd name="connsiteX2" fmla="*/ 5167498 w 5280660"/>
              <a:gd name="connsiteY2" fmla="*/ 0 h 678960"/>
              <a:gd name="connsiteX3" fmla="*/ 5280660 w 5280660"/>
              <a:gd name="connsiteY3" fmla="*/ 113162 h 678960"/>
              <a:gd name="connsiteX4" fmla="*/ 5280660 w 5280660"/>
              <a:gd name="connsiteY4" fmla="*/ 565798 h 678960"/>
              <a:gd name="connsiteX5" fmla="*/ 5167498 w 5280660"/>
              <a:gd name="connsiteY5" fmla="*/ 678960 h 678960"/>
              <a:gd name="connsiteX6" fmla="*/ 113162 w 5280660"/>
              <a:gd name="connsiteY6" fmla="*/ 678960 h 678960"/>
              <a:gd name="connsiteX7" fmla="*/ 0 w 5280660"/>
              <a:gd name="connsiteY7" fmla="*/ 565798 h 678960"/>
              <a:gd name="connsiteX8" fmla="*/ 0 w 5280660"/>
              <a:gd name="connsiteY8" fmla="*/ 113162 h 67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80660" h="678960">
                <a:moveTo>
                  <a:pt x="0" y="113162"/>
                </a:moveTo>
                <a:cubicBezTo>
                  <a:pt x="0" y="50664"/>
                  <a:pt x="50664" y="0"/>
                  <a:pt x="113162" y="0"/>
                </a:cubicBezTo>
                <a:lnTo>
                  <a:pt x="5167498" y="0"/>
                </a:lnTo>
                <a:cubicBezTo>
                  <a:pt x="5229996" y="0"/>
                  <a:pt x="5280660" y="50664"/>
                  <a:pt x="5280660" y="113162"/>
                </a:cubicBezTo>
                <a:lnTo>
                  <a:pt x="5280660" y="565798"/>
                </a:lnTo>
                <a:cubicBezTo>
                  <a:pt x="5280660" y="628296"/>
                  <a:pt x="5229996" y="678960"/>
                  <a:pt x="5167498" y="678960"/>
                </a:cubicBezTo>
                <a:lnTo>
                  <a:pt x="113162" y="678960"/>
                </a:lnTo>
                <a:cubicBezTo>
                  <a:pt x="50664" y="678960"/>
                  <a:pt x="0" y="628296"/>
                  <a:pt x="0" y="565798"/>
                </a:cubicBezTo>
                <a:lnTo>
                  <a:pt x="0" y="113162"/>
                </a:lnTo>
                <a:close/>
              </a:path>
            </a:pathLst>
          </a:custGeom>
          <a:solidFill>
            <a:srgbClr val="0099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740" tIns="33144" rIns="232740" bIns="33144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2682" y="3855351"/>
            <a:ext cx="8587316" cy="533768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990599" y="3603678"/>
            <a:ext cx="5943599" cy="512064"/>
          </a:xfrm>
          <a:custGeom>
            <a:avLst/>
            <a:gdLst>
              <a:gd name="connsiteX0" fmla="*/ 0 w 5280660"/>
              <a:gd name="connsiteY0" fmla="*/ 113162 h 678960"/>
              <a:gd name="connsiteX1" fmla="*/ 113162 w 5280660"/>
              <a:gd name="connsiteY1" fmla="*/ 0 h 678960"/>
              <a:gd name="connsiteX2" fmla="*/ 5167498 w 5280660"/>
              <a:gd name="connsiteY2" fmla="*/ 0 h 678960"/>
              <a:gd name="connsiteX3" fmla="*/ 5280660 w 5280660"/>
              <a:gd name="connsiteY3" fmla="*/ 113162 h 678960"/>
              <a:gd name="connsiteX4" fmla="*/ 5280660 w 5280660"/>
              <a:gd name="connsiteY4" fmla="*/ 565798 h 678960"/>
              <a:gd name="connsiteX5" fmla="*/ 5167498 w 5280660"/>
              <a:gd name="connsiteY5" fmla="*/ 678960 h 678960"/>
              <a:gd name="connsiteX6" fmla="*/ 113162 w 5280660"/>
              <a:gd name="connsiteY6" fmla="*/ 678960 h 678960"/>
              <a:gd name="connsiteX7" fmla="*/ 0 w 5280660"/>
              <a:gd name="connsiteY7" fmla="*/ 565798 h 678960"/>
              <a:gd name="connsiteX8" fmla="*/ 0 w 5280660"/>
              <a:gd name="connsiteY8" fmla="*/ 113162 h 67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80660" h="678960">
                <a:moveTo>
                  <a:pt x="0" y="113162"/>
                </a:moveTo>
                <a:cubicBezTo>
                  <a:pt x="0" y="50664"/>
                  <a:pt x="50664" y="0"/>
                  <a:pt x="113162" y="0"/>
                </a:cubicBezTo>
                <a:lnTo>
                  <a:pt x="5167498" y="0"/>
                </a:lnTo>
                <a:cubicBezTo>
                  <a:pt x="5229996" y="0"/>
                  <a:pt x="5280660" y="50664"/>
                  <a:pt x="5280660" y="113162"/>
                </a:cubicBezTo>
                <a:lnTo>
                  <a:pt x="5280660" y="565798"/>
                </a:lnTo>
                <a:cubicBezTo>
                  <a:pt x="5280660" y="628296"/>
                  <a:pt x="5229996" y="678960"/>
                  <a:pt x="5167498" y="678960"/>
                </a:cubicBezTo>
                <a:lnTo>
                  <a:pt x="113162" y="678960"/>
                </a:lnTo>
                <a:cubicBezTo>
                  <a:pt x="50664" y="678960"/>
                  <a:pt x="0" y="628296"/>
                  <a:pt x="0" y="565798"/>
                </a:cubicBezTo>
                <a:lnTo>
                  <a:pt x="0" y="113162"/>
                </a:lnTo>
                <a:close/>
              </a:path>
            </a:pathLst>
          </a:custGeom>
          <a:solidFill>
            <a:srgbClr val="0099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740" tIns="33144" rIns="232740" bIns="33144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8822" y="2934665"/>
            <a:ext cx="8587316" cy="509045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2291" y="1986336"/>
            <a:ext cx="8587316" cy="512847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960950" y="2691565"/>
            <a:ext cx="5973249" cy="512064"/>
          </a:xfrm>
          <a:custGeom>
            <a:avLst/>
            <a:gdLst>
              <a:gd name="connsiteX0" fmla="*/ 0 w 5280660"/>
              <a:gd name="connsiteY0" fmla="*/ 113162 h 678960"/>
              <a:gd name="connsiteX1" fmla="*/ 113162 w 5280660"/>
              <a:gd name="connsiteY1" fmla="*/ 0 h 678960"/>
              <a:gd name="connsiteX2" fmla="*/ 5167498 w 5280660"/>
              <a:gd name="connsiteY2" fmla="*/ 0 h 678960"/>
              <a:gd name="connsiteX3" fmla="*/ 5280660 w 5280660"/>
              <a:gd name="connsiteY3" fmla="*/ 113162 h 678960"/>
              <a:gd name="connsiteX4" fmla="*/ 5280660 w 5280660"/>
              <a:gd name="connsiteY4" fmla="*/ 565798 h 678960"/>
              <a:gd name="connsiteX5" fmla="*/ 5167498 w 5280660"/>
              <a:gd name="connsiteY5" fmla="*/ 678960 h 678960"/>
              <a:gd name="connsiteX6" fmla="*/ 113162 w 5280660"/>
              <a:gd name="connsiteY6" fmla="*/ 678960 h 678960"/>
              <a:gd name="connsiteX7" fmla="*/ 0 w 5280660"/>
              <a:gd name="connsiteY7" fmla="*/ 565798 h 678960"/>
              <a:gd name="connsiteX8" fmla="*/ 0 w 5280660"/>
              <a:gd name="connsiteY8" fmla="*/ 113162 h 67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80660" h="678960">
                <a:moveTo>
                  <a:pt x="0" y="113162"/>
                </a:moveTo>
                <a:cubicBezTo>
                  <a:pt x="0" y="50664"/>
                  <a:pt x="50664" y="0"/>
                  <a:pt x="113162" y="0"/>
                </a:cubicBezTo>
                <a:lnTo>
                  <a:pt x="5167498" y="0"/>
                </a:lnTo>
                <a:cubicBezTo>
                  <a:pt x="5229996" y="0"/>
                  <a:pt x="5280660" y="50664"/>
                  <a:pt x="5280660" y="113162"/>
                </a:cubicBezTo>
                <a:lnTo>
                  <a:pt x="5280660" y="565798"/>
                </a:lnTo>
                <a:cubicBezTo>
                  <a:pt x="5280660" y="628296"/>
                  <a:pt x="5229996" y="678960"/>
                  <a:pt x="5167498" y="678960"/>
                </a:cubicBezTo>
                <a:lnTo>
                  <a:pt x="113162" y="678960"/>
                </a:lnTo>
                <a:cubicBezTo>
                  <a:pt x="50664" y="678960"/>
                  <a:pt x="0" y="628296"/>
                  <a:pt x="0" y="565798"/>
                </a:cubicBezTo>
                <a:lnTo>
                  <a:pt x="0" y="113162"/>
                </a:lnTo>
                <a:close/>
              </a:path>
            </a:pathLst>
          </a:custGeom>
          <a:solidFill>
            <a:srgbClr val="0099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740" tIns="33144" rIns="232740" bIns="33144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930471" y="1733264"/>
            <a:ext cx="6003728" cy="513806"/>
          </a:xfrm>
          <a:custGeom>
            <a:avLst/>
            <a:gdLst>
              <a:gd name="connsiteX0" fmla="*/ 0 w 5280660"/>
              <a:gd name="connsiteY0" fmla="*/ 113162 h 678960"/>
              <a:gd name="connsiteX1" fmla="*/ 113162 w 5280660"/>
              <a:gd name="connsiteY1" fmla="*/ 0 h 678960"/>
              <a:gd name="connsiteX2" fmla="*/ 5167498 w 5280660"/>
              <a:gd name="connsiteY2" fmla="*/ 0 h 678960"/>
              <a:gd name="connsiteX3" fmla="*/ 5280660 w 5280660"/>
              <a:gd name="connsiteY3" fmla="*/ 113162 h 678960"/>
              <a:gd name="connsiteX4" fmla="*/ 5280660 w 5280660"/>
              <a:gd name="connsiteY4" fmla="*/ 565798 h 678960"/>
              <a:gd name="connsiteX5" fmla="*/ 5167498 w 5280660"/>
              <a:gd name="connsiteY5" fmla="*/ 678960 h 678960"/>
              <a:gd name="connsiteX6" fmla="*/ 113162 w 5280660"/>
              <a:gd name="connsiteY6" fmla="*/ 678960 h 678960"/>
              <a:gd name="connsiteX7" fmla="*/ 0 w 5280660"/>
              <a:gd name="connsiteY7" fmla="*/ 565798 h 678960"/>
              <a:gd name="connsiteX8" fmla="*/ 0 w 5280660"/>
              <a:gd name="connsiteY8" fmla="*/ 113162 h 67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80660" h="678960">
                <a:moveTo>
                  <a:pt x="0" y="113162"/>
                </a:moveTo>
                <a:cubicBezTo>
                  <a:pt x="0" y="50664"/>
                  <a:pt x="50664" y="0"/>
                  <a:pt x="113162" y="0"/>
                </a:cubicBezTo>
                <a:lnTo>
                  <a:pt x="5167498" y="0"/>
                </a:lnTo>
                <a:cubicBezTo>
                  <a:pt x="5229996" y="0"/>
                  <a:pt x="5280660" y="50664"/>
                  <a:pt x="5280660" y="113162"/>
                </a:cubicBezTo>
                <a:lnTo>
                  <a:pt x="5280660" y="565798"/>
                </a:lnTo>
                <a:cubicBezTo>
                  <a:pt x="5280660" y="628296"/>
                  <a:pt x="5229996" y="678960"/>
                  <a:pt x="5167498" y="678960"/>
                </a:cubicBezTo>
                <a:lnTo>
                  <a:pt x="113162" y="678960"/>
                </a:lnTo>
                <a:cubicBezTo>
                  <a:pt x="50664" y="678960"/>
                  <a:pt x="0" y="628296"/>
                  <a:pt x="0" y="565798"/>
                </a:cubicBezTo>
                <a:lnTo>
                  <a:pt x="0" y="113162"/>
                </a:lnTo>
                <a:close/>
              </a:path>
            </a:pathLst>
          </a:custGeom>
          <a:solidFill>
            <a:srgbClr val="0099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740" tIns="33144" rIns="232740" bIns="33144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 That Help People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778" y="1416874"/>
            <a:ext cx="7136342" cy="5082930"/>
          </a:xfrm>
          <a:ln>
            <a:noFill/>
          </a:ln>
        </p:spPr>
        <p:txBody>
          <a:bodyPr anchor="t" anchorCtr="0">
            <a:spAutoFit/>
          </a:bodyPr>
          <a:lstStyle/>
          <a:p>
            <a:pPr marL="0" lvl="0" indent="0" defTabSz="10668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None/>
            </a:pPr>
            <a:endParaRPr lang="en-US" sz="1000" dirty="0">
              <a:solidFill>
                <a:schemeClr val="bg1"/>
              </a:solidFill>
            </a:endParaRPr>
          </a:p>
          <a:p>
            <a:pPr marL="0" lvl="0" indent="0" defTabSz="10668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bg1"/>
                </a:solidFill>
              </a:rPr>
              <a:t>Provide a positive emotional attractor</a:t>
            </a:r>
          </a:p>
          <a:p>
            <a:pPr marL="0" lvl="0" indent="0" defTabSz="1066800">
              <a:lnSpc>
                <a:spcPct val="90000"/>
              </a:lnSpc>
              <a:spcBef>
                <a:spcPct val="0"/>
              </a:spcBef>
              <a:buNone/>
            </a:pPr>
            <a:endParaRPr lang="en-US" sz="2800" dirty="0"/>
          </a:p>
          <a:p>
            <a:pPr marL="0" lvl="0" indent="0" defTabSz="10668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Make sure people have a support system</a:t>
            </a:r>
          </a:p>
          <a:p>
            <a:pPr marL="0" lvl="0" indent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lvl="0" indent="0" defTabSz="1066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sz="1100" dirty="0"/>
          </a:p>
          <a:p>
            <a:pPr marL="0" lvl="0" indent="0" defTabSz="1066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chemeClr val="bg1"/>
                </a:solidFill>
              </a:rPr>
              <a:t>Use repetition</a:t>
            </a:r>
          </a:p>
          <a:p>
            <a:pPr marL="0" lvl="0" indent="0" defTabSz="1066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sz="2800" dirty="0"/>
          </a:p>
          <a:p>
            <a:pPr marL="0" lvl="0" indent="0" defTabSz="1066800">
              <a:lnSpc>
                <a:spcPct val="90000"/>
              </a:lnSpc>
              <a:spcBef>
                <a:spcPts val="600"/>
              </a:spcBef>
              <a:spcAft>
                <a:spcPct val="35000"/>
              </a:spcAft>
              <a:buNone/>
            </a:pPr>
            <a:r>
              <a:rPr lang="en-US" sz="2400" dirty="0">
                <a:solidFill>
                  <a:schemeClr val="bg1"/>
                </a:solidFill>
              </a:rPr>
              <a:t>Involve people early</a:t>
            </a:r>
          </a:p>
          <a:p>
            <a:pPr marL="0" lvl="0" indent="0" defTabSz="1066800">
              <a:lnSpc>
                <a:spcPct val="90000"/>
              </a:lnSpc>
              <a:spcBef>
                <a:spcPts val="600"/>
              </a:spcBef>
              <a:spcAft>
                <a:spcPct val="35000"/>
              </a:spcAft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lvl="0" indent="0" defTabSz="1066800">
              <a:lnSpc>
                <a:spcPct val="90000"/>
              </a:lnSpc>
              <a:spcBef>
                <a:spcPts val="600"/>
              </a:spcBef>
              <a:spcAft>
                <a:spcPct val="35000"/>
              </a:spcAft>
              <a:buNone/>
            </a:pPr>
            <a:r>
              <a:rPr lang="en-US" sz="2400" dirty="0">
                <a:solidFill>
                  <a:schemeClr val="bg1"/>
                </a:solidFill>
              </a:rPr>
              <a:t>Apply after-action reviews</a:t>
            </a:r>
          </a:p>
          <a:p>
            <a:pPr marL="0" lvl="1" indent="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9131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03549-23C8-4C76-A731-1F8EC8D35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6600" dirty="0">
                <a:solidFill>
                  <a:srgbClr val="00B050"/>
                </a:solidFill>
                <a:latin typeface="Algerian" panose="04020705040A02060702" pitchFamily="82" charset="0"/>
              </a:rPr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4A52B-BF64-45B1-A417-AD65EC028DA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8650" y="1930400"/>
            <a:ext cx="6905625" cy="4436844"/>
          </a:xfrm>
        </p:spPr>
        <p:txBody>
          <a:bodyPr/>
          <a:lstStyle/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108C78-7CBA-4926-B1DA-4D8E1AAE2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810312"/>
            <a:ext cx="7620000" cy="347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779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Learning Objectives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Use appreciative inquiry to engage people in creating change by focusing on the positive and learning from success</a:t>
            </a:r>
          </a:p>
          <a:p>
            <a:r>
              <a:rPr lang="en-US" altLang="en-US" dirty="0"/>
              <a:t>Apply techniques of enabling immersion, facilitating brainstorming, promoting lateral thinking, allowing pauses, and nurturing creative intuition to expand your own and others’ creativity and facilitate organizational innovation</a:t>
            </a:r>
          </a:p>
        </p:txBody>
      </p:sp>
    </p:spTree>
    <p:extLst>
      <p:ext uri="{BB962C8B-B14F-4D97-AF65-F5344CB8AC3E}">
        <p14:creationId xmlns:p14="http://schemas.microsoft.com/office/powerpoint/2010/main" val="765144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Learning Objectives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Provide a positive emotional attractor, supportive relationships, repetition of new behaviors, participation and involvement, and after-action reviews to overcome resistance and help people change</a:t>
            </a:r>
          </a:p>
        </p:txBody>
      </p:sp>
    </p:spTree>
    <p:extLst>
      <p:ext uri="{BB962C8B-B14F-4D97-AF65-F5344CB8AC3E}">
        <p14:creationId xmlns:p14="http://schemas.microsoft.com/office/powerpoint/2010/main" val="2356884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Exhibit 15.1</a:t>
            </a:r>
            <a:r>
              <a:rPr lang="en-US" dirty="0"/>
              <a:t> – </a:t>
            </a:r>
            <a:r>
              <a:rPr lang="en-US" altLang="en-US" dirty="0"/>
              <a:t>Forces Driving the Need for Change Leadership </a:t>
            </a:r>
            <a:endParaRPr lang="en-US" dirty="0"/>
          </a:p>
        </p:txBody>
      </p:sp>
      <p:pic>
        <p:nvPicPr>
          <p:cNvPr id="1026" name="Picture 2" descr="Exhibit 15.1 - Forces Driving the Need for Change Leadership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38" y="2057400"/>
            <a:ext cx="8321040" cy="401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392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Resistance to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Most people naturally resist change</a:t>
            </a:r>
          </a:p>
          <a:p>
            <a:r>
              <a:rPr lang="en-US" altLang="en-US" dirty="0"/>
              <a:t>Leaders should be prepared for resistance and find ways to enable people to see the value in changes needed to succeed</a:t>
            </a:r>
          </a:p>
        </p:txBody>
      </p:sp>
    </p:spTree>
    <p:extLst>
      <p:ext uri="{BB962C8B-B14F-4D97-AF65-F5344CB8AC3E}">
        <p14:creationId xmlns:p14="http://schemas.microsoft.com/office/powerpoint/2010/main" val="2459731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4146B-D47B-4ECE-9A51-B9D105701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AU" sz="1600" dirty="0"/>
            </a:br>
            <a:r>
              <a:rPr lang="en-AU" sz="1600" dirty="0"/>
              <a:t>Change management </a:t>
            </a:r>
            <a:r>
              <a:rPr lang="en-AU" sz="1600" dirty="0">
                <a:hlinkClick r:id="rId2" tooltip="Change management require a compelling story"/>
              </a:rPr>
              <a:t>require a compelling change story</a:t>
            </a:r>
            <a:r>
              <a:rPr lang="en-AU" sz="1600" dirty="0"/>
              <a:t>, communicating it to employees and following it up with ongoing communications and involvement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FA648F-C8CA-49BD-B3E5-2DDB92D850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9F95D0-AABB-4B9B-9FFE-8AB5F3D5C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062162"/>
            <a:ext cx="6096000" cy="361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56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Characteristics of a Leader </a:t>
            </a:r>
            <a:br>
              <a:rPr lang="en-US" dirty="0"/>
            </a:br>
            <a:r>
              <a:rPr lang="en-US" dirty="0"/>
              <a:t>as a Change Agent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Define themselves as change leaders</a:t>
            </a:r>
            <a:endParaRPr lang="en-US" altLang="en-US" dirty="0">
              <a:solidFill>
                <a:srgbClr val="FF0000"/>
              </a:solidFill>
            </a:endParaRPr>
          </a:p>
          <a:p>
            <a:r>
              <a:rPr lang="en-US" altLang="en-US" dirty="0"/>
              <a:t>Demonstrate courage</a:t>
            </a:r>
          </a:p>
          <a:p>
            <a:r>
              <a:rPr lang="en-US" altLang="en-US" dirty="0"/>
              <a:t>Believe in employees being responsible</a:t>
            </a:r>
          </a:p>
          <a:p>
            <a:r>
              <a:rPr lang="en-US" altLang="en-US" dirty="0"/>
              <a:t>Assimilate and articulate values that promote adaptability</a:t>
            </a:r>
          </a:p>
          <a:p>
            <a:r>
              <a:rPr lang="en-US" altLang="en-US" dirty="0"/>
              <a:t>Recognize and learn from their own mistakes</a:t>
            </a:r>
          </a:p>
          <a:p>
            <a:r>
              <a:rPr lang="en-US" altLang="en-US" dirty="0"/>
              <a:t>Capable of managing complexity, uncertainty, and ambiguity</a:t>
            </a:r>
          </a:p>
          <a:p>
            <a:r>
              <a:rPr lang="en-US" altLang="en-US" dirty="0"/>
              <a:t>Have vision</a:t>
            </a:r>
          </a:p>
        </p:txBody>
      </p:sp>
    </p:spTree>
    <p:extLst>
      <p:ext uri="{BB962C8B-B14F-4D97-AF65-F5344CB8AC3E}">
        <p14:creationId xmlns:p14="http://schemas.microsoft.com/office/powerpoint/2010/main" val="4080687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 dirty="0"/>
              <a:t>Exhibit 15.2</a:t>
            </a:r>
            <a:r>
              <a:rPr lang="en-US" sz="3600" dirty="0"/>
              <a:t> – </a:t>
            </a:r>
            <a:r>
              <a:rPr lang="en-US" altLang="en-US" sz="3600" dirty="0"/>
              <a:t>The Eight-Stage Model of Planned Organizational Change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1524000" y="6172200"/>
            <a:ext cx="62865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Sources: Based on John P. Kotter,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Leading Change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(Boston: Harvard Business School Press, 1996), p. 21.</a:t>
            </a:r>
          </a:p>
        </p:txBody>
      </p:sp>
      <p:pic>
        <p:nvPicPr>
          <p:cNvPr id="2050" name="Picture 2" descr="Exhibit 15.2 - The Eight-Stage Model of Planned Organizational Cha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258" y="1800990"/>
            <a:ext cx="5486400" cy="437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318571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709477310369438C3E543C94179E2D" ma:contentTypeVersion="8" ma:contentTypeDescription="Create a new document." ma:contentTypeScope="" ma:versionID="40639e0939d655a4dc87506b01892c9e">
  <xsd:schema xmlns:xsd="http://www.w3.org/2001/XMLSchema" xmlns:xs="http://www.w3.org/2001/XMLSchema" xmlns:p="http://schemas.microsoft.com/office/2006/metadata/properties" xmlns:ns2="13c02fde-b48f-4d00-bac1-911d8ee6ee98" xmlns:ns3="6fd5926b-e52e-44d8-81d1-5e6608a23368" targetNamespace="http://schemas.microsoft.com/office/2006/metadata/properties" ma:root="true" ma:fieldsID="337014aa22b9b0ec50b4022cfab8c551" ns2:_="" ns3:_="">
    <xsd:import namespace="13c02fde-b48f-4d00-bac1-911d8ee6ee98"/>
    <xsd:import namespace="6fd5926b-e52e-44d8-81d1-5e6608a23368"/>
    <xsd:element name="properties">
      <xsd:complexType>
        <xsd:sequence>
          <xsd:element name="documentManagement">
            <xsd:complexType>
              <xsd:all>
                <xsd:element ref="ns2:Category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c02fde-b48f-4d00-bac1-911d8ee6ee98" elementFormDefault="qualified">
    <xsd:import namespace="http://schemas.microsoft.com/office/2006/documentManagement/types"/>
    <xsd:import namespace="http://schemas.microsoft.com/office/infopath/2007/PartnerControls"/>
    <xsd:element name="Category" ma:index="8" ma:displayName="Category" ma:description="Select from the pull down menu the correct category for this file type" ma:format="Dropdown" ma:internalName="Category">
      <xsd:simpleType>
        <xsd:restriction base="dms:Choice">
          <xsd:enumeration value="Meetings"/>
          <xsd:enumeration value="Purchase Order"/>
          <xsd:enumeration value="Invoice"/>
          <xsd:enumeration value="Policy"/>
          <xsd:enumeration value="Procedure"/>
          <xsd:enumeration value="Template"/>
        </xsd:restriction>
      </xsd:simpleType>
    </xsd:element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d5926b-e52e-44d8-81d1-5e6608a23368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13c02fde-b48f-4d00-bac1-911d8ee6ee98">Template</Category>
  </documentManagement>
</p:properties>
</file>

<file path=customXml/itemProps1.xml><?xml version="1.0" encoding="utf-8"?>
<ds:datastoreItem xmlns:ds="http://schemas.openxmlformats.org/officeDocument/2006/customXml" ds:itemID="{ABE02B31-F34B-4E18-8C84-0623F31763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D502E4-D18D-4EA6-BFF6-F7B2176D18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c02fde-b48f-4d00-bac1-911d8ee6ee98"/>
    <ds:schemaRef ds:uri="6fd5926b-e52e-44d8-81d1-5e6608a233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324C9D-A4D4-4EA5-B76C-8491F2658EB9}">
  <ds:schemaRefs>
    <ds:schemaRef ds:uri="13c02fde-b48f-4d00-bac1-911d8ee6ee98"/>
    <ds:schemaRef ds:uri="http://purl.org/dc/elements/1.1/"/>
    <ds:schemaRef ds:uri="http://schemas.microsoft.com/office/2006/documentManagement/types"/>
    <ds:schemaRef ds:uri="6fd5926b-e52e-44d8-81d1-5e6608a23368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13956</TotalTime>
  <Words>722</Words>
  <Application>Microsoft Office PowerPoint</Application>
  <PresentationFormat>On-screen Show (4:3)</PresentationFormat>
  <Paragraphs>127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Algerian</vt:lpstr>
      <vt:lpstr>Arial</vt:lpstr>
      <vt:lpstr>Calibri</vt:lpstr>
      <vt:lpstr>1_Custom Design</vt:lpstr>
      <vt:lpstr>2_Custom Design</vt:lpstr>
      <vt:lpstr>3_Custom Design</vt:lpstr>
      <vt:lpstr>Week 6</vt:lpstr>
      <vt:lpstr>Learning Objectives </vt:lpstr>
      <vt:lpstr>Learning Objectives</vt:lpstr>
      <vt:lpstr>Learning Objectives</vt:lpstr>
      <vt:lpstr>Exhibit 15.1 – Forces Driving the Need for Change Leadership </vt:lpstr>
      <vt:lpstr>Resistance to Change</vt:lpstr>
      <vt:lpstr> Change management require a compelling change story, communicating it to employees and following it up with ongoing communications and involvement</vt:lpstr>
      <vt:lpstr>Characteristics of a Leader  as a Change Agent</vt:lpstr>
      <vt:lpstr>Exhibit 15.2 – The Eight-Stage Model of Planned Organizational Change</vt:lpstr>
      <vt:lpstr>Appreciative Inquiry (AI)</vt:lpstr>
      <vt:lpstr>Exhibit 15.3 – Four Stages of Appreciative Inquiry</vt:lpstr>
      <vt:lpstr>Applying Appreciative  Inquiry Every Day</vt:lpstr>
      <vt:lpstr>Creativity</vt:lpstr>
      <vt:lpstr>Instilling Creative Values</vt:lpstr>
      <vt:lpstr>Foster a Creative Culture</vt:lpstr>
      <vt:lpstr>Promote Collaboration</vt:lpstr>
      <vt:lpstr>Speedstorming and Brainstorming</vt:lpstr>
      <vt:lpstr>Keys to Effective Brainstorming</vt:lpstr>
      <vt:lpstr>Exhibit 15.4 – Tools for Helping People Be More Creative</vt:lpstr>
      <vt:lpstr>Lateral Thinking</vt:lpstr>
      <vt:lpstr>Exhibit 15.5 – Lateral Thinking Checklist </vt:lpstr>
      <vt:lpstr>Immersion</vt:lpstr>
      <vt:lpstr>Allow Pauses</vt:lpstr>
      <vt:lpstr>Nurture Creative Intuition</vt:lpstr>
      <vt:lpstr>Personal Compact</vt:lpstr>
      <vt:lpstr>Exhibit 15.6 – Endings Precede Beginnings for Successful Change</vt:lpstr>
      <vt:lpstr>Keys That Help People Change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Toniel Leung</dc:creator>
  <cp:lastModifiedBy>Narender Sharma</cp:lastModifiedBy>
  <cp:revision>55</cp:revision>
  <dcterms:created xsi:type="dcterms:W3CDTF">2017-08-16T23:55:16Z</dcterms:created>
  <dcterms:modified xsi:type="dcterms:W3CDTF">2019-03-20T02:54:36Z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0x010100E1709477310369438C3E543C94179E2D</vt:lpwstr>
  </property>
</Properties>
</file>