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5" r:id="rId4"/>
    <p:sldMasterId id="2147483683" r:id="rId5"/>
    <p:sldMasterId id="2147483685" r:id="rId6"/>
  </p:sldMasterIdLst>
  <p:notesMasterIdLst>
    <p:notesMasterId r:id="rId27"/>
  </p:notesMasterIdLst>
  <p:sldIdLst>
    <p:sldId id="286" r:id="rId7"/>
    <p:sldId id="483" r:id="rId8"/>
    <p:sldId id="342" r:id="rId9"/>
    <p:sldId id="355" r:id="rId10"/>
    <p:sldId id="352" r:id="rId11"/>
    <p:sldId id="353" r:id="rId12"/>
    <p:sldId id="347" r:id="rId13"/>
    <p:sldId id="356" r:id="rId14"/>
    <p:sldId id="348" r:id="rId15"/>
    <p:sldId id="349" r:id="rId16"/>
    <p:sldId id="350" r:id="rId17"/>
    <p:sldId id="357" r:id="rId18"/>
    <p:sldId id="484" r:id="rId19"/>
    <p:sldId id="485" r:id="rId20"/>
    <p:sldId id="479" r:id="rId21"/>
    <p:sldId id="480" r:id="rId22"/>
    <p:sldId id="481" r:id="rId23"/>
    <p:sldId id="482" r:id="rId24"/>
    <p:sldId id="351" r:id="rId25"/>
    <p:sldId id="478" r:id="rId26"/>
  </p:sldIdLst>
  <p:sldSz cx="9144000" cy="6858000" type="screen4x3"/>
  <p:notesSz cx="6805613"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FCA309BC-425A-DD42-98C2-75A72F7C624A}">
          <p14:sldIdLst>
            <p14:sldId id="286"/>
            <p14:sldId id="483"/>
            <p14:sldId id="342"/>
            <p14:sldId id="355"/>
            <p14:sldId id="352"/>
            <p14:sldId id="353"/>
            <p14:sldId id="347"/>
            <p14:sldId id="356"/>
            <p14:sldId id="348"/>
            <p14:sldId id="349"/>
            <p14:sldId id="350"/>
            <p14:sldId id="357"/>
            <p14:sldId id="484"/>
            <p14:sldId id="485"/>
            <p14:sldId id="479"/>
            <p14:sldId id="480"/>
            <p14:sldId id="481"/>
            <p14:sldId id="482"/>
            <p14:sldId id="351"/>
            <p14:sldId id="478"/>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74386" autoAdjust="0"/>
  </p:normalViewPr>
  <p:slideViewPr>
    <p:cSldViewPr snapToGrid="0" snapToObjects="1">
      <p:cViewPr varScale="1">
        <p:scale>
          <a:sx n="85" d="100"/>
          <a:sy n="85" d="100"/>
        </p:scale>
        <p:origin x="2112" y="78"/>
      </p:cViewPr>
      <p:guideLst>
        <p:guide orient="horz" pos="2160"/>
        <p:guide pos="2880"/>
      </p:guideLst>
    </p:cSldViewPr>
  </p:slideViewPr>
  <p:notesTextViewPr>
    <p:cViewPr>
      <p:scale>
        <a:sx n="1" d="1"/>
        <a:sy n="1" d="1"/>
      </p:scale>
      <p:origin x="0" y="0"/>
    </p:cViewPr>
  </p:notesTextViewPr>
  <p:notesViewPr>
    <p:cSldViewPr snapToGrid="0" snapToObjects="1">
      <p:cViewPr varScale="1">
        <p:scale>
          <a:sx n="83" d="100"/>
          <a:sy n="83" d="100"/>
        </p:scale>
        <p:origin x="30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a:lvl1pPr>
          </a:lstStyle>
          <a:p>
            <a:fld id="{FFEA2218-DD8C-4944-883E-4F222486B95A}" type="datetimeFigureOut">
              <a:rPr lang="en-US" smtClean="0"/>
              <a:t>7/29/2019</a:t>
            </a:fld>
            <a:endParaRPr lang="en-US"/>
          </a:p>
        </p:txBody>
      </p:sp>
      <p:sp>
        <p:nvSpPr>
          <p:cNvPr id="4" name="Slide Image Placeholder 3"/>
          <p:cNvSpPr>
            <a:spLocks noGrp="1" noRot="1" noChangeAspect="1"/>
          </p:cNvSpPr>
          <p:nvPr>
            <p:ph type="sldImg" idx="2"/>
          </p:nvPr>
        </p:nvSpPr>
        <p:spPr>
          <a:xfrm>
            <a:off x="1166813" y="1243013"/>
            <a:ext cx="4471987" cy="33543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a:lvl1pPr>
          </a:lstStyle>
          <a:p>
            <a:fld id="{B721B446-6C3A-434A-9EAF-115FF2B52C71}" type="slidenum">
              <a:rPr lang="en-US" smtClean="0"/>
              <a:t>‹#›</a:t>
            </a:fld>
            <a:endParaRPr lang="en-US"/>
          </a:p>
        </p:txBody>
      </p:sp>
    </p:spTree>
    <p:extLst>
      <p:ext uri="{BB962C8B-B14F-4D97-AF65-F5344CB8AC3E}">
        <p14:creationId xmlns:p14="http://schemas.microsoft.com/office/powerpoint/2010/main" val="1637917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721B446-6C3A-434A-9EAF-115FF2B52C71}" type="slidenum">
              <a:rPr lang="en-US" smtClean="0"/>
              <a:t>2</a:t>
            </a:fld>
            <a:endParaRPr lang="en-US"/>
          </a:p>
        </p:txBody>
      </p:sp>
    </p:spTree>
    <p:extLst>
      <p:ext uri="{BB962C8B-B14F-4D97-AF65-F5344CB8AC3E}">
        <p14:creationId xmlns:p14="http://schemas.microsoft.com/office/powerpoint/2010/main" val="3410476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JAL CEO – dropped his wages during downturn in Airlines industry</a:t>
            </a:r>
          </a:p>
        </p:txBody>
      </p:sp>
      <p:sp>
        <p:nvSpPr>
          <p:cNvPr id="4" name="Slide Number Placeholder 3"/>
          <p:cNvSpPr>
            <a:spLocks noGrp="1"/>
          </p:cNvSpPr>
          <p:nvPr>
            <p:ph type="sldNum" sz="quarter" idx="10"/>
          </p:nvPr>
        </p:nvSpPr>
        <p:spPr/>
        <p:txBody>
          <a:bodyPr/>
          <a:lstStyle/>
          <a:p>
            <a:fld id="{B721B446-6C3A-434A-9EAF-115FF2B52C71}" type="slidenum">
              <a:rPr lang="en-US" smtClean="0"/>
              <a:t>4</a:t>
            </a:fld>
            <a:endParaRPr lang="en-US"/>
          </a:p>
        </p:txBody>
      </p:sp>
    </p:spTree>
    <p:extLst>
      <p:ext uri="{BB962C8B-B14F-4D97-AF65-F5344CB8AC3E}">
        <p14:creationId xmlns:p14="http://schemas.microsoft.com/office/powerpoint/2010/main" val="3018192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721B446-6C3A-434A-9EAF-115FF2B52C71}" type="slidenum">
              <a:rPr lang="en-US" smtClean="0"/>
              <a:t>11</a:t>
            </a:fld>
            <a:endParaRPr lang="en-US"/>
          </a:p>
        </p:txBody>
      </p:sp>
    </p:spTree>
    <p:extLst>
      <p:ext uri="{BB962C8B-B14F-4D97-AF65-F5344CB8AC3E}">
        <p14:creationId xmlns:p14="http://schemas.microsoft.com/office/powerpoint/2010/main" val="2637053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721B446-6C3A-434A-9EAF-115FF2B52C71}" type="slidenum">
              <a:rPr lang="en-US" smtClean="0"/>
              <a:t>15</a:t>
            </a:fld>
            <a:endParaRPr lang="en-US"/>
          </a:p>
        </p:txBody>
      </p:sp>
    </p:spTree>
    <p:extLst>
      <p:ext uri="{BB962C8B-B14F-4D97-AF65-F5344CB8AC3E}">
        <p14:creationId xmlns:p14="http://schemas.microsoft.com/office/powerpoint/2010/main" val="2956661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721B446-6C3A-434A-9EAF-115FF2B52C71}" type="slidenum">
              <a:rPr lang="en-US" smtClean="0"/>
              <a:t>19</a:t>
            </a:fld>
            <a:endParaRPr lang="en-US"/>
          </a:p>
        </p:txBody>
      </p:sp>
    </p:spTree>
    <p:extLst>
      <p:ext uri="{BB962C8B-B14F-4D97-AF65-F5344CB8AC3E}">
        <p14:creationId xmlns:p14="http://schemas.microsoft.com/office/powerpoint/2010/main" val="1053479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title"/>
          </p:nvPr>
        </p:nvSpPr>
        <p:spPr>
          <a:xfrm>
            <a:off x="628651" y="365126"/>
            <a:ext cx="6902681" cy="1325563"/>
          </a:xfrm>
          <a:prstGeom prst="rect">
            <a:avLst/>
          </a:prstGeom>
        </p:spPr>
        <p:txBody>
          <a:bodyPr/>
          <a:lstStyle>
            <a:lvl1pPr>
              <a:defRPr b="0">
                <a:latin typeface="Arial" panose="020B0604020202020204" pitchFamily="34" charset="0"/>
                <a:cs typeface="Arial" panose="020B0604020202020204" pitchFamily="34" charset="0"/>
              </a:defRPr>
            </a:lvl1pPr>
          </a:lstStyle>
          <a:p>
            <a:r>
              <a:rPr lang="en-US" dirty="0"/>
              <a:t>Click to edit Master title style</a:t>
            </a:r>
            <a:endParaRPr lang="en-AU" dirty="0"/>
          </a:p>
        </p:txBody>
      </p:sp>
      <p:sp>
        <p:nvSpPr>
          <p:cNvPr id="5" name="Text Placeholder 4"/>
          <p:cNvSpPr>
            <a:spLocks noGrp="1"/>
          </p:cNvSpPr>
          <p:nvPr>
            <p:ph type="body" sz="quarter" idx="10"/>
          </p:nvPr>
        </p:nvSpPr>
        <p:spPr>
          <a:xfrm>
            <a:off x="628650" y="1911351"/>
            <a:ext cx="8124825" cy="4622454"/>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2365159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Slide Number Placeholder 2"/>
          <p:cNvSpPr>
            <a:spLocks noGrp="1"/>
          </p:cNvSpPr>
          <p:nvPr>
            <p:ph type="sldNum" sz="quarter" idx="10"/>
          </p:nvPr>
        </p:nvSpPr>
        <p:spPr/>
        <p:txBody>
          <a:bodyPr/>
          <a:lstStyle/>
          <a:p>
            <a:fld id="{3523DE92-A298-4BA1-8A12-1C95D33288B5}" type="slidenum">
              <a:rPr lang="en-AU" smtClean="0"/>
              <a:pPr/>
              <a:t>‹#›</a:t>
            </a:fld>
            <a:endParaRPr lang="en-AU" dirty="0"/>
          </a:p>
        </p:txBody>
      </p:sp>
      <p:sp>
        <p:nvSpPr>
          <p:cNvPr id="4" name="Footer Placeholder 3"/>
          <p:cNvSpPr>
            <a:spLocks noGrp="1"/>
          </p:cNvSpPr>
          <p:nvPr>
            <p:ph type="ftr" sz="quarter" idx="11"/>
          </p:nvPr>
        </p:nvSpPr>
        <p:spPr>
          <a:xfrm>
            <a:off x="647700" y="6407151"/>
            <a:ext cx="3086100" cy="365125"/>
          </a:xfrm>
          <a:prstGeom prst="rect">
            <a:avLst/>
          </a:prstGeom>
        </p:spPr>
        <p:txBody>
          <a:bodyPr/>
          <a:lstStyle/>
          <a:p>
            <a:endParaRPr lang="en-US">
              <a:latin typeface="Arial" panose="020B0604020202020204" pitchFamily="34" charset="0"/>
              <a:cs typeface="Arial" panose="020B0604020202020204" pitchFamily="34" charset="0"/>
            </a:endParaRPr>
          </a:p>
          <a:p>
            <a:endParaRPr lang="en-AU" dirty="0"/>
          </a:p>
        </p:txBody>
      </p:sp>
      <p:sp>
        <p:nvSpPr>
          <p:cNvPr id="6" name="Content Placeholder 5"/>
          <p:cNvSpPr>
            <a:spLocks noGrp="1"/>
          </p:cNvSpPr>
          <p:nvPr>
            <p:ph sz="quarter" idx="12"/>
          </p:nvPr>
        </p:nvSpPr>
        <p:spPr>
          <a:xfrm>
            <a:off x="647700" y="1943100"/>
            <a:ext cx="6553200" cy="4191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2832525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16832" y="-64549"/>
            <a:ext cx="12417893" cy="6938683"/>
          </a:xfrm>
          <a:prstGeom prst="rect">
            <a:avLst/>
          </a:prstGeom>
        </p:spPr>
      </p:pic>
      <p:sp>
        <p:nvSpPr>
          <p:cNvPr id="4" name="Title 3"/>
          <p:cNvSpPr>
            <a:spLocks noGrp="1"/>
          </p:cNvSpPr>
          <p:nvPr>
            <p:ph type="title"/>
          </p:nvPr>
        </p:nvSpPr>
        <p:spPr>
          <a:xfrm>
            <a:off x="628650" y="365126"/>
            <a:ext cx="7886700" cy="1325563"/>
          </a:xfrm>
          <a:prstGeom prst="rect">
            <a:avLst/>
          </a:prstGeom>
        </p:spPr>
        <p:txBody>
          <a:bodyPr/>
          <a:lstStyle>
            <a:lvl1pPr>
              <a:defRPr>
                <a:solidFill>
                  <a:schemeClr val="bg1"/>
                </a:solidFill>
              </a:defRPr>
            </a:lvl1pPr>
          </a:lstStyle>
          <a:p>
            <a:r>
              <a:rPr lang="en-US" dirty="0"/>
              <a:t>Click to edit Master title style</a:t>
            </a:r>
            <a:endParaRPr lang="en-AU" dirty="0"/>
          </a:p>
        </p:txBody>
      </p:sp>
      <p:sp>
        <p:nvSpPr>
          <p:cNvPr id="5" name="Date Placeholder 4"/>
          <p:cNvSpPr>
            <a:spLocks noGrp="1"/>
          </p:cNvSpPr>
          <p:nvPr>
            <p:ph type="dt" sz="half" idx="10"/>
          </p:nvPr>
        </p:nvSpPr>
        <p:spPr>
          <a:xfrm>
            <a:off x="628650" y="6076951"/>
            <a:ext cx="2057400" cy="365125"/>
          </a:xfrm>
        </p:spPr>
        <p:txBody>
          <a:bodyPr/>
          <a:lstStyle>
            <a:lvl1pPr>
              <a:defRPr>
                <a:solidFill>
                  <a:schemeClr val="bg1"/>
                </a:solidFill>
                <a:latin typeface="Arial" panose="020B0604020202020204" pitchFamily="34" charset="0"/>
                <a:cs typeface="Arial" panose="020B0604020202020204" pitchFamily="34" charset="0"/>
              </a:defRPr>
            </a:lvl1pPr>
          </a:lstStyle>
          <a:p>
            <a:fld id="{543CD403-54AC-49B0-BCE8-20FF98AC2FFD}" type="datetimeFigureOut">
              <a:rPr lang="en-AU" smtClean="0"/>
              <a:pPr/>
              <a:t>29/07/2019</a:t>
            </a:fld>
            <a:endParaRPr lang="en-AU" dirty="0"/>
          </a:p>
        </p:txBody>
      </p:sp>
      <p:sp>
        <p:nvSpPr>
          <p:cNvPr id="6" name="Slide Number Placeholder 5"/>
          <p:cNvSpPr>
            <a:spLocks noGrp="1"/>
          </p:cNvSpPr>
          <p:nvPr>
            <p:ph type="sldNum" sz="quarter" idx="11"/>
          </p:nvPr>
        </p:nvSpPr>
        <p:spPr>
          <a:xfrm>
            <a:off x="6457950" y="6076951"/>
            <a:ext cx="2057400" cy="365125"/>
          </a:xfrm>
        </p:spPr>
        <p:txBody>
          <a:bodyPr/>
          <a:lstStyle>
            <a:lvl1pPr>
              <a:defRPr>
                <a:solidFill>
                  <a:schemeClr val="bg1"/>
                </a:solidFill>
                <a:latin typeface="Arial" panose="020B0604020202020204" pitchFamily="34" charset="0"/>
                <a:cs typeface="Arial" panose="020B0604020202020204" pitchFamily="34" charset="0"/>
              </a:defRPr>
            </a:lvl1pPr>
          </a:lstStyle>
          <a:p>
            <a:fld id="{7E3E055E-1006-4691-A728-C6D4B59F1965}" type="slidenum">
              <a:rPr lang="en-AU" smtClean="0"/>
              <a:pPr/>
              <a:t>‹#›</a:t>
            </a:fld>
            <a:endParaRPr lang="en-AU" dirty="0"/>
          </a:p>
        </p:txBody>
      </p:sp>
    </p:spTree>
    <p:extLst>
      <p:ext uri="{BB962C8B-B14F-4D97-AF65-F5344CB8AC3E}">
        <p14:creationId xmlns:p14="http://schemas.microsoft.com/office/powerpoint/2010/main" val="4017771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543CD403-54AC-49B0-BCE8-20FF98AC2FFD}" type="datetimeFigureOut">
              <a:rPr lang="en-AU" smtClean="0"/>
              <a:t>29/07/2019</a:t>
            </a:fld>
            <a:endParaRPr lang="en-AU"/>
          </a:p>
        </p:txBody>
      </p:sp>
      <p:sp>
        <p:nvSpPr>
          <p:cNvPr id="4" name="Slide Number Placeholder 3"/>
          <p:cNvSpPr>
            <a:spLocks noGrp="1"/>
          </p:cNvSpPr>
          <p:nvPr>
            <p:ph type="sldNum" sz="quarter" idx="11"/>
          </p:nvPr>
        </p:nvSpPr>
        <p:spPr/>
        <p:txBody>
          <a:bodyPr/>
          <a:lstStyle/>
          <a:p>
            <a:fld id="{7E3E055E-1006-4691-A728-C6D4B59F1965}" type="slidenum">
              <a:rPr lang="en-AU" smtClean="0"/>
              <a:t>‹#›</a:t>
            </a:fld>
            <a:endParaRPr lang="en-AU"/>
          </a:p>
        </p:txBody>
      </p:sp>
      <p:sp>
        <p:nvSpPr>
          <p:cNvPr id="6" name="Content Placeholder 5"/>
          <p:cNvSpPr>
            <a:spLocks noGrp="1"/>
          </p:cNvSpPr>
          <p:nvPr>
            <p:ph sz="quarter" idx="12"/>
          </p:nvPr>
        </p:nvSpPr>
        <p:spPr>
          <a:xfrm>
            <a:off x="628650" y="1930400"/>
            <a:ext cx="6905625" cy="3937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4080956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1" y="365126"/>
            <a:ext cx="6491201" cy="1325563"/>
          </a:xfrm>
          <a:prstGeom prst="rect">
            <a:avLst/>
          </a:prstGeom>
        </p:spPr>
        <p:txBody>
          <a:bodyPr/>
          <a:lstStyle/>
          <a:p>
            <a:r>
              <a:rPr lang="en-US" dirty="0"/>
              <a:t>Click to edit Master title style</a:t>
            </a:r>
            <a:endParaRPr lang="en-AU" dirty="0"/>
          </a:p>
        </p:txBody>
      </p:sp>
      <p:sp>
        <p:nvSpPr>
          <p:cNvPr id="4" name="Content Placeholder 3"/>
          <p:cNvSpPr>
            <a:spLocks noGrp="1"/>
          </p:cNvSpPr>
          <p:nvPr>
            <p:ph sz="quarter" idx="10"/>
          </p:nvPr>
        </p:nvSpPr>
        <p:spPr>
          <a:xfrm>
            <a:off x="628651" y="1870076"/>
            <a:ext cx="7962900" cy="4454525"/>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419498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6890212" cy="1325563"/>
          </a:xfrm>
          <a:prstGeom prst="rect">
            <a:avLst/>
          </a:prstGeom>
        </p:spPr>
        <p:txBody>
          <a:bodyPr/>
          <a:lstStyle/>
          <a:p>
            <a:r>
              <a:rPr lang="en-US"/>
              <a:t>Click to edit Master title style</a:t>
            </a:r>
            <a:endParaRPr lang="en-AU"/>
          </a:p>
        </p:txBody>
      </p:sp>
      <p:sp>
        <p:nvSpPr>
          <p:cNvPr id="4" name="Content Placeholder 3"/>
          <p:cNvSpPr>
            <a:spLocks noGrp="1"/>
          </p:cNvSpPr>
          <p:nvPr>
            <p:ph sz="quarter" idx="10"/>
          </p:nvPr>
        </p:nvSpPr>
        <p:spPr>
          <a:xfrm>
            <a:off x="628650" y="1903414"/>
            <a:ext cx="7886700" cy="462207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441665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6890212" cy="1325563"/>
          </a:xfrm>
          <a:prstGeom prst="rect">
            <a:avLst/>
          </a:prstGeom>
        </p:spPr>
        <p:txBody>
          <a:bodyPr/>
          <a:lstStyle>
            <a:lvl1pPr>
              <a:defRPr b="0"/>
            </a:lvl1pPr>
          </a:lstStyle>
          <a:p>
            <a:r>
              <a:rPr lang="en-US" dirty="0"/>
              <a:t>Click to edit Master title style</a:t>
            </a:r>
            <a:endParaRPr lang="en-AU" dirty="0"/>
          </a:p>
        </p:txBody>
      </p:sp>
      <p:sp>
        <p:nvSpPr>
          <p:cNvPr id="4" name="Content Placeholder 3"/>
          <p:cNvSpPr>
            <a:spLocks noGrp="1"/>
          </p:cNvSpPr>
          <p:nvPr>
            <p:ph sz="quarter" idx="10"/>
          </p:nvPr>
        </p:nvSpPr>
        <p:spPr>
          <a:xfrm>
            <a:off x="628650" y="1903414"/>
            <a:ext cx="2952750" cy="4622078"/>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Content Placeholder 4"/>
          <p:cNvSpPr>
            <a:spLocks noGrp="1"/>
          </p:cNvSpPr>
          <p:nvPr>
            <p:ph sz="quarter" idx="11"/>
          </p:nvPr>
        </p:nvSpPr>
        <p:spPr>
          <a:xfrm>
            <a:off x="4102101" y="1903413"/>
            <a:ext cx="3416697" cy="4622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011854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lgn="ctr">
              <a:defRPr>
                <a:solidFill>
                  <a:schemeClr val="bg1"/>
                </a:solidFill>
                <a:latin typeface="Arial" panose="020B0604020202020204" pitchFamily="34" charset="0"/>
                <a:cs typeface="Arial" panose="020B0604020202020204" pitchFamily="34" charset="0"/>
              </a:defRPr>
            </a:lvl1pPr>
          </a:lstStyle>
          <a:p>
            <a:r>
              <a:rPr lang="en-US" dirty="0"/>
              <a:t>Click to edit Master title style</a:t>
            </a:r>
            <a:endParaRPr lang="en-AU" dirty="0"/>
          </a:p>
        </p:txBody>
      </p:sp>
    </p:spTree>
    <p:extLst>
      <p:ext uri="{BB962C8B-B14F-4D97-AF65-F5344CB8AC3E}">
        <p14:creationId xmlns:p14="http://schemas.microsoft.com/office/powerpoint/2010/main" val="2051624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lgn="ctr">
              <a:defRPr b="1">
                <a:solidFill>
                  <a:schemeClr val="bg1"/>
                </a:solidFill>
                <a:latin typeface="Arial" panose="020B0604020202020204" pitchFamily="34" charset="0"/>
                <a:cs typeface="Arial" panose="020B0604020202020204" pitchFamily="34" charset="0"/>
              </a:defRPr>
            </a:lvl1pPr>
          </a:lstStyle>
          <a:p>
            <a:r>
              <a:rPr lang="en-US" dirty="0"/>
              <a:t>Click to edit Master title style</a:t>
            </a:r>
            <a:endParaRPr lang="en-AU" dirty="0"/>
          </a:p>
        </p:txBody>
      </p:sp>
      <p:sp>
        <p:nvSpPr>
          <p:cNvPr id="5" name="Online Image Placeholder 4"/>
          <p:cNvSpPr>
            <a:spLocks noGrp="1"/>
          </p:cNvSpPr>
          <p:nvPr>
            <p:ph type="clipArt" sz="quarter" idx="10"/>
          </p:nvPr>
        </p:nvSpPr>
        <p:spPr>
          <a:xfrm>
            <a:off x="733425" y="2273300"/>
            <a:ext cx="2771775" cy="2641600"/>
          </a:xfrm>
          <a:prstGeom prst="rect">
            <a:avLst/>
          </a:prstGeom>
        </p:spPr>
        <p:txBody>
          <a:bodyPr/>
          <a:lstStyle/>
          <a:p>
            <a:endParaRPr lang="en-AU" dirty="0"/>
          </a:p>
        </p:txBody>
      </p:sp>
      <p:sp>
        <p:nvSpPr>
          <p:cNvPr id="7" name="Picture Placeholder 6"/>
          <p:cNvSpPr>
            <a:spLocks noGrp="1"/>
          </p:cNvSpPr>
          <p:nvPr>
            <p:ph type="pic" sz="quarter" idx="11"/>
          </p:nvPr>
        </p:nvSpPr>
        <p:spPr>
          <a:xfrm>
            <a:off x="5743575" y="2273300"/>
            <a:ext cx="2771775" cy="2641600"/>
          </a:xfrm>
          <a:prstGeom prst="rect">
            <a:avLst/>
          </a:prstGeom>
        </p:spPr>
        <p:txBody>
          <a:bodyPr/>
          <a:lstStyle/>
          <a:p>
            <a:endParaRPr lang="en-AU"/>
          </a:p>
        </p:txBody>
      </p:sp>
    </p:spTree>
    <p:extLst>
      <p:ext uri="{BB962C8B-B14F-4D97-AF65-F5344CB8AC3E}">
        <p14:creationId xmlns:p14="http://schemas.microsoft.com/office/powerpoint/2010/main" val="4053139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a:solidFill>
                  <a:schemeClr val="bg1"/>
                </a:solidFill>
                <a:latin typeface="Arial" panose="020B0604020202020204" pitchFamily="34" charset="0"/>
                <a:cs typeface="Arial" panose="020B0604020202020204" pitchFamily="34" charset="0"/>
              </a:defRPr>
            </a:lvl1pPr>
          </a:lstStyle>
          <a:p>
            <a:r>
              <a:rPr lang="en-US" dirty="0"/>
              <a:t>Click to edit Master title style</a:t>
            </a:r>
            <a:endParaRPr lang="en-AU" dirty="0"/>
          </a:p>
        </p:txBody>
      </p:sp>
      <p:sp>
        <p:nvSpPr>
          <p:cNvPr id="4" name="Text Placeholder 3"/>
          <p:cNvSpPr>
            <a:spLocks noGrp="1"/>
          </p:cNvSpPr>
          <p:nvPr>
            <p:ph type="body" sz="quarter" idx="10"/>
          </p:nvPr>
        </p:nvSpPr>
        <p:spPr>
          <a:xfrm>
            <a:off x="819150" y="5092700"/>
            <a:ext cx="7877175" cy="1549400"/>
          </a:xfrm>
          <a:prstGeom prst="rect">
            <a:avLst/>
          </a:prstGeom>
        </p:spPr>
        <p:txBody>
          <a:bodyPr/>
          <a:lstStyle>
            <a:lvl1pPr marL="0" indent="0">
              <a:buNone/>
              <a:defRPr>
                <a:solidFill>
                  <a:schemeClr val="bg1"/>
                </a:solidFill>
                <a:latin typeface="Arial" panose="020B0604020202020204" pitchFamily="34" charset="0"/>
                <a:cs typeface="Arial" panose="020B0604020202020204" pitchFamily="34" charset="0"/>
              </a:defRPr>
            </a:lvl1pPr>
            <a:lvl2pPr marL="342900" indent="0">
              <a:buNone/>
              <a:defRPr>
                <a:solidFill>
                  <a:schemeClr val="bg1"/>
                </a:solidFill>
                <a:latin typeface="Arial" panose="020B0604020202020204" pitchFamily="34" charset="0"/>
                <a:cs typeface="Arial" panose="020B0604020202020204" pitchFamily="34" charset="0"/>
              </a:defRPr>
            </a:lvl2pPr>
            <a:lvl3pPr marL="685800" indent="0">
              <a:buNone/>
              <a:defRPr>
                <a:solidFill>
                  <a:schemeClr val="bg1"/>
                </a:solidFill>
                <a:latin typeface="Arial" panose="020B0604020202020204" pitchFamily="34" charset="0"/>
                <a:cs typeface="Arial" panose="020B0604020202020204" pitchFamily="34" charset="0"/>
              </a:defRPr>
            </a:lvl3pPr>
            <a:lvl4pPr marL="1028700" indent="0">
              <a:buNone/>
              <a:defRPr>
                <a:solidFill>
                  <a:schemeClr val="bg1"/>
                </a:solidFill>
                <a:latin typeface="Arial" panose="020B0604020202020204" pitchFamily="34" charset="0"/>
                <a:cs typeface="Arial" panose="020B0604020202020204" pitchFamily="34" charset="0"/>
              </a:defRPr>
            </a:lvl4pPr>
            <a:lvl5pPr marL="1371600" indent="0">
              <a:buNone/>
              <a:defRPr>
                <a:solidFill>
                  <a:schemeClr val="bg1"/>
                </a:solidFill>
                <a:latin typeface="Arial" panose="020B0604020202020204" pitchFamily="34" charset="0"/>
                <a:cs typeface="Arial" panose="020B0604020202020204" pitchFamily="34" charset="0"/>
              </a:defRPr>
            </a:lvl5pPr>
          </a:lstStyle>
          <a:p>
            <a:pPr lvl="0"/>
            <a:r>
              <a:rPr lang="en-US" dirty="0"/>
              <a:t>Edit Master text styles</a:t>
            </a:r>
          </a:p>
          <a:p>
            <a:pPr lvl="1"/>
            <a:endParaRPr lang="en-US" dirty="0"/>
          </a:p>
        </p:txBody>
      </p:sp>
    </p:spTree>
    <p:extLst>
      <p:ext uri="{BB962C8B-B14F-4D97-AF65-F5344CB8AC3E}">
        <p14:creationId xmlns:p14="http://schemas.microsoft.com/office/powerpoint/2010/main" val="1443219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image" Target="../media/image2.jp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3.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p:cNvPicPr>
          <p:nvPr userDrawn="1"/>
        </p:nvPicPr>
        <p:blipFill rotWithShape="1">
          <a:blip r:embed="rId8">
            <a:extLst>
              <a:ext uri="{28A0092B-C50C-407E-A947-70E740481C1C}">
                <a14:useLocalDpi xmlns:a14="http://schemas.microsoft.com/office/drawing/2010/main" val="0"/>
              </a:ext>
            </a:extLst>
          </a:blip>
          <a:srcRect l="25421" t="11" b="83291"/>
          <a:stretch/>
        </p:blipFill>
        <p:spPr>
          <a:xfrm>
            <a:off x="-60960" y="0"/>
            <a:ext cx="9204960" cy="1152000"/>
          </a:xfrm>
          <a:prstGeom prst="rect">
            <a:avLst/>
          </a:prstGeom>
        </p:spPr>
      </p:pic>
      <p:sp>
        <p:nvSpPr>
          <p:cNvPr id="2" name="Title Placeholder 1"/>
          <p:cNvSpPr>
            <a:spLocks noGrp="1"/>
          </p:cNvSpPr>
          <p:nvPr>
            <p:ph type="title"/>
          </p:nvPr>
        </p:nvSpPr>
        <p:spPr>
          <a:xfrm>
            <a:off x="628650" y="365126"/>
            <a:ext cx="6905625" cy="1325563"/>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4" name="Text Placeholder 3"/>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Date Placeholder 4"/>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543CD403-54AC-49B0-BCE8-20FF98AC2FFD}" type="datetimeFigureOut">
              <a:rPr lang="en-AU" smtClean="0"/>
              <a:t>29/07/2019</a:t>
            </a:fld>
            <a:endParaRPr lang="en-A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E3E055E-1006-4691-A728-C6D4B59F1965}" type="slidenum">
              <a:rPr lang="en-AU" smtClean="0"/>
              <a:t>‹#›</a:t>
            </a:fld>
            <a:endParaRPr lang="en-AU"/>
          </a:p>
        </p:txBody>
      </p:sp>
    </p:spTree>
    <p:extLst>
      <p:ext uri="{BB962C8B-B14F-4D97-AF65-F5344CB8AC3E}">
        <p14:creationId xmlns:p14="http://schemas.microsoft.com/office/powerpoint/2010/main" val="3634191078"/>
      </p:ext>
    </p:extLst>
  </p:cSld>
  <p:clrMap bg1="lt1" tx1="dk1" bg2="lt2" tx2="dk2" accent1="accent1" accent2="accent2" accent3="accent3" accent4="accent4" accent5="accent5" accent6="accent6" hlink="hlink" folHlink="folHlink"/>
  <p:sldLayoutIdLst>
    <p:sldLayoutId id="2147483674" r:id="rId1"/>
    <p:sldLayoutId id="2147483677" r:id="rId2"/>
    <p:sldLayoutId id="2147483686" r:id="rId3"/>
    <p:sldLayoutId id="2147483680" r:id="rId4"/>
    <p:sldLayoutId id="2147483681" r:id="rId5"/>
    <p:sldLayoutId id="2147483690" r:id="rId6"/>
  </p:sldLayoutIdLst>
  <p:txStyles>
    <p:titleStyle>
      <a:lvl1pPr algn="l" defTabSz="685800" rtl="0" eaLnBrk="1" latinLnBrk="0" hangingPunct="1">
        <a:lnSpc>
          <a:spcPct val="90000"/>
        </a:lnSpc>
        <a:spcBef>
          <a:spcPct val="0"/>
        </a:spcBef>
        <a:buNone/>
        <a:defRPr sz="3300" b="1"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5">
            <a:extLst>
              <a:ext uri="{28A0092B-C50C-407E-A947-70E740481C1C}">
                <a14:useLocalDpi xmlns:a14="http://schemas.microsoft.com/office/drawing/2010/main" val="0"/>
              </a:ext>
            </a:extLst>
          </a:blip>
          <a:srcRect l="13378" r="12145"/>
          <a:stretch/>
        </p:blipFill>
        <p:spPr>
          <a:xfrm>
            <a:off x="-60960" y="-80683"/>
            <a:ext cx="9248503" cy="6938683"/>
          </a:xfrm>
          <a:prstGeom prst="rect">
            <a:avLst/>
          </a:prstGeom>
        </p:spPr>
      </p:pic>
    </p:spTree>
    <p:extLst>
      <p:ext uri="{BB962C8B-B14F-4D97-AF65-F5344CB8AC3E}">
        <p14:creationId xmlns:p14="http://schemas.microsoft.com/office/powerpoint/2010/main" val="3336646731"/>
      </p:ext>
    </p:extLst>
  </p:cSld>
  <p:clrMap bg1="lt1" tx1="dk1" bg2="lt2" tx2="dk2" accent1="accent1" accent2="accent2" accent3="accent3" accent4="accent4" accent5="accent5" accent6="accent6" hlink="hlink" folHlink="folHlink"/>
  <p:sldLayoutIdLst>
    <p:sldLayoutId id="2147483684" r:id="rId1"/>
    <p:sldLayoutId id="2147483688" r:id="rId2"/>
    <p:sldLayoutId id="2147483689" r:id="rId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3">
            <a:extLst>
              <a:ext uri="{28A0092B-C50C-407E-A947-70E740481C1C}">
                <a14:useLocalDpi xmlns:a14="http://schemas.microsoft.com/office/drawing/2010/main" val="0"/>
              </a:ext>
            </a:extLst>
          </a:blip>
          <a:srcRect l="25421" t="-1" b="81"/>
          <a:stretch/>
        </p:blipFill>
        <p:spPr>
          <a:xfrm>
            <a:off x="-60960" y="0"/>
            <a:ext cx="9204960" cy="6891251"/>
          </a:xfrm>
          <a:prstGeom prst="rect">
            <a:avLst/>
          </a:prstGeom>
        </p:spPr>
      </p:pic>
      <p:sp>
        <p:nvSpPr>
          <p:cNvPr id="2" name="Title Placeholder 1"/>
          <p:cNvSpPr>
            <a:spLocks noGrp="1"/>
          </p:cNvSpPr>
          <p:nvPr>
            <p:ph type="title"/>
          </p:nvPr>
        </p:nvSpPr>
        <p:spPr>
          <a:xfrm>
            <a:off x="628650" y="365126"/>
            <a:ext cx="6943725" cy="1325563"/>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5" name="Text Placeholder 4"/>
          <p:cNvSpPr>
            <a:spLocks noGrp="1"/>
          </p:cNvSpPr>
          <p:nvPr>
            <p:ph type="body" idx="1"/>
          </p:nvPr>
        </p:nvSpPr>
        <p:spPr>
          <a:xfrm>
            <a:off x="628650" y="1825625"/>
            <a:ext cx="6943725"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6" name="Slide Number Placeholder 5"/>
          <p:cNvSpPr>
            <a:spLocks noGrp="1"/>
          </p:cNvSpPr>
          <p:nvPr>
            <p:ph type="sldNum" sz="quarter" idx="4"/>
          </p:nvPr>
        </p:nvSpPr>
        <p:spPr>
          <a:xfrm>
            <a:off x="5353050" y="6389775"/>
            <a:ext cx="2057400" cy="365125"/>
          </a:xfrm>
          <a:prstGeom prst="rect">
            <a:avLst/>
          </a:prstGeom>
        </p:spPr>
        <p:txBody>
          <a:bodyPr vert="horz" lIns="91440" tIns="45720" rIns="91440" bIns="45720" rtlCol="0" anchor="ctr"/>
          <a:lstStyle>
            <a:lvl1pPr algn="r">
              <a:defRPr sz="900">
                <a:solidFill>
                  <a:schemeClr val="tx1">
                    <a:tint val="75000"/>
                  </a:schemeClr>
                </a:solidFill>
                <a:latin typeface="Arial" panose="020B0604020202020204" pitchFamily="34" charset="0"/>
                <a:cs typeface="Arial" panose="020B0604020202020204" pitchFamily="34" charset="0"/>
              </a:defRPr>
            </a:lvl1pPr>
          </a:lstStyle>
          <a:p>
            <a:fld id="{3523DE92-A298-4BA1-8A12-1C95D33288B5}" type="slidenum">
              <a:rPr lang="en-AU" smtClean="0"/>
              <a:pPr/>
              <a:t>‹#›</a:t>
            </a:fld>
            <a:endParaRPr lang="en-AU" dirty="0"/>
          </a:p>
        </p:txBody>
      </p:sp>
      <p:sp>
        <p:nvSpPr>
          <p:cNvPr id="8" name="Date Placeholder 7"/>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0812649-D2F1-495C-A6D7-F9BEBEA50CD3}" type="datetimeFigureOut">
              <a:rPr lang="en-AU" smtClean="0"/>
              <a:t>29/07/2019</a:t>
            </a:fld>
            <a:endParaRPr lang="en-AU"/>
          </a:p>
        </p:txBody>
      </p:sp>
    </p:spTree>
    <p:extLst>
      <p:ext uri="{BB962C8B-B14F-4D97-AF65-F5344CB8AC3E}">
        <p14:creationId xmlns:p14="http://schemas.microsoft.com/office/powerpoint/2010/main" val="2996132542"/>
      </p:ext>
    </p:extLst>
  </p:cSld>
  <p:clrMap bg1="lt1" tx1="dk1" bg2="lt2" tx2="dk2" accent1="accent1" accent2="accent2" accent3="accent3" accent4="accent4" accent5="accent5" accent6="accent6" hlink="hlink" folHlink="folHlink"/>
  <p:sldLayoutIdLst>
    <p:sldLayoutId id="2147483687" r:id="rId1"/>
  </p:sldLayoutIdLst>
  <p:txStyles>
    <p:titleStyle>
      <a:lvl1pPr algn="l" defTabSz="685800" rtl="0" eaLnBrk="1" latinLnBrk="0" hangingPunct="1">
        <a:lnSpc>
          <a:spcPct val="90000"/>
        </a:lnSpc>
        <a:spcBef>
          <a:spcPct val="0"/>
        </a:spcBef>
        <a:buNone/>
        <a:defRPr sz="3300" b="0"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3C006-9285-40BB-89A2-64B63E6999FE}"/>
              </a:ext>
            </a:extLst>
          </p:cNvPr>
          <p:cNvSpPr>
            <a:spLocks noGrp="1"/>
          </p:cNvSpPr>
          <p:nvPr>
            <p:ph type="title"/>
          </p:nvPr>
        </p:nvSpPr>
        <p:spPr/>
        <p:txBody>
          <a:bodyPr/>
          <a:lstStyle/>
          <a:p>
            <a:pPr algn="ctr"/>
            <a:r>
              <a:rPr lang="en-AU" dirty="0"/>
              <a:t>Week 4 </a:t>
            </a:r>
            <a:br>
              <a:rPr lang="en-AU" dirty="0"/>
            </a:br>
            <a:r>
              <a:rPr lang="en-AU" dirty="0"/>
              <a:t>MGT808</a:t>
            </a:r>
            <a:br>
              <a:rPr lang="en-AU" dirty="0"/>
            </a:br>
            <a:endParaRPr lang="en-AU" dirty="0"/>
          </a:p>
        </p:txBody>
      </p:sp>
      <p:sp>
        <p:nvSpPr>
          <p:cNvPr id="3" name="Text Placeholder 2">
            <a:extLst>
              <a:ext uri="{FF2B5EF4-FFF2-40B4-BE49-F238E27FC236}">
                <a16:creationId xmlns:a16="http://schemas.microsoft.com/office/drawing/2014/main" id="{404F7FBB-8492-4284-ABFA-6E63E69463B7}"/>
              </a:ext>
            </a:extLst>
          </p:cNvPr>
          <p:cNvSpPr>
            <a:spLocks noGrp="1"/>
          </p:cNvSpPr>
          <p:nvPr>
            <p:ph type="body" sz="quarter" idx="10"/>
          </p:nvPr>
        </p:nvSpPr>
        <p:spPr/>
        <p:txBody>
          <a:bodyPr/>
          <a:lstStyle/>
          <a:p>
            <a:pPr algn="ctr"/>
            <a:r>
              <a:rPr lang="en-AU" sz="3600" dirty="0"/>
              <a:t>Responsible Leadership and Corporate Governance</a:t>
            </a:r>
          </a:p>
        </p:txBody>
      </p:sp>
    </p:spTree>
    <p:extLst>
      <p:ext uri="{BB962C8B-B14F-4D97-AF65-F5344CB8AC3E}">
        <p14:creationId xmlns:p14="http://schemas.microsoft.com/office/powerpoint/2010/main" val="2388903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938E8-7FF5-4802-90A2-2F8A8E7A9C5B}"/>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853FBC4D-8405-4829-96FC-1FA7E900D6B6}"/>
              </a:ext>
            </a:extLst>
          </p:cNvPr>
          <p:cNvSpPr>
            <a:spLocks noGrp="1"/>
          </p:cNvSpPr>
          <p:nvPr>
            <p:ph sz="quarter" idx="10"/>
          </p:nvPr>
        </p:nvSpPr>
        <p:spPr/>
        <p:txBody>
          <a:bodyPr>
            <a:normAutofit fontScale="85000" lnSpcReduction="10000"/>
          </a:bodyPr>
          <a:lstStyle/>
          <a:p>
            <a:pPr>
              <a:lnSpc>
                <a:spcPct val="150000"/>
              </a:lnSpc>
            </a:pPr>
            <a:r>
              <a:rPr lang="en-AU" dirty="0"/>
              <a:t>As part of good public relations, corporate social responsibility and meeting any state or federal hiring guidelines, corporations should write and publicize hiring statements that assert the company’s commitment to fair hiring practices and non-discrimination. </a:t>
            </a:r>
          </a:p>
          <a:p>
            <a:pPr>
              <a:lnSpc>
                <a:spcPct val="150000"/>
              </a:lnSpc>
            </a:pPr>
            <a:endParaRPr lang="en-AU" dirty="0"/>
          </a:p>
          <a:p>
            <a:pPr>
              <a:lnSpc>
                <a:spcPct val="150000"/>
              </a:lnSpc>
            </a:pPr>
            <a:r>
              <a:rPr lang="en-AU" dirty="0"/>
              <a:t>This statement should be the basis for providing the company’s hiring manager with goals for recruiting, screening and hiring staff. </a:t>
            </a:r>
          </a:p>
          <a:p>
            <a:pPr>
              <a:lnSpc>
                <a:spcPct val="150000"/>
              </a:lnSpc>
            </a:pPr>
            <a:endParaRPr lang="en-AU" dirty="0"/>
          </a:p>
          <a:p>
            <a:pPr>
              <a:lnSpc>
                <a:spcPct val="150000"/>
              </a:lnSpc>
            </a:pPr>
            <a:r>
              <a:rPr lang="en-AU" dirty="0"/>
              <a:t>Using guidelines from the Equal Employment Opportunities Commission is a good way to start developing governance policies for hiring practices.</a:t>
            </a:r>
          </a:p>
        </p:txBody>
      </p:sp>
    </p:spTree>
    <p:extLst>
      <p:ext uri="{BB962C8B-B14F-4D97-AF65-F5344CB8AC3E}">
        <p14:creationId xmlns:p14="http://schemas.microsoft.com/office/powerpoint/2010/main" val="247497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A1816-DE0F-476F-AC48-E50F971E1837}"/>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A0E104EA-1256-49E9-A55A-BC29DEA39DCE}"/>
              </a:ext>
            </a:extLst>
          </p:cNvPr>
          <p:cNvSpPr>
            <a:spLocks noGrp="1"/>
          </p:cNvSpPr>
          <p:nvPr>
            <p:ph sz="quarter" idx="10"/>
          </p:nvPr>
        </p:nvSpPr>
        <p:spPr/>
        <p:txBody>
          <a:bodyPr>
            <a:normAutofit/>
          </a:bodyPr>
          <a:lstStyle/>
          <a:p>
            <a:pPr>
              <a:lnSpc>
                <a:spcPct val="150000"/>
              </a:lnSpc>
            </a:pPr>
            <a:r>
              <a:rPr lang="en-AU" dirty="0"/>
              <a:t>Board members cannot claim ignorance of illegal </a:t>
            </a:r>
            <a:r>
              <a:rPr lang="en-AU" dirty="0" err="1"/>
              <a:t>behaviors</a:t>
            </a:r>
            <a:r>
              <a:rPr lang="en-AU" dirty="0"/>
              <a:t> by their employees if they do not exercise reasonable care in the exercise of their duties, which includes monitoring the activities of the company’s management and setting policies to limit negative </a:t>
            </a:r>
            <a:r>
              <a:rPr lang="en-AU" dirty="0" err="1"/>
              <a:t>behaviors</a:t>
            </a:r>
            <a:r>
              <a:rPr lang="en-AU" dirty="0"/>
              <a:t>. </a:t>
            </a:r>
          </a:p>
          <a:p>
            <a:pPr>
              <a:lnSpc>
                <a:spcPct val="150000"/>
              </a:lnSpc>
            </a:pPr>
            <a:endParaRPr lang="en-AU" dirty="0"/>
          </a:p>
          <a:p>
            <a:pPr>
              <a:lnSpc>
                <a:spcPct val="150000"/>
              </a:lnSpc>
            </a:pPr>
            <a:r>
              <a:rPr lang="en-AU" dirty="0"/>
              <a:t>Board members should also place limits on their own activities. </a:t>
            </a:r>
          </a:p>
          <a:p>
            <a:pPr>
              <a:lnSpc>
                <a:spcPct val="150000"/>
              </a:lnSpc>
            </a:pPr>
            <a:endParaRPr lang="en-AU" dirty="0"/>
          </a:p>
          <a:p>
            <a:pPr marL="0" indent="0">
              <a:buNone/>
            </a:pPr>
            <a:endParaRPr lang="en-AU" dirty="0"/>
          </a:p>
        </p:txBody>
      </p:sp>
    </p:spTree>
    <p:extLst>
      <p:ext uri="{BB962C8B-B14F-4D97-AF65-F5344CB8AC3E}">
        <p14:creationId xmlns:p14="http://schemas.microsoft.com/office/powerpoint/2010/main" val="1371778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A5559-8DF7-4128-84E2-46A8F06E8155}"/>
              </a:ext>
            </a:extLst>
          </p:cNvPr>
          <p:cNvSpPr>
            <a:spLocks noGrp="1"/>
          </p:cNvSpPr>
          <p:nvPr>
            <p:ph type="title"/>
          </p:nvPr>
        </p:nvSpPr>
        <p:spPr/>
        <p:txBody>
          <a:bodyPr/>
          <a:lstStyle/>
          <a:p>
            <a:endParaRPr lang="en-AU"/>
          </a:p>
        </p:txBody>
      </p:sp>
      <p:sp>
        <p:nvSpPr>
          <p:cNvPr id="3" name="Text Placeholder 2">
            <a:extLst>
              <a:ext uri="{FF2B5EF4-FFF2-40B4-BE49-F238E27FC236}">
                <a16:creationId xmlns:a16="http://schemas.microsoft.com/office/drawing/2014/main" id="{9122C592-24AC-4BD2-BAC5-EC8668DDFCF0}"/>
              </a:ext>
            </a:extLst>
          </p:cNvPr>
          <p:cNvSpPr>
            <a:spLocks noGrp="1"/>
          </p:cNvSpPr>
          <p:nvPr>
            <p:ph type="body" sz="quarter" idx="10"/>
          </p:nvPr>
        </p:nvSpPr>
        <p:spPr/>
        <p:txBody>
          <a:bodyPr>
            <a:normAutofit/>
          </a:bodyPr>
          <a:lstStyle/>
          <a:p>
            <a:pPr marL="0" indent="0">
              <a:buNone/>
            </a:pPr>
            <a:r>
              <a:rPr lang="en-AU" dirty="0"/>
              <a:t>For these reasons, corporate governance includes </a:t>
            </a:r>
          </a:p>
          <a:p>
            <a:endParaRPr lang="en-AU" dirty="0"/>
          </a:p>
          <a:p>
            <a:pPr>
              <a:lnSpc>
                <a:spcPct val="150000"/>
              </a:lnSpc>
            </a:pPr>
            <a:r>
              <a:rPr lang="en-AU" dirty="0"/>
              <a:t>specifying the roles and responsibilities of the board of directors. This might include spelling out the duties of individual board members; </a:t>
            </a:r>
          </a:p>
          <a:p>
            <a:pPr>
              <a:lnSpc>
                <a:spcPct val="150000"/>
              </a:lnSpc>
            </a:pPr>
            <a:endParaRPr lang="en-AU" dirty="0"/>
          </a:p>
          <a:p>
            <a:pPr>
              <a:lnSpc>
                <a:spcPct val="150000"/>
              </a:lnSpc>
            </a:pPr>
            <a:r>
              <a:rPr lang="en-AU" dirty="0"/>
              <a:t>their role in the day-to-day management of the company or limiting that role; </a:t>
            </a:r>
          </a:p>
          <a:p>
            <a:endParaRPr lang="en-AU" dirty="0"/>
          </a:p>
        </p:txBody>
      </p:sp>
    </p:spTree>
    <p:extLst>
      <p:ext uri="{BB962C8B-B14F-4D97-AF65-F5344CB8AC3E}">
        <p14:creationId xmlns:p14="http://schemas.microsoft.com/office/powerpoint/2010/main" val="1626256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4C338-7967-4B98-A3F8-DFD1FDE4A1EC}"/>
              </a:ext>
            </a:extLst>
          </p:cNvPr>
          <p:cNvSpPr>
            <a:spLocks noGrp="1"/>
          </p:cNvSpPr>
          <p:nvPr>
            <p:ph type="title"/>
          </p:nvPr>
        </p:nvSpPr>
        <p:spPr/>
        <p:txBody>
          <a:bodyPr/>
          <a:lstStyle/>
          <a:p>
            <a:endParaRPr lang="en-AU"/>
          </a:p>
        </p:txBody>
      </p:sp>
      <p:sp>
        <p:nvSpPr>
          <p:cNvPr id="3" name="Text Placeholder 2">
            <a:extLst>
              <a:ext uri="{FF2B5EF4-FFF2-40B4-BE49-F238E27FC236}">
                <a16:creationId xmlns:a16="http://schemas.microsoft.com/office/drawing/2014/main" id="{22191D93-22E9-4899-BAA8-A8D8984C7A78}"/>
              </a:ext>
            </a:extLst>
          </p:cNvPr>
          <p:cNvSpPr>
            <a:spLocks noGrp="1"/>
          </p:cNvSpPr>
          <p:nvPr>
            <p:ph type="body" sz="quarter" idx="10"/>
          </p:nvPr>
        </p:nvSpPr>
        <p:spPr/>
        <p:txBody>
          <a:bodyPr/>
          <a:lstStyle/>
          <a:p>
            <a:pPr>
              <a:lnSpc>
                <a:spcPct val="150000"/>
              </a:lnSpc>
            </a:pPr>
            <a:endParaRPr lang="en-AU" dirty="0"/>
          </a:p>
          <a:p>
            <a:pPr>
              <a:lnSpc>
                <a:spcPct val="150000"/>
              </a:lnSpc>
            </a:pPr>
            <a:r>
              <a:rPr lang="en-AU" dirty="0"/>
              <a:t>their authority over the company CEO or president; ethics, code-of-conduct and conflict-of-interest rules; </a:t>
            </a:r>
          </a:p>
          <a:p>
            <a:pPr>
              <a:lnSpc>
                <a:spcPct val="150000"/>
              </a:lnSpc>
            </a:pPr>
            <a:endParaRPr lang="en-AU" dirty="0"/>
          </a:p>
          <a:p>
            <a:pPr>
              <a:lnSpc>
                <a:spcPct val="150000"/>
              </a:lnSpc>
            </a:pPr>
            <a:r>
              <a:rPr lang="en-AU" dirty="0"/>
              <a:t>and authority to make major strategic decisions, such as acquiring new businesses or closing the business</a:t>
            </a:r>
          </a:p>
          <a:p>
            <a:endParaRPr lang="en-AU" dirty="0"/>
          </a:p>
        </p:txBody>
      </p:sp>
    </p:spTree>
    <p:extLst>
      <p:ext uri="{BB962C8B-B14F-4D97-AF65-F5344CB8AC3E}">
        <p14:creationId xmlns:p14="http://schemas.microsoft.com/office/powerpoint/2010/main" val="637538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F2C94-3DE8-4768-AEA6-231A24D28C41}"/>
              </a:ext>
            </a:extLst>
          </p:cNvPr>
          <p:cNvSpPr>
            <a:spLocks noGrp="1"/>
          </p:cNvSpPr>
          <p:nvPr>
            <p:ph type="title"/>
          </p:nvPr>
        </p:nvSpPr>
        <p:spPr/>
        <p:txBody>
          <a:bodyPr/>
          <a:lstStyle/>
          <a:p>
            <a:endParaRPr lang="en-AU"/>
          </a:p>
        </p:txBody>
      </p:sp>
      <p:sp>
        <p:nvSpPr>
          <p:cNvPr id="3" name="Text Placeholder 2">
            <a:extLst>
              <a:ext uri="{FF2B5EF4-FFF2-40B4-BE49-F238E27FC236}">
                <a16:creationId xmlns:a16="http://schemas.microsoft.com/office/drawing/2014/main" id="{D3E4D627-EF3B-41DE-9508-B16C09A46738}"/>
              </a:ext>
            </a:extLst>
          </p:cNvPr>
          <p:cNvSpPr>
            <a:spLocks noGrp="1"/>
          </p:cNvSpPr>
          <p:nvPr>
            <p:ph type="body" sz="quarter" idx="10"/>
          </p:nvPr>
        </p:nvSpPr>
        <p:spPr/>
        <p:txBody>
          <a:bodyPr/>
          <a:lstStyle/>
          <a:p>
            <a:endParaRPr lang="en-AU" dirty="0"/>
          </a:p>
          <a:p>
            <a:endParaRPr lang="en-AU" dirty="0"/>
          </a:p>
          <a:p>
            <a:pPr marL="0" indent="0">
              <a:buNone/>
            </a:pPr>
            <a:r>
              <a:rPr lang="en-AU" dirty="0"/>
              <a:t>Michael Porter: </a:t>
            </a:r>
            <a:r>
              <a:rPr lang="en-AU" b="1" dirty="0"/>
              <a:t>Why business can be good at solving social problems</a:t>
            </a:r>
            <a:endParaRPr lang="en-AU" dirty="0"/>
          </a:p>
          <a:p>
            <a:endParaRPr lang="en-AU" dirty="0"/>
          </a:p>
          <a:p>
            <a:endParaRPr lang="en-AU" dirty="0"/>
          </a:p>
          <a:p>
            <a:r>
              <a:rPr lang="en-AU" dirty="0"/>
              <a:t>https://www.helperhelper.com/5-of-the-best-ted-talks/</a:t>
            </a:r>
          </a:p>
        </p:txBody>
      </p:sp>
    </p:spTree>
    <p:extLst>
      <p:ext uri="{BB962C8B-B14F-4D97-AF65-F5344CB8AC3E}">
        <p14:creationId xmlns:p14="http://schemas.microsoft.com/office/powerpoint/2010/main" val="2149712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7DF12-E582-4EEC-A38E-E4A61662D3AE}"/>
              </a:ext>
            </a:extLst>
          </p:cNvPr>
          <p:cNvSpPr>
            <a:spLocks noGrp="1"/>
          </p:cNvSpPr>
          <p:nvPr>
            <p:ph type="title"/>
          </p:nvPr>
        </p:nvSpPr>
        <p:spPr/>
        <p:txBody>
          <a:bodyPr/>
          <a:lstStyle/>
          <a:p>
            <a:r>
              <a:rPr lang="en-AU" dirty="0"/>
              <a:t>Corporate sustainability</a:t>
            </a:r>
          </a:p>
        </p:txBody>
      </p:sp>
      <p:sp>
        <p:nvSpPr>
          <p:cNvPr id="3" name="Text Placeholder 2">
            <a:extLst>
              <a:ext uri="{FF2B5EF4-FFF2-40B4-BE49-F238E27FC236}">
                <a16:creationId xmlns:a16="http://schemas.microsoft.com/office/drawing/2014/main" id="{287A47E5-6817-4AD4-89E6-C3BD889B3FF2}"/>
              </a:ext>
            </a:extLst>
          </p:cNvPr>
          <p:cNvSpPr>
            <a:spLocks noGrp="1"/>
          </p:cNvSpPr>
          <p:nvPr>
            <p:ph type="body" sz="quarter" idx="10"/>
          </p:nvPr>
        </p:nvSpPr>
        <p:spPr/>
        <p:txBody>
          <a:bodyPr/>
          <a:lstStyle/>
          <a:p>
            <a:pPr marL="0" indent="0">
              <a:lnSpc>
                <a:spcPct val="200000"/>
              </a:lnSpc>
              <a:buNone/>
            </a:pPr>
            <a:r>
              <a:rPr lang="en-AU" dirty="0"/>
              <a:t>Corporate sustainability starts with a company’s value system and a principles-based approach to doing business. </a:t>
            </a:r>
          </a:p>
          <a:p>
            <a:pPr marL="0" indent="0">
              <a:lnSpc>
                <a:spcPct val="200000"/>
              </a:lnSpc>
              <a:buNone/>
            </a:pPr>
            <a:endParaRPr lang="en-AU" dirty="0"/>
          </a:p>
          <a:p>
            <a:pPr marL="0" indent="0">
              <a:lnSpc>
                <a:spcPct val="200000"/>
              </a:lnSpc>
              <a:buNone/>
            </a:pPr>
            <a:endParaRPr lang="en-AU" dirty="0"/>
          </a:p>
          <a:p>
            <a:pPr marL="0" indent="0">
              <a:buNone/>
            </a:pPr>
            <a:br>
              <a:rPr lang="en-AU" dirty="0"/>
            </a:br>
            <a:endParaRPr lang="en-AU" dirty="0"/>
          </a:p>
        </p:txBody>
      </p:sp>
      <p:pic>
        <p:nvPicPr>
          <p:cNvPr id="5" name="Picture 4">
            <a:extLst>
              <a:ext uri="{FF2B5EF4-FFF2-40B4-BE49-F238E27FC236}">
                <a16:creationId xmlns:a16="http://schemas.microsoft.com/office/drawing/2014/main" id="{92B71169-24B0-474A-9BD6-CEE5718E36F7}"/>
              </a:ext>
            </a:extLst>
          </p:cNvPr>
          <p:cNvPicPr>
            <a:picLocks noChangeAspect="1"/>
          </p:cNvPicPr>
          <p:nvPr/>
        </p:nvPicPr>
        <p:blipFill>
          <a:blip r:embed="rId3"/>
          <a:stretch>
            <a:fillRect/>
          </a:stretch>
        </p:blipFill>
        <p:spPr>
          <a:xfrm>
            <a:off x="3133020" y="3429000"/>
            <a:ext cx="2381250" cy="2390775"/>
          </a:xfrm>
          <a:prstGeom prst="rect">
            <a:avLst/>
          </a:prstGeom>
        </p:spPr>
      </p:pic>
    </p:spTree>
    <p:extLst>
      <p:ext uri="{BB962C8B-B14F-4D97-AF65-F5344CB8AC3E}">
        <p14:creationId xmlns:p14="http://schemas.microsoft.com/office/powerpoint/2010/main" val="2654385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48146-9E62-46E0-8328-DFC21DD78B20}"/>
              </a:ext>
            </a:extLst>
          </p:cNvPr>
          <p:cNvSpPr>
            <a:spLocks noGrp="1"/>
          </p:cNvSpPr>
          <p:nvPr>
            <p:ph type="title"/>
          </p:nvPr>
        </p:nvSpPr>
        <p:spPr/>
        <p:txBody>
          <a:bodyPr/>
          <a:lstStyle/>
          <a:p>
            <a:endParaRPr lang="en-AU"/>
          </a:p>
        </p:txBody>
      </p:sp>
      <p:sp>
        <p:nvSpPr>
          <p:cNvPr id="3" name="Text Placeholder 2">
            <a:extLst>
              <a:ext uri="{FF2B5EF4-FFF2-40B4-BE49-F238E27FC236}">
                <a16:creationId xmlns:a16="http://schemas.microsoft.com/office/drawing/2014/main" id="{F310264C-2E71-443C-A4D9-7DBF3866F468}"/>
              </a:ext>
            </a:extLst>
          </p:cNvPr>
          <p:cNvSpPr>
            <a:spLocks noGrp="1"/>
          </p:cNvSpPr>
          <p:nvPr>
            <p:ph type="body" sz="quarter" idx="10"/>
          </p:nvPr>
        </p:nvSpPr>
        <p:spPr/>
        <p:txBody>
          <a:bodyPr/>
          <a:lstStyle/>
          <a:p>
            <a:endParaRPr lang="en-AU" dirty="0"/>
          </a:p>
          <a:p>
            <a:pPr>
              <a:lnSpc>
                <a:spcPct val="200000"/>
              </a:lnSpc>
            </a:pPr>
            <a:r>
              <a:rPr lang="en-AU" dirty="0"/>
              <a:t>Operating in ways that, at a minimum, meet fundamental responsibilities in the areas of human rights, labour, environment and anti-corruption</a:t>
            </a:r>
          </a:p>
        </p:txBody>
      </p:sp>
    </p:spTree>
    <p:extLst>
      <p:ext uri="{BB962C8B-B14F-4D97-AF65-F5344CB8AC3E}">
        <p14:creationId xmlns:p14="http://schemas.microsoft.com/office/powerpoint/2010/main" val="39750244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23E14-637C-4ADD-A49F-4ABC8B59CA21}"/>
              </a:ext>
            </a:extLst>
          </p:cNvPr>
          <p:cNvSpPr>
            <a:spLocks noGrp="1"/>
          </p:cNvSpPr>
          <p:nvPr>
            <p:ph type="title"/>
          </p:nvPr>
        </p:nvSpPr>
        <p:spPr/>
        <p:txBody>
          <a:bodyPr/>
          <a:lstStyle/>
          <a:p>
            <a:endParaRPr lang="en-AU"/>
          </a:p>
        </p:txBody>
      </p:sp>
      <p:sp>
        <p:nvSpPr>
          <p:cNvPr id="3" name="Text Placeholder 2">
            <a:extLst>
              <a:ext uri="{FF2B5EF4-FFF2-40B4-BE49-F238E27FC236}">
                <a16:creationId xmlns:a16="http://schemas.microsoft.com/office/drawing/2014/main" id="{1B58E129-3391-44FA-AF61-99BF74DCD86E}"/>
              </a:ext>
            </a:extLst>
          </p:cNvPr>
          <p:cNvSpPr>
            <a:spLocks noGrp="1"/>
          </p:cNvSpPr>
          <p:nvPr>
            <p:ph type="body" sz="quarter" idx="10"/>
          </p:nvPr>
        </p:nvSpPr>
        <p:spPr/>
        <p:txBody>
          <a:bodyPr/>
          <a:lstStyle/>
          <a:p>
            <a:pPr marL="0" indent="0">
              <a:lnSpc>
                <a:spcPct val="200000"/>
              </a:lnSpc>
              <a:buNone/>
            </a:pPr>
            <a:endParaRPr lang="en-AU" dirty="0"/>
          </a:p>
          <a:p>
            <a:pPr marL="0" indent="0">
              <a:lnSpc>
                <a:spcPct val="200000"/>
              </a:lnSpc>
              <a:buNone/>
            </a:pPr>
            <a:r>
              <a:rPr lang="en-AU" dirty="0"/>
              <a:t>Responsible businesses enact the same values and principles wherever they have a presence, and know that good practices in one area do not offset harm in another.</a:t>
            </a:r>
          </a:p>
        </p:txBody>
      </p:sp>
    </p:spTree>
    <p:extLst>
      <p:ext uri="{BB962C8B-B14F-4D97-AF65-F5344CB8AC3E}">
        <p14:creationId xmlns:p14="http://schemas.microsoft.com/office/powerpoint/2010/main" val="11508673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E6545-4B4A-4503-B00D-89DB35F0D6F3}"/>
              </a:ext>
            </a:extLst>
          </p:cNvPr>
          <p:cNvSpPr>
            <a:spLocks noGrp="1"/>
          </p:cNvSpPr>
          <p:nvPr>
            <p:ph type="title"/>
          </p:nvPr>
        </p:nvSpPr>
        <p:spPr/>
        <p:txBody>
          <a:bodyPr/>
          <a:lstStyle/>
          <a:p>
            <a:endParaRPr lang="en-AU"/>
          </a:p>
        </p:txBody>
      </p:sp>
      <p:sp>
        <p:nvSpPr>
          <p:cNvPr id="3" name="Text Placeholder 2">
            <a:extLst>
              <a:ext uri="{FF2B5EF4-FFF2-40B4-BE49-F238E27FC236}">
                <a16:creationId xmlns:a16="http://schemas.microsoft.com/office/drawing/2014/main" id="{5DAA46DD-67E4-4E66-9204-71E3EFF67D9E}"/>
              </a:ext>
            </a:extLst>
          </p:cNvPr>
          <p:cNvSpPr>
            <a:spLocks noGrp="1"/>
          </p:cNvSpPr>
          <p:nvPr>
            <p:ph type="body" sz="quarter" idx="10"/>
          </p:nvPr>
        </p:nvSpPr>
        <p:spPr/>
        <p:txBody>
          <a:bodyPr/>
          <a:lstStyle/>
          <a:p>
            <a:pPr>
              <a:lnSpc>
                <a:spcPct val="200000"/>
              </a:lnSpc>
            </a:pPr>
            <a:r>
              <a:rPr lang="en-AU" dirty="0"/>
              <a:t>By incorporating the Ten Principles of the UN Global Compact into strategies, policies and procedures, and establishing a culture of integrity, companies are not only upholding their basic responsibilities to people and planet, but also setting the stage for long-term success.</a:t>
            </a:r>
          </a:p>
        </p:txBody>
      </p:sp>
    </p:spTree>
    <p:extLst>
      <p:ext uri="{BB962C8B-B14F-4D97-AF65-F5344CB8AC3E}">
        <p14:creationId xmlns:p14="http://schemas.microsoft.com/office/powerpoint/2010/main" val="3423571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0ECD2-A1DB-4600-A1E7-4118BFDFDBAD}"/>
              </a:ext>
            </a:extLst>
          </p:cNvPr>
          <p:cNvSpPr>
            <a:spLocks noGrp="1"/>
          </p:cNvSpPr>
          <p:nvPr>
            <p:ph type="title"/>
          </p:nvPr>
        </p:nvSpPr>
        <p:spPr/>
        <p:txBody>
          <a:bodyPr/>
          <a:lstStyle/>
          <a:p>
            <a:r>
              <a:rPr lang="en-AU" dirty="0"/>
              <a:t>ACTIVITY	</a:t>
            </a:r>
          </a:p>
        </p:txBody>
      </p:sp>
      <p:sp>
        <p:nvSpPr>
          <p:cNvPr id="3" name="Content Placeholder 2">
            <a:extLst>
              <a:ext uri="{FF2B5EF4-FFF2-40B4-BE49-F238E27FC236}">
                <a16:creationId xmlns:a16="http://schemas.microsoft.com/office/drawing/2014/main" id="{E7330743-5F78-4D21-B70E-5A8253B9D78F}"/>
              </a:ext>
            </a:extLst>
          </p:cNvPr>
          <p:cNvSpPr>
            <a:spLocks noGrp="1"/>
          </p:cNvSpPr>
          <p:nvPr>
            <p:ph sz="quarter" idx="10"/>
          </p:nvPr>
        </p:nvSpPr>
        <p:spPr/>
        <p:txBody>
          <a:bodyPr>
            <a:normAutofit/>
          </a:bodyPr>
          <a:lstStyle/>
          <a:p>
            <a:pPr>
              <a:lnSpc>
                <a:spcPct val="150000"/>
              </a:lnSpc>
            </a:pPr>
            <a:r>
              <a:rPr lang="en-AU" dirty="0"/>
              <a:t>Find a recent print media article (within the last 5 years) about an organisation that has been reported for unethical business practice/s. Discuss the ethical responsibilities of the organisation doing business in that country and/or industry. To discuss adequately you are required to include what their responsibilities are and why you believe they are responsible. Use the 10 Principles of the United Nations Global Compact as a framework to analyse the case. https://www.unglobalcompact.org/what-is-gc/mission/principles</a:t>
            </a:r>
          </a:p>
        </p:txBody>
      </p:sp>
    </p:spTree>
    <p:extLst>
      <p:ext uri="{BB962C8B-B14F-4D97-AF65-F5344CB8AC3E}">
        <p14:creationId xmlns:p14="http://schemas.microsoft.com/office/powerpoint/2010/main" val="3552169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926EF-B021-4CEB-9AB5-FA6BEC6052EE}"/>
              </a:ext>
            </a:extLst>
          </p:cNvPr>
          <p:cNvSpPr>
            <a:spLocks noGrp="1"/>
          </p:cNvSpPr>
          <p:nvPr>
            <p:ph type="title"/>
          </p:nvPr>
        </p:nvSpPr>
        <p:spPr/>
        <p:txBody>
          <a:bodyPr/>
          <a:lstStyle/>
          <a:p>
            <a:pPr algn="ctr"/>
            <a:r>
              <a:rPr lang="en-AU" dirty="0">
                <a:solidFill>
                  <a:srgbClr val="FF0000"/>
                </a:solidFill>
              </a:rPr>
              <a:t>CSR</a:t>
            </a:r>
          </a:p>
        </p:txBody>
      </p:sp>
      <p:sp>
        <p:nvSpPr>
          <p:cNvPr id="3" name="Text Placeholder 2">
            <a:extLst>
              <a:ext uri="{FF2B5EF4-FFF2-40B4-BE49-F238E27FC236}">
                <a16:creationId xmlns:a16="http://schemas.microsoft.com/office/drawing/2014/main" id="{3C94381E-D1F3-4735-86C9-75054476220E}"/>
              </a:ext>
            </a:extLst>
          </p:cNvPr>
          <p:cNvSpPr>
            <a:spLocks noGrp="1"/>
          </p:cNvSpPr>
          <p:nvPr>
            <p:ph type="body" sz="quarter" idx="10"/>
          </p:nvPr>
        </p:nvSpPr>
        <p:spPr/>
        <p:txBody>
          <a:bodyPr/>
          <a:lstStyle/>
          <a:p>
            <a:endParaRPr lang="en-AU" dirty="0"/>
          </a:p>
        </p:txBody>
      </p:sp>
      <p:pic>
        <p:nvPicPr>
          <p:cNvPr id="5" name="Picture 4">
            <a:extLst>
              <a:ext uri="{FF2B5EF4-FFF2-40B4-BE49-F238E27FC236}">
                <a16:creationId xmlns:a16="http://schemas.microsoft.com/office/drawing/2014/main" id="{3EFC8ABC-95E9-47E4-BBF5-AD9AF0449363}"/>
              </a:ext>
            </a:extLst>
          </p:cNvPr>
          <p:cNvPicPr>
            <a:picLocks noChangeAspect="1"/>
          </p:cNvPicPr>
          <p:nvPr/>
        </p:nvPicPr>
        <p:blipFill>
          <a:blip r:embed="rId3"/>
          <a:stretch>
            <a:fillRect/>
          </a:stretch>
        </p:blipFill>
        <p:spPr>
          <a:xfrm>
            <a:off x="2289880" y="1995487"/>
            <a:ext cx="4223808" cy="3784424"/>
          </a:xfrm>
          <a:prstGeom prst="rect">
            <a:avLst/>
          </a:prstGeom>
        </p:spPr>
      </p:pic>
    </p:spTree>
    <p:extLst>
      <p:ext uri="{BB962C8B-B14F-4D97-AF65-F5344CB8AC3E}">
        <p14:creationId xmlns:p14="http://schemas.microsoft.com/office/powerpoint/2010/main" val="30777737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635D2-49F0-40D0-B02A-38B25EDD0417}"/>
              </a:ext>
            </a:extLst>
          </p:cNvPr>
          <p:cNvSpPr>
            <a:spLocks noGrp="1"/>
          </p:cNvSpPr>
          <p:nvPr>
            <p:ph type="title"/>
          </p:nvPr>
        </p:nvSpPr>
        <p:spPr/>
        <p:txBody>
          <a:bodyPr>
            <a:normAutofit fontScale="90000"/>
          </a:bodyPr>
          <a:lstStyle/>
          <a:p>
            <a:pPr algn="ctr"/>
            <a:r>
              <a:rPr lang="en-AU" sz="6000" dirty="0"/>
              <a:t>Thank You</a:t>
            </a:r>
            <a:br>
              <a:rPr lang="en-AU" sz="6000" dirty="0"/>
            </a:br>
            <a:br>
              <a:rPr lang="en-AU" sz="6000" dirty="0"/>
            </a:br>
            <a:r>
              <a:rPr lang="en-AU" sz="6000" dirty="0"/>
              <a:t>.</a:t>
            </a:r>
          </a:p>
        </p:txBody>
      </p:sp>
      <p:pic>
        <p:nvPicPr>
          <p:cNvPr id="4" name="Picture 3">
            <a:extLst>
              <a:ext uri="{FF2B5EF4-FFF2-40B4-BE49-F238E27FC236}">
                <a16:creationId xmlns:a16="http://schemas.microsoft.com/office/drawing/2014/main" id="{388B75E2-A148-4057-9D0C-F7785F6770FB}"/>
              </a:ext>
            </a:extLst>
          </p:cNvPr>
          <p:cNvPicPr>
            <a:picLocks noChangeAspect="1"/>
          </p:cNvPicPr>
          <p:nvPr/>
        </p:nvPicPr>
        <p:blipFill>
          <a:blip r:embed="rId2"/>
          <a:stretch>
            <a:fillRect/>
          </a:stretch>
        </p:blipFill>
        <p:spPr>
          <a:xfrm>
            <a:off x="3010327" y="1027906"/>
            <a:ext cx="3154167" cy="1201585"/>
          </a:xfrm>
          <a:prstGeom prst="rect">
            <a:avLst/>
          </a:prstGeom>
        </p:spPr>
      </p:pic>
    </p:spTree>
    <p:extLst>
      <p:ext uri="{BB962C8B-B14F-4D97-AF65-F5344CB8AC3E}">
        <p14:creationId xmlns:p14="http://schemas.microsoft.com/office/powerpoint/2010/main" val="386963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79A14-8BB9-49D9-8868-E6F64DEE9520}"/>
              </a:ext>
            </a:extLst>
          </p:cNvPr>
          <p:cNvSpPr>
            <a:spLocks noGrp="1"/>
          </p:cNvSpPr>
          <p:nvPr>
            <p:ph type="title"/>
          </p:nvPr>
        </p:nvSpPr>
        <p:spPr/>
        <p:txBody>
          <a:bodyPr/>
          <a:lstStyle/>
          <a:p>
            <a:r>
              <a:rPr lang="en-AU" b="0" dirty="0"/>
              <a:t>Corporate Governance</a:t>
            </a:r>
            <a:br>
              <a:rPr lang="en-AU" dirty="0"/>
            </a:br>
            <a:endParaRPr lang="en-AU" dirty="0"/>
          </a:p>
        </p:txBody>
      </p:sp>
      <p:sp>
        <p:nvSpPr>
          <p:cNvPr id="3" name="Content Placeholder 2">
            <a:extLst>
              <a:ext uri="{FF2B5EF4-FFF2-40B4-BE49-F238E27FC236}">
                <a16:creationId xmlns:a16="http://schemas.microsoft.com/office/drawing/2014/main" id="{ADF932C7-C4F6-4DBC-8E30-93FD68B9758E}"/>
              </a:ext>
            </a:extLst>
          </p:cNvPr>
          <p:cNvSpPr>
            <a:spLocks noGrp="1"/>
          </p:cNvSpPr>
          <p:nvPr>
            <p:ph sz="quarter" idx="10"/>
          </p:nvPr>
        </p:nvSpPr>
        <p:spPr/>
        <p:txBody>
          <a:bodyPr/>
          <a:lstStyle/>
          <a:p>
            <a:r>
              <a:rPr lang="en-AU" dirty="0"/>
              <a:t>Corporate governance is often associated with public companies, but small businesses can also benefit from this practice. </a:t>
            </a:r>
          </a:p>
          <a:p>
            <a:endParaRPr lang="en-AU" dirty="0"/>
          </a:p>
          <a:p>
            <a:r>
              <a:rPr lang="en-AU" dirty="0"/>
              <a:t>Corporate governance consists of rules that direct the roles and actions of key people rather than processes. Unlike simple policies and procedures, such as a dress code or expense reimbursement procedure, corporate governance rules focus on creating better management and fewer ethical or legal problems.</a:t>
            </a:r>
          </a:p>
          <a:p>
            <a:pPr marL="0" indent="0">
              <a:buNone/>
            </a:pPr>
            <a:endParaRPr lang="en-AU" dirty="0"/>
          </a:p>
        </p:txBody>
      </p:sp>
    </p:spTree>
    <p:extLst>
      <p:ext uri="{BB962C8B-B14F-4D97-AF65-F5344CB8AC3E}">
        <p14:creationId xmlns:p14="http://schemas.microsoft.com/office/powerpoint/2010/main" val="1681950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0E032-4B0C-4A65-8373-02155D14C52A}"/>
              </a:ext>
            </a:extLst>
          </p:cNvPr>
          <p:cNvSpPr>
            <a:spLocks noGrp="1"/>
          </p:cNvSpPr>
          <p:nvPr>
            <p:ph type="title"/>
          </p:nvPr>
        </p:nvSpPr>
        <p:spPr/>
        <p:txBody>
          <a:bodyPr/>
          <a:lstStyle/>
          <a:p>
            <a:r>
              <a:rPr lang="en-AU" b="0" dirty="0"/>
              <a:t>Corporate Governance Examples</a:t>
            </a:r>
            <a:endParaRPr lang="en-AU" dirty="0"/>
          </a:p>
        </p:txBody>
      </p:sp>
      <p:sp>
        <p:nvSpPr>
          <p:cNvPr id="3" name="Content Placeholder 2">
            <a:extLst>
              <a:ext uri="{FF2B5EF4-FFF2-40B4-BE49-F238E27FC236}">
                <a16:creationId xmlns:a16="http://schemas.microsoft.com/office/drawing/2014/main" id="{946ECFBC-2E46-447C-80B6-245F52A51DF8}"/>
              </a:ext>
            </a:extLst>
          </p:cNvPr>
          <p:cNvSpPr>
            <a:spLocks noGrp="1"/>
          </p:cNvSpPr>
          <p:nvPr>
            <p:ph sz="quarter" idx="10"/>
          </p:nvPr>
        </p:nvSpPr>
        <p:spPr/>
        <p:txBody>
          <a:bodyPr/>
          <a:lstStyle/>
          <a:p>
            <a:r>
              <a:rPr lang="en-AU" dirty="0"/>
              <a:t>Financial Management</a:t>
            </a:r>
          </a:p>
          <a:p>
            <a:endParaRPr lang="en-AU" dirty="0"/>
          </a:p>
          <a:p>
            <a:r>
              <a:rPr lang="en-AU" dirty="0"/>
              <a:t>Conflict of Interest</a:t>
            </a:r>
          </a:p>
          <a:p>
            <a:endParaRPr lang="en-AU" dirty="0"/>
          </a:p>
          <a:p>
            <a:r>
              <a:rPr lang="en-AU" dirty="0"/>
              <a:t>Hiring Practices</a:t>
            </a:r>
          </a:p>
          <a:p>
            <a:endParaRPr lang="en-AU" dirty="0"/>
          </a:p>
          <a:p>
            <a:r>
              <a:rPr lang="en-AU" dirty="0"/>
              <a:t>Board Role</a:t>
            </a:r>
          </a:p>
          <a:p>
            <a:endParaRPr lang="en-AU" dirty="0"/>
          </a:p>
        </p:txBody>
      </p:sp>
    </p:spTree>
    <p:extLst>
      <p:ext uri="{BB962C8B-B14F-4D97-AF65-F5344CB8AC3E}">
        <p14:creationId xmlns:p14="http://schemas.microsoft.com/office/powerpoint/2010/main" val="1553598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45444-F91C-4779-9110-F9775DA62912}"/>
              </a:ext>
            </a:extLst>
          </p:cNvPr>
          <p:cNvSpPr>
            <a:spLocks noGrp="1"/>
          </p:cNvSpPr>
          <p:nvPr>
            <p:ph type="title"/>
          </p:nvPr>
        </p:nvSpPr>
        <p:spPr/>
        <p:txBody>
          <a:bodyPr/>
          <a:lstStyle/>
          <a:p>
            <a:r>
              <a:rPr lang="en-AU" dirty="0"/>
              <a:t>Examples of corporate governance</a:t>
            </a:r>
          </a:p>
        </p:txBody>
      </p:sp>
      <p:sp>
        <p:nvSpPr>
          <p:cNvPr id="3" name="Text Placeholder 2">
            <a:extLst>
              <a:ext uri="{FF2B5EF4-FFF2-40B4-BE49-F238E27FC236}">
                <a16:creationId xmlns:a16="http://schemas.microsoft.com/office/drawing/2014/main" id="{1BC0CC9B-4EA9-4DC2-AA26-162C7E6D50A6}"/>
              </a:ext>
            </a:extLst>
          </p:cNvPr>
          <p:cNvSpPr>
            <a:spLocks noGrp="1"/>
          </p:cNvSpPr>
          <p:nvPr>
            <p:ph type="body" sz="quarter" idx="10"/>
          </p:nvPr>
        </p:nvSpPr>
        <p:spPr/>
        <p:txBody>
          <a:bodyPr/>
          <a:lstStyle/>
          <a:p>
            <a:r>
              <a:rPr lang="en-AU" dirty="0"/>
              <a:t>setting rules for using business funds for personal use; </a:t>
            </a:r>
          </a:p>
          <a:p>
            <a:endParaRPr lang="en-AU" dirty="0"/>
          </a:p>
          <a:p>
            <a:r>
              <a:rPr lang="en-AU" dirty="0"/>
              <a:t>serving on a board of directors; </a:t>
            </a:r>
          </a:p>
          <a:p>
            <a:endParaRPr lang="en-AU" dirty="0"/>
          </a:p>
          <a:p>
            <a:r>
              <a:rPr lang="en-AU" dirty="0"/>
              <a:t>hiring family members; conflicts of interest; </a:t>
            </a:r>
          </a:p>
          <a:p>
            <a:endParaRPr lang="en-AU" dirty="0"/>
          </a:p>
          <a:p>
            <a:r>
              <a:rPr lang="en-AU" dirty="0"/>
              <a:t>notifying owners, investors and partners of key meetings and decisions; </a:t>
            </a:r>
          </a:p>
          <a:p>
            <a:endParaRPr lang="en-AU" dirty="0"/>
          </a:p>
          <a:p>
            <a:r>
              <a:rPr lang="en-AU" dirty="0"/>
              <a:t>and disbursing profits.</a:t>
            </a:r>
          </a:p>
          <a:p>
            <a:endParaRPr lang="en-AU" dirty="0"/>
          </a:p>
        </p:txBody>
      </p:sp>
    </p:spTree>
    <p:extLst>
      <p:ext uri="{BB962C8B-B14F-4D97-AF65-F5344CB8AC3E}">
        <p14:creationId xmlns:p14="http://schemas.microsoft.com/office/powerpoint/2010/main" val="3011383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908E4-CF63-440B-9289-D2424DCDA287}"/>
              </a:ext>
            </a:extLst>
          </p:cNvPr>
          <p:cNvSpPr>
            <a:spLocks noGrp="1"/>
          </p:cNvSpPr>
          <p:nvPr>
            <p:ph type="title"/>
          </p:nvPr>
        </p:nvSpPr>
        <p:spPr/>
        <p:txBody>
          <a:bodyPr/>
          <a:lstStyle/>
          <a:p>
            <a:r>
              <a:rPr lang="en-AU" dirty="0"/>
              <a:t>Fewer Fines, Penalties, Lawsuits</a:t>
            </a:r>
          </a:p>
        </p:txBody>
      </p:sp>
      <p:sp>
        <p:nvSpPr>
          <p:cNvPr id="3" name="Text Placeholder 2">
            <a:extLst>
              <a:ext uri="{FF2B5EF4-FFF2-40B4-BE49-F238E27FC236}">
                <a16:creationId xmlns:a16="http://schemas.microsoft.com/office/drawing/2014/main" id="{3B772ADC-281C-4FB7-A615-B8A756E290FE}"/>
              </a:ext>
            </a:extLst>
          </p:cNvPr>
          <p:cNvSpPr>
            <a:spLocks noGrp="1"/>
          </p:cNvSpPr>
          <p:nvPr>
            <p:ph type="body" sz="quarter" idx="10"/>
          </p:nvPr>
        </p:nvSpPr>
        <p:spPr/>
        <p:txBody>
          <a:bodyPr>
            <a:normAutofit fontScale="85000" lnSpcReduction="20000"/>
          </a:bodyPr>
          <a:lstStyle/>
          <a:p>
            <a:pPr>
              <a:lnSpc>
                <a:spcPct val="150000"/>
              </a:lnSpc>
            </a:pPr>
            <a:r>
              <a:rPr lang="en-AU" dirty="0"/>
              <a:t>Corporate governance includes instituting policies that require the company to take specific steps to stay compliant with local, state and federal rules, regulations and laws. </a:t>
            </a:r>
          </a:p>
          <a:p>
            <a:pPr>
              <a:lnSpc>
                <a:spcPct val="150000"/>
              </a:lnSpc>
            </a:pPr>
            <a:endParaRPr lang="en-AU" dirty="0"/>
          </a:p>
          <a:p>
            <a:pPr>
              <a:lnSpc>
                <a:spcPct val="150000"/>
              </a:lnSpc>
            </a:pPr>
            <a:r>
              <a:rPr lang="en-AU" dirty="0"/>
              <a:t>For example, as part of corporate governance, an executive management team or board of directors might conduct a review of the company’s hiring practices if it falls under the guidelines of the Equal Opportunity Employment Commission. </a:t>
            </a:r>
          </a:p>
          <a:p>
            <a:pPr>
              <a:lnSpc>
                <a:spcPct val="150000"/>
              </a:lnSpc>
            </a:pPr>
            <a:endParaRPr lang="en-AU" dirty="0"/>
          </a:p>
          <a:p>
            <a:pPr>
              <a:lnSpc>
                <a:spcPct val="150000"/>
              </a:lnSpc>
            </a:pPr>
            <a:r>
              <a:rPr lang="en-AU" dirty="0"/>
              <a:t>You might require that your accounting department undergo an external audit by an independent auditor every quarter or year.</a:t>
            </a:r>
          </a:p>
          <a:p>
            <a:endParaRPr lang="en-AU" dirty="0"/>
          </a:p>
        </p:txBody>
      </p:sp>
    </p:spTree>
    <p:extLst>
      <p:ext uri="{BB962C8B-B14F-4D97-AF65-F5344CB8AC3E}">
        <p14:creationId xmlns:p14="http://schemas.microsoft.com/office/powerpoint/2010/main" val="2454757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2C793-3B5E-4FB7-8C20-5F9DFEE123BC}"/>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BDBABDE1-75D3-4A86-8943-7D18CC0DEC4A}"/>
              </a:ext>
            </a:extLst>
          </p:cNvPr>
          <p:cNvSpPr>
            <a:spLocks noGrp="1"/>
          </p:cNvSpPr>
          <p:nvPr>
            <p:ph sz="quarter" idx="10"/>
          </p:nvPr>
        </p:nvSpPr>
        <p:spPr/>
        <p:txBody>
          <a:bodyPr>
            <a:normAutofit fontScale="92500"/>
          </a:bodyPr>
          <a:lstStyle/>
          <a:p>
            <a:pPr>
              <a:lnSpc>
                <a:spcPct val="150000"/>
              </a:lnSpc>
            </a:pPr>
            <a:r>
              <a:rPr lang="en-AU" dirty="0"/>
              <a:t>One of the main applications of corporate governance to businesses is transparency of financial practices and controls placed on how transactions occur. </a:t>
            </a:r>
          </a:p>
          <a:p>
            <a:pPr>
              <a:lnSpc>
                <a:spcPct val="150000"/>
              </a:lnSpc>
            </a:pPr>
            <a:endParaRPr lang="en-AU" dirty="0"/>
          </a:p>
          <a:p>
            <a:pPr>
              <a:lnSpc>
                <a:spcPct val="150000"/>
              </a:lnSpc>
            </a:pPr>
            <a:r>
              <a:rPr lang="en-AU" dirty="0"/>
              <a:t>If the business has investors or partners, your governance practices should include preparing and distributing regular financial updates. This might include providing monthly or quarterly reports, or allowing key stakeholders access to view reports such as the business’s balance sheet, cash flow statements or profit-and-loss reports. </a:t>
            </a:r>
          </a:p>
        </p:txBody>
      </p:sp>
    </p:spTree>
    <p:extLst>
      <p:ext uri="{BB962C8B-B14F-4D97-AF65-F5344CB8AC3E}">
        <p14:creationId xmlns:p14="http://schemas.microsoft.com/office/powerpoint/2010/main" val="2853908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081BA-AACC-4F76-A35F-E8A65F0DB7AB}"/>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42C54076-9007-40C7-B110-4B16764A9666}"/>
              </a:ext>
            </a:extLst>
          </p:cNvPr>
          <p:cNvSpPr>
            <a:spLocks noGrp="1"/>
          </p:cNvSpPr>
          <p:nvPr>
            <p:ph sz="quarter" idx="10"/>
          </p:nvPr>
        </p:nvSpPr>
        <p:spPr/>
        <p:txBody>
          <a:bodyPr/>
          <a:lstStyle/>
          <a:p>
            <a:endParaRPr lang="en-AU" dirty="0"/>
          </a:p>
          <a:p>
            <a:endParaRPr lang="en-AU" dirty="0"/>
          </a:p>
          <a:p>
            <a:pPr>
              <a:lnSpc>
                <a:spcPct val="150000"/>
              </a:lnSpc>
            </a:pPr>
            <a:r>
              <a:rPr lang="en-AU" dirty="0"/>
              <a:t>Placing restrictions on how much money an individual can spend on a single transaction, requiring internal and external financial audits and requiring multiple signatures by owners on checks over a certain amount are other examples of corporate governance.</a:t>
            </a:r>
          </a:p>
        </p:txBody>
      </p:sp>
    </p:spTree>
    <p:extLst>
      <p:ext uri="{BB962C8B-B14F-4D97-AF65-F5344CB8AC3E}">
        <p14:creationId xmlns:p14="http://schemas.microsoft.com/office/powerpoint/2010/main" val="1684926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7AA8-BCBD-48DE-A4BA-9976D2DD9EC2}"/>
              </a:ext>
            </a:extLst>
          </p:cNvPr>
          <p:cNvSpPr>
            <a:spLocks noGrp="1"/>
          </p:cNvSpPr>
          <p:nvPr>
            <p:ph type="title"/>
          </p:nvPr>
        </p:nvSpPr>
        <p:spPr/>
        <p:txBody>
          <a:bodyPr/>
          <a:lstStyle/>
          <a:p>
            <a:endParaRPr lang="en-AU"/>
          </a:p>
        </p:txBody>
      </p:sp>
      <p:sp>
        <p:nvSpPr>
          <p:cNvPr id="3" name="Content Placeholder 2">
            <a:extLst>
              <a:ext uri="{FF2B5EF4-FFF2-40B4-BE49-F238E27FC236}">
                <a16:creationId xmlns:a16="http://schemas.microsoft.com/office/drawing/2014/main" id="{A5991A0A-89B3-4003-B09E-8011DAFDBC9B}"/>
              </a:ext>
            </a:extLst>
          </p:cNvPr>
          <p:cNvSpPr>
            <a:spLocks noGrp="1"/>
          </p:cNvSpPr>
          <p:nvPr>
            <p:ph sz="quarter" idx="10"/>
          </p:nvPr>
        </p:nvSpPr>
        <p:spPr/>
        <p:txBody>
          <a:bodyPr/>
          <a:lstStyle/>
          <a:p>
            <a:pPr>
              <a:lnSpc>
                <a:spcPct val="150000"/>
              </a:lnSpc>
            </a:pPr>
            <a:r>
              <a:rPr lang="en-AU" dirty="0"/>
              <a:t>Board members, partners, owners and key executives should sign conflict-of-interest disclosure statements as part of any company’s corporate governance. </a:t>
            </a:r>
          </a:p>
          <a:p>
            <a:pPr>
              <a:lnSpc>
                <a:spcPct val="150000"/>
              </a:lnSpc>
            </a:pPr>
            <a:endParaRPr lang="en-AU" dirty="0"/>
          </a:p>
          <a:p>
            <a:pPr>
              <a:lnSpc>
                <a:spcPct val="150000"/>
              </a:lnSpc>
            </a:pPr>
            <a:r>
              <a:rPr lang="en-AU" dirty="0"/>
              <a:t>In addition, they should agree to abide by conflict-of-interest policies, such as disclosing outside business relationships with vendors, suppliers, clients and customers and personal or family relationships to these parties or job applicants.</a:t>
            </a:r>
          </a:p>
        </p:txBody>
      </p:sp>
    </p:spTree>
    <p:extLst>
      <p:ext uri="{BB962C8B-B14F-4D97-AF65-F5344CB8AC3E}">
        <p14:creationId xmlns:p14="http://schemas.microsoft.com/office/powerpoint/2010/main" val="3690069489"/>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ategory xmlns="13c02fde-b48f-4d00-bac1-911d8ee6ee98">Template</Category>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1709477310369438C3E543C94179E2D" ma:contentTypeVersion="8" ma:contentTypeDescription="Create a new document." ma:contentTypeScope="" ma:versionID="40639e0939d655a4dc87506b01892c9e">
  <xsd:schema xmlns:xsd="http://www.w3.org/2001/XMLSchema" xmlns:xs="http://www.w3.org/2001/XMLSchema" xmlns:p="http://schemas.microsoft.com/office/2006/metadata/properties" xmlns:ns2="13c02fde-b48f-4d00-bac1-911d8ee6ee98" xmlns:ns3="6fd5926b-e52e-44d8-81d1-5e6608a23368" targetNamespace="http://schemas.microsoft.com/office/2006/metadata/properties" ma:root="true" ma:fieldsID="337014aa22b9b0ec50b4022cfab8c551" ns2:_="" ns3:_="">
    <xsd:import namespace="13c02fde-b48f-4d00-bac1-911d8ee6ee98"/>
    <xsd:import namespace="6fd5926b-e52e-44d8-81d1-5e6608a23368"/>
    <xsd:element name="properties">
      <xsd:complexType>
        <xsd:sequence>
          <xsd:element name="documentManagement">
            <xsd:complexType>
              <xsd:all>
                <xsd:element ref="ns2:Category"/>
                <xsd:element ref="ns3:SharedWithUsers" minOccurs="0"/>
                <xsd:element ref="ns3:SharedWithDetails" minOccurs="0"/>
                <xsd:element ref="ns2:MediaServiceMetadata" minOccurs="0"/>
                <xsd:element ref="ns2:MediaServiceFastMetadata" minOccurs="0"/>
                <xsd:element ref="ns2:MediaServiceDateTaken" minOccurs="0"/>
                <xsd:element ref="ns2:MediaServiceAutoTag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c02fde-b48f-4d00-bac1-911d8ee6ee98" elementFormDefault="qualified">
    <xsd:import namespace="http://schemas.microsoft.com/office/2006/documentManagement/types"/>
    <xsd:import namespace="http://schemas.microsoft.com/office/infopath/2007/PartnerControls"/>
    <xsd:element name="Category" ma:index="8" ma:displayName="Category" ma:description="Select from the pull down menu the correct category for this file type" ma:format="Dropdown" ma:internalName="Category">
      <xsd:simpleType>
        <xsd:restriction base="dms:Choice">
          <xsd:enumeration value="Meetings"/>
          <xsd:enumeration value="Purchase Order"/>
          <xsd:enumeration value="Invoice"/>
          <xsd:enumeration value="Policy"/>
          <xsd:enumeration value="Procedure"/>
          <xsd:enumeration value="Template"/>
        </xsd:restriction>
      </xsd:simpleType>
    </xsd:element>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Location" ma:index="15" nillable="true" ma:displayName="MediaServic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fd5926b-e52e-44d8-81d1-5e6608a23368" elementFormDefault="qualified">
    <xsd:import namespace="http://schemas.microsoft.com/office/2006/documentManagement/types"/>
    <xsd:import namespace="http://schemas.microsoft.com/office/infopath/2007/PartnerControls"/>
    <xsd:element name="SharedWithUsers" ma:index="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0"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324C9D-A4D4-4EA5-B76C-8491F2658EB9}">
  <ds:schemaRefs>
    <ds:schemaRef ds:uri="6fd5926b-e52e-44d8-81d1-5e6608a23368"/>
    <ds:schemaRef ds:uri="http://purl.org/dc/terms/"/>
    <ds:schemaRef ds:uri="http://schemas.openxmlformats.org/package/2006/metadata/core-properties"/>
    <ds:schemaRef ds:uri="http://schemas.microsoft.com/office/2006/documentManagement/types"/>
    <ds:schemaRef ds:uri="13c02fde-b48f-4d00-bac1-911d8ee6ee98"/>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ABE02B31-F34B-4E18-8C84-0623F31763EB}">
  <ds:schemaRefs>
    <ds:schemaRef ds:uri="http://schemas.microsoft.com/sharepoint/v3/contenttype/forms"/>
  </ds:schemaRefs>
</ds:datastoreItem>
</file>

<file path=customXml/itemProps3.xml><?xml version="1.0" encoding="utf-8"?>
<ds:datastoreItem xmlns:ds="http://schemas.openxmlformats.org/officeDocument/2006/customXml" ds:itemID="{F3D502E4-D18D-4EA6-BFF6-F7B2176D18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c02fde-b48f-4d00-bac1-911d8ee6ee98"/>
    <ds:schemaRef ds:uri="6fd5926b-e52e-44d8-81d1-5e6608a233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14564</TotalTime>
  <Words>866</Words>
  <Application>Microsoft Office PowerPoint</Application>
  <PresentationFormat>On-screen Show (4:3)</PresentationFormat>
  <Paragraphs>82</Paragraphs>
  <Slides>20</Slides>
  <Notes>5</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20</vt:i4>
      </vt:variant>
    </vt:vector>
  </HeadingPairs>
  <TitlesOfParts>
    <vt:vector size="25" baseType="lpstr">
      <vt:lpstr>Arial</vt:lpstr>
      <vt:lpstr>Calibri</vt:lpstr>
      <vt:lpstr>1_Custom Design</vt:lpstr>
      <vt:lpstr>2_Custom Design</vt:lpstr>
      <vt:lpstr>3_Custom Design</vt:lpstr>
      <vt:lpstr>Week 4  MGT808 </vt:lpstr>
      <vt:lpstr>CSR</vt:lpstr>
      <vt:lpstr>Corporate Governance </vt:lpstr>
      <vt:lpstr>Corporate Governance Examples</vt:lpstr>
      <vt:lpstr>Examples of corporate governance</vt:lpstr>
      <vt:lpstr>Fewer Fines, Penalties, Lawsuits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Corporate sustainability</vt:lpstr>
      <vt:lpstr>PowerPoint Presentation</vt:lpstr>
      <vt:lpstr>PowerPoint Presentation</vt:lpstr>
      <vt:lpstr>PowerPoint Presentation</vt:lpstr>
      <vt:lpstr>ACTIVITY </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Toniel Leung</dc:creator>
  <cp:lastModifiedBy>Narender Sharma</cp:lastModifiedBy>
  <cp:revision>70</cp:revision>
  <cp:lastPrinted>2019-03-14T03:18:14Z</cp:lastPrinted>
  <dcterms:created xsi:type="dcterms:W3CDTF">2017-08-16T23:55:16Z</dcterms:created>
  <dcterms:modified xsi:type="dcterms:W3CDTF">2019-07-29T01:19:04Z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0x010100E1709477310369438C3E543C94179E2D</vt:lpwstr>
  </property>
</Properties>
</file>