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4"/>
    <p:sldMasterId id="2147483683" r:id="rId5"/>
    <p:sldMasterId id="2147483685" r:id="rId6"/>
    <p:sldMasterId id="2147483706" r:id="rId7"/>
  </p:sldMasterIdLst>
  <p:notesMasterIdLst>
    <p:notesMasterId r:id="rId41"/>
  </p:notesMasterIdLst>
  <p:sldIdLst>
    <p:sldId id="280" r:id="rId8"/>
    <p:sldId id="281" r:id="rId9"/>
    <p:sldId id="333" r:id="rId10"/>
    <p:sldId id="363" r:id="rId11"/>
    <p:sldId id="364" r:id="rId12"/>
    <p:sldId id="334" r:id="rId13"/>
    <p:sldId id="335" r:id="rId14"/>
    <p:sldId id="353" r:id="rId15"/>
    <p:sldId id="354" r:id="rId16"/>
    <p:sldId id="336" r:id="rId17"/>
    <p:sldId id="345" r:id="rId18"/>
    <p:sldId id="346" r:id="rId19"/>
    <p:sldId id="337" r:id="rId20"/>
    <p:sldId id="338" r:id="rId21"/>
    <p:sldId id="347" r:id="rId22"/>
    <p:sldId id="348" r:id="rId23"/>
    <p:sldId id="339" r:id="rId24"/>
    <p:sldId id="342" r:id="rId25"/>
    <p:sldId id="349" r:id="rId26"/>
    <p:sldId id="350" r:id="rId27"/>
    <p:sldId id="343" r:id="rId28"/>
    <p:sldId id="355" r:id="rId29"/>
    <p:sldId id="356" r:id="rId30"/>
    <p:sldId id="357" r:id="rId31"/>
    <p:sldId id="361" r:id="rId32"/>
    <p:sldId id="358" r:id="rId33"/>
    <p:sldId id="359" r:id="rId34"/>
    <p:sldId id="360" r:id="rId35"/>
    <p:sldId id="362" r:id="rId36"/>
    <p:sldId id="344" r:id="rId37"/>
    <p:sldId id="352" r:id="rId38"/>
    <p:sldId id="283" r:id="rId39"/>
    <p:sldId id="36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FCA309BC-425A-DD42-98C2-75A72F7C624A}">
          <p14:sldIdLst>
            <p14:sldId id="280"/>
            <p14:sldId id="281"/>
            <p14:sldId id="333"/>
            <p14:sldId id="363"/>
            <p14:sldId id="364"/>
            <p14:sldId id="334"/>
            <p14:sldId id="335"/>
            <p14:sldId id="353"/>
            <p14:sldId id="354"/>
            <p14:sldId id="336"/>
            <p14:sldId id="345"/>
            <p14:sldId id="346"/>
            <p14:sldId id="337"/>
            <p14:sldId id="338"/>
            <p14:sldId id="347"/>
            <p14:sldId id="348"/>
            <p14:sldId id="339"/>
            <p14:sldId id="342"/>
            <p14:sldId id="349"/>
            <p14:sldId id="350"/>
            <p14:sldId id="343"/>
            <p14:sldId id="355"/>
            <p14:sldId id="356"/>
            <p14:sldId id="357"/>
            <p14:sldId id="361"/>
            <p14:sldId id="358"/>
            <p14:sldId id="359"/>
            <p14:sldId id="360"/>
            <p14:sldId id="362"/>
            <p14:sldId id="344"/>
            <p14:sldId id="352"/>
            <p14:sldId id="283"/>
            <p14:sldId id="3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73"/>
  </p:normalViewPr>
  <p:slideViewPr>
    <p:cSldViewPr snapToGrid="0" snapToObjects="1">
      <p:cViewPr varScale="1">
        <p:scale>
          <a:sx n="68" d="100"/>
          <a:sy n="68" d="100"/>
        </p:scale>
        <p:origin x="11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30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ona Vass" userId="S::ivass@icms.edu.au::70e7b51f-c080-489e-85cc-d4c6c9e8e3df" providerId="AD" clId="Web-{6E088ECA-BFE0-4273-8F6D-D4B445EC130A}"/>
    <pc:docChg chg="modSld">
      <pc:chgData name="Ilona Vass" userId="S::ivass@icms.edu.au::70e7b51f-c080-489e-85cc-d4c6c9e8e3df" providerId="AD" clId="Web-{6E088ECA-BFE0-4273-8F6D-D4B445EC130A}" dt="2018-06-05T01:57:46.972" v="1"/>
      <pc:docMkLst>
        <pc:docMk/>
      </pc:docMkLst>
      <pc:sldChg chg="delSp">
        <pc:chgData name="Ilona Vass" userId="S::ivass@icms.edu.au::70e7b51f-c080-489e-85cc-d4c6c9e8e3df" providerId="AD" clId="Web-{6E088ECA-BFE0-4273-8F6D-D4B445EC130A}" dt="2018-06-05T01:57:46.972" v="1"/>
        <pc:sldMkLst>
          <pc:docMk/>
          <pc:sldMk cId="698098642" sldId="281"/>
        </pc:sldMkLst>
        <pc:spChg chg="del">
          <ac:chgData name="Ilona Vass" userId="S::ivass@icms.edu.au::70e7b51f-c080-489e-85cc-d4c6c9e8e3df" providerId="AD" clId="Web-{6E088ECA-BFE0-4273-8F6D-D4B445EC130A}" dt="2018-06-05T01:57:46.972" v="1"/>
          <ac:spMkLst>
            <pc:docMk/>
            <pc:sldMk cId="698098642" sldId="281"/>
            <ac:spMk id="2" creationId="{00000000-0000-0000-0000-000000000000}"/>
          </ac:spMkLst>
        </pc:spChg>
        <pc:spChg chg="del">
          <ac:chgData name="Ilona Vass" userId="S::ivass@icms.edu.au::70e7b51f-c080-489e-85cc-d4c6c9e8e3df" providerId="AD" clId="Web-{6E088ECA-BFE0-4273-8F6D-D4B445EC130A}" dt="2018-06-05T01:57:44.957" v="0"/>
          <ac:spMkLst>
            <pc:docMk/>
            <pc:sldMk cId="698098642" sldId="281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A2218-DD8C-4944-883E-4F222486B95A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1B446-6C3A-434A-9EAF-115FF2B52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1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365126"/>
            <a:ext cx="6902681" cy="1325563"/>
          </a:xfrm>
          <a:prstGeom prst="rect">
            <a:avLst/>
          </a:prstGeom>
        </p:spPr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28650" y="1911351"/>
            <a:ext cx="8124825" cy="462245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65159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19150" y="5092700"/>
            <a:ext cx="7877175" cy="1549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19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3DE92-A298-4BA1-8A12-1C95D33288B5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7700" y="64071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647700" y="1943100"/>
            <a:ext cx="6553200" cy="4191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32525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315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936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028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540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44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9047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9313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38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16832" y="-64549"/>
            <a:ext cx="12417893" cy="693868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076951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43CD403-54AC-49B0-BCE8-20FF98AC2FFD}" type="datetimeFigureOut">
              <a:rPr lang="en-AU" smtClean="0"/>
              <a:pPr/>
              <a:t>2/12/2018</a:t>
            </a:fld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457950" y="6076951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3E055E-1006-4691-A728-C6D4B59F1965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177718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097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4055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31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CD403-54AC-49B0-BCE8-20FF98AC2FFD}" type="datetimeFigureOut">
              <a:rPr lang="en-AU" smtClean="0"/>
              <a:t>2/12/2018</a:t>
            </a:fld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3E055E-1006-4691-A728-C6D4B59F1965}" type="slidenum">
              <a:rPr lang="en-AU" smtClean="0"/>
              <a:t>‹#›</a:t>
            </a:fld>
            <a:endParaRPr lang="en-A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628650" y="1930400"/>
            <a:ext cx="6905625" cy="3937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8095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365126"/>
            <a:ext cx="6491201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28651" y="1870076"/>
            <a:ext cx="7962900" cy="4454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49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890212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28650" y="1903414"/>
            <a:ext cx="7886700" cy="462207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166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890212" cy="1325563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28650" y="1903414"/>
            <a:ext cx="2952750" cy="462207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102101" y="1903413"/>
            <a:ext cx="3416697" cy="4622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1854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A851-BD5D-4C9F-B7D2-C048629623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3-</a:t>
            </a:r>
            <a:fld id="{679FBB08-05F3-4555-96F3-4DEF80223B09}" type="slidenum">
              <a:rPr lang="en-US" altLang="en-US"/>
              <a:pPr/>
              <a:t>‹#›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409208"/>
      </p:ext>
    </p:extLst>
  </p:cSld>
  <p:clrMapOvr>
    <a:masterClrMapping/>
  </p:clrMapOvr>
  <p:transition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5162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5" name="Online Image Placeholder 4"/>
          <p:cNvSpPr>
            <a:spLocks noGrp="1"/>
          </p:cNvSpPr>
          <p:nvPr>
            <p:ph type="clipArt" sz="quarter" idx="10"/>
          </p:nvPr>
        </p:nvSpPr>
        <p:spPr>
          <a:xfrm>
            <a:off x="733425" y="2273300"/>
            <a:ext cx="2771775" cy="2641600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5743575" y="2273300"/>
            <a:ext cx="2771775" cy="2641600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313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jp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1" t="11" b="83291"/>
          <a:stretch/>
        </p:blipFill>
        <p:spPr>
          <a:xfrm>
            <a:off x="-60960" y="0"/>
            <a:ext cx="9204960" cy="1152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9056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CD403-54AC-49B0-BCE8-20FF98AC2FFD}" type="datetimeFigureOut">
              <a:rPr lang="en-AU" smtClean="0"/>
              <a:t>2/12/2018</a:t>
            </a:fld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E055E-1006-4691-A728-C6D4B59F19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419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7" r:id="rId2"/>
    <p:sldLayoutId id="2147483686" r:id="rId3"/>
    <p:sldLayoutId id="2147483680" r:id="rId4"/>
    <p:sldLayoutId id="2147483681" r:id="rId5"/>
    <p:sldLayoutId id="2147483690" r:id="rId6"/>
    <p:sldLayoutId id="2147483719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8" r="12145"/>
          <a:stretch/>
        </p:blipFill>
        <p:spPr>
          <a:xfrm>
            <a:off x="-60960" y="-80683"/>
            <a:ext cx="9248503" cy="693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64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8" r:id="rId2"/>
    <p:sldLayoutId id="2147483689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1" t="-1" b="81"/>
          <a:stretch/>
        </p:blipFill>
        <p:spPr>
          <a:xfrm>
            <a:off x="-60960" y="0"/>
            <a:ext cx="9204960" cy="689125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9437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69437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3050" y="63897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523DE92-A298-4BA1-8A12-1C95D33288B5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12649-D2F1-495C-A6D7-F9BEBEA50CD3}" type="datetimeFigureOut">
              <a:rPr lang="en-AU" smtClean="0"/>
              <a:t>2/12/2018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613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81" r="13112"/>
          <a:stretch/>
        </p:blipFill>
        <p:spPr>
          <a:xfrm>
            <a:off x="-87086" y="-13357"/>
            <a:ext cx="9239795" cy="693868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CD403-54AC-49B0-BCE8-20FF98AC2FFD}" type="datetimeFigureOut">
              <a:rPr lang="en-AU" smtClean="0"/>
              <a:t>2/12/2018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E055E-1006-4691-A728-C6D4B59F19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959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8137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BEF6F3-2376-4C79-8B3A-BE01EF96BE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A723C482-6F31-4CD7-8685-490B3F3C0912}" type="slidenum">
              <a:rPr lang="en-US" altLang="en-US" sz="1200">
                <a:latin typeface="Arial" panose="020B0604020202020204" pitchFamily="34" charset="0"/>
              </a:rPr>
              <a:pPr/>
              <a:t>10</a:t>
            </a:fld>
            <a:endParaRPr lang="en-US" altLang="en-US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F562EB1-2E2E-448C-A1B9-C3A787DE09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Inventory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5A521A8-2714-41D9-9695-037C78005F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Role in the supply chain</a:t>
            </a:r>
          </a:p>
          <a:p>
            <a:r>
              <a:rPr lang="en-US" altLang="en-US"/>
              <a:t>Role in the competitive strategy</a:t>
            </a:r>
          </a:p>
          <a:p>
            <a:r>
              <a:rPr lang="en-US" altLang="en-US"/>
              <a:t>Components of inventory decisions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BC8B32-884C-4A7C-B74C-CE3E34D90C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643EE73F-CAA5-4A4A-B5DE-A41A96A3EDD1}" type="slidenum">
              <a:rPr lang="en-US" altLang="en-US" sz="1200">
                <a:latin typeface="Arial" panose="020B0604020202020204" pitchFamily="34" charset="0"/>
              </a:rPr>
              <a:pPr/>
              <a:t>11</a:t>
            </a:fld>
            <a:endParaRPr lang="en-US" altLang="en-US" sz="1400"/>
          </a:p>
        </p:txBody>
      </p:sp>
      <p:sp>
        <p:nvSpPr>
          <p:cNvPr id="22531" name="Rectangle 1026">
            <a:extLst>
              <a:ext uri="{FF2B5EF4-FFF2-40B4-BE49-F238E27FC236}">
                <a16:creationId xmlns:a16="http://schemas.microsoft.com/office/drawing/2014/main" id="{199324EF-A1F8-4F8D-958B-8C54FAFC6E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305800" cy="1104900"/>
          </a:xfrm>
        </p:spPr>
        <p:txBody>
          <a:bodyPr/>
          <a:lstStyle/>
          <a:p>
            <a:r>
              <a:rPr lang="en-US" altLang="en-US"/>
              <a:t>Inventory:  Role in the Supply Chain</a:t>
            </a:r>
          </a:p>
        </p:txBody>
      </p:sp>
      <p:sp>
        <p:nvSpPr>
          <p:cNvPr id="22532" name="Rectangle 1027">
            <a:extLst>
              <a:ext uri="{FF2B5EF4-FFF2-40B4-BE49-F238E27FC236}">
                <a16:creationId xmlns:a16="http://schemas.microsoft.com/office/drawing/2014/main" id="{57CA459D-1760-48E1-8CED-3A8132A9E8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05800" cy="4724400"/>
          </a:xfrm>
        </p:spPr>
        <p:txBody>
          <a:bodyPr/>
          <a:lstStyle/>
          <a:p>
            <a:r>
              <a:rPr lang="en-US" altLang="en-US"/>
              <a:t>Inventory exists because of a mismatch between supply and demand</a:t>
            </a:r>
          </a:p>
          <a:p>
            <a:r>
              <a:rPr lang="en-US" altLang="en-US"/>
              <a:t>Source of cost and influence on responsiveness</a:t>
            </a:r>
          </a:p>
          <a:p>
            <a:r>
              <a:rPr lang="en-US" altLang="en-US"/>
              <a:t>Impact on</a:t>
            </a:r>
          </a:p>
          <a:p>
            <a:pPr lvl="1"/>
            <a:r>
              <a:rPr lang="en-US" altLang="en-US"/>
              <a:t>material flow time: time elapsed between when material enters the supply chain to when it exits the supply chain</a:t>
            </a:r>
          </a:p>
          <a:p>
            <a:pPr lvl="1"/>
            <a:r>
              <a:rPr lang="en-US" altLang="en-US"/>
              <a:t>throughput</a:t>
            </a:r>
          </a:p>
          <a:p>
            <a:pPr lvl="2"/>
            <a:r>
              <a:rPr lang="en-US" altLang="en-US"/>
              <a:t>rate at which sales to end consumers occur</a:t>
            </a:r>
          </a:p>
          <a:p>
            <a:pPr lvl="2"/>
            <a:r>
              <a:rPr lang="en-US" altLang="en-US"/>
              <a:t>I = DT (Little’s Law)</a:t>
            </a:r>
          </a:p>
          <a:p>
            <a:pPr lvl="2"/>
            <a:r>
              <a:rPr lang="en-US" altLang="en-US"/>
              <a:t>I = inventory; D = throughput; T = flow time</a:t>
            </a:r>
          </a:p>
          <a:p>
            <a:pPr lvl="2"/>
            <a:r>
              <a:rPr lang="en-US" altLang="en-US"/>
              <a:t>Example</a:t>
            </a:r>
          </a:p>
          <a:p>
            <a:pPr lvl="2"/>
            <a:r>
              <a:rPr lang="en-US" altLang="en-US"/>
              <a:t>Inventory and throughput are “synonymous” in a supply chain</a:t>
            </a:r>
          </a:p>
        </p:txBody>
      </p:sp>
    </p:spTree>
  </p:cSld>
  <p:clrMapOvr>
    <a:masterClrMapping/>
  </p:clrMapOvr>
  <p:transition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D9B61B-E0B3-478F-BAC1-A37B9B7590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273EB152-E449-491F-9E09-12290C6E2411}" type="slidenum">
              <a:rPr lang="en-US" altLang="en-US" sz="1200">
                <a:latin typeface="Arial" panose="020B0604020202020204" pitchFamily="34" charset="0"/>
              </a:rPr>
              <a:pPr/>
              <a:t>12</a:t>
            </a:fld>
            <a:endParaRPr lang="en-US" altLang="en-US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33BD8618-DE9D-4C14-AA8E-3615C36766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Inventory:  Role in Competitive Strategy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FC494C62-775C-4010-912C-83C50FD52B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If responsiveness is a strategic competitive priority, a firm can locate larger amounts of inventory closer to customers</a:t>
            </a:r>
          </a:p>
          <a:p>
            <a:r>
              <a:rPr lang="en-US" altLang="en-US"/>
              <a:t>If cost is more important, inventory can be reduced to make the firm more efficient</a:t>
            </a:r>
          </a:p>
          <a:p>
            <a:r>
              <a:rPr lang="en-US" altLang="en-US"/>
              <a:t>Trade-off</a:t>
            </a:r>
          </a:p>
          <a:p>
            <a:r>
              <a:rPr lang="en-US" altLang="en-US"/>
              <a:t>Example 3.2 – Nordstrom</a:t>
            </a:r>
          </a:p>
        </p:txBody>
      </p:sp>
    </p:spTree>
  </p:cSld>
  <p:clrMapOvr>
    <a:masterClrMapping/>
  </p:clrMapOvr>
  <p:transition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FC2A8E-BA11-4070-9BBE-812222622F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6EEC7141-078F-4A1A-ACA6-B057879ACACC}" type="slidenum">
              <a:rPr lang="en-US" altLang="en-US" sz="1200">
                <a:latin typeface="Arial" panose="020B0604020202020204" pitchFamily="34" charset="0"/>
              </a:rPr>
              <a:pPr/>
              <a:t>13</a:t>
            </a:fld>
            <a:endParaRPr lang="en-US" altLang="en-US" sz="1400"/>
          </a:p>
        </p:txBody>
      </p:sp>
      <p:sp>
        <p:nvSpPr>
          <p:cNvPr id="24579" name="Rectangle 1026">
            <a:extLst>
              <a:ext uri="{FF2B5EF4-FFF2-40B4-BE49-F238E27FC236}">
                <a16:creationId xmlns:a16="http://schemas.microsoft.com/office/drawing/2014/main" id="{81A785E9-7CEB-47E3-8493-CA4E0044BC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Components of Inventory Decisions</a:t>
            </a:r>
          </a:p>
        </p:txBody>
      </p:sp>
      <p:sp>
        <p:nvSpPr>
          <p:cNvPr id="24580" name="Rectangle 1027">
            <a:extLst>
              <a:ext uri="{FF2B5EF4-FFF2-40B4-BE49-F238E27FC236}">
                <a16:creationId xmlns:a16="http://schemas.microsoft.com/office/drawing/2014/main" id="{EDF73949-0E36-497A-809B-E7C795D0E6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2400"/>
              <a:t>Cycle inventory</a:t>
            </a:r>
          </a:p>
          <a:p>
            <a:pPr lvl="1"/>
            <a:r>
              <a:rPr lang="en-US" altLang="en-US" sz="2000"/>
              <a:t>Average amount of inventory used to satisfy demand between shipments</a:t>
            </a:r>
          </a:p>
          <a:p>
            <a:pPr lvl="1"/>
            <a:r>
              <a:rPr lang="en-US" altLang="en-US" sz="2000"/>
              <a:t>Depends on lot size</a:t>
            </a:r>
          </a:p>
          <a:p>
            <a:r>
              <a:rPr lang="en-US" altLang="en-US" sz="2400"/>
              <a:t>Safety inventory</a:t>
            </a:r>
          </a:p>
          <a:p>
            <a:pPr lvl="1"/>
            <a:r>
              <a:rPr lang="en-US" altLang="en-US" sz="2000"/>
              <a:t>inventory held in case demand exceeds expectations</a:t>
            </a:r>
          </a:p>
          <a:p>
            <a:pPr lvl="1"/>
            <a:r>
              <a:rPr lang="en-US" altLang="en-US" sz="2000"/>
              <a:t>costs of carrying too much inventory versus cost of losing sales</a:t>
            </a:r>
          </a:p>
          <a:p>
            <a:r>
              <a:rPr lang="en-US" altLang="en-US" sz="2400"/>
              <a:t>Seasonal inventory</a:t>
            </a:r>
          </a:p>
          <a:p>
            <a:pPr lvl="1"/>
            <a:r>
              <a:rPr lang="en-US" altLang="en-US" sz="2000"/>
              <a:t>inventory built up to counter predictable variability in demand</a:t>
            </a:r>
          </a:p>
          <a:p>
            <a:pPr lvl="1"/>
            <a:r>
              <a:rPr lang="en-US" altLang="en-US" sz="2000"/>
              <a:t>cost of carrying additional inventory versus cost of flexible production</a:t>
            </a:r>
          </a:p>
          <a:p>
            <a:r>
              <a:rPr lang="en-US" altLang="en-US" sz="2400"/>
              <a:t>Overall trade-off:  Responsiveness versus efficiency</a:t>
            </a:r>
          </a:p>
          <a:p>
            <a:pPr lvl="1"/>
            <a:r>
              <a:rPr lang="en-US" altLang="en-US" sz="2000"/>
              <a:t>more inventory:  greater responsiveness but greater cost</a:t>
            </a:r>
          </a:p>
          <a:p>
            <a:pPr lvl="1"/>
            <a:r>
              <a:rPr lang="en-US" altLang="en-US" sz="2000"/>
              <a:t>less inventory:  lower cost but lower responsiveness</a:t>
            </a:r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BB5515-DC93-469E-B853-CD714E6770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97F2F621-5F0F-4E3F-B074-691846B4103A}" type="slidenum">
              <a:rPr lang="en-US" altLang="en-US" sz="1200">
                <a:latin typeface="Arial" panose="020B0604020202020204" pitchFamily="34" charset="0"/>
              </a:rPr>
              <a:pPr/>
              <a:t>14</a:t>
            </a:fld>
            <a:endParaRPr lang="en-US" altLang="en-US" sz="14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3EBFB32-0AA2-4C6B-91C3-4F8E08700D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Transportation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3091C816-713C-4AF0-89F8-346C8D9C53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Role in the supply chain</a:t>
            </a:r>
          </a:p>
          <a:p>
            <a:r>
              <a:rPr lang="en-US" altLang="en-US"/>
              <a:t>Role in the competitive strategy</a:t>
            </a:r>
          </a:p>
          <a:p>
            <a:r>
              <a:rPr lang="en-US" altLang="en-US"/>
              <a:t>Components of transportation decisions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B4F4E6-85D0-4EDB-9410-B9128F29F0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52EF179B-4148-4A50-92B9-7C61ABDCDAA3}" type="slidenum">
              <a:rPr lang="en-US" altLang="en-US" sz="1200">
                <a:latin typeface="Arial" panose="020B0604020202020204" pitchFamily="34" charset="0"/>
              </a:rPr>
              <a:pPr/>
              <a:t>15</a:t>
            </a:fld>
            <a:endParaRPr lang="en-US" altLang="en-US" sz="1400"/>
          </a:p>
        </p:txBody>
      </p:sp>
      <p:sp>
        <p:nvSpPr>
          <p:cNvPr id="26627" name="Rectangle 1026">
            <a:extLst>
              <a:ext uri="{FF2B5EF4-FFF2-40B4-BE49-F238E27FC236}">
                <a16:creationId xmlns:a16="http://schemas.microsoft.com/office/drawing/2014/main" id="{DB67ED75-3581-44BC-B078-1BA1966F88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229600" cy="1104900"/>
          </a:xfrm>
        </p:spPr>
        <p:txBody>
          <a:bodyPr/>
          <a:lstStyle/>
          <a:p>
            <a:r>
              <a:rPr lang="en-US" altLang="en-US"/>
              <a:t>Transportation: Role in</a:t>
            </a:r>
            <a:br>
              <a:rPr lang="en-US" altLang="en-US"/>
            </a:br>
            <a:r>
              <a:rPr lang="en-US" altLang="en-US"/>
              <a:t>the Supply Chain</a:t>
            </a:r>
          </a:p>
        </p:txBody>
      </p:sp>
      <p:sp>
        <p:nvSpPr>
          <p:cNvPr id="26628" name="Rectangle 1027">
            <a:extLst>
              <a:ext uri="{FF2B5EF4-FFF2-40B4-BE49-F238E27FC236}">
                <a16:creationId xmlns:a16="http://schemas.microsoft.com/office/drawing/2014/main" id="{DC997FDE-677A-4B45-ABB6-F28C313991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Moves the product between stages in the supply chain</a:t>
            </a:r>
          </a:p>
          <a:p>
            <a:r>
              <a:rPr lang="en-US" altLang="en-US"/>
              <a:t>Impact on responsiveness and efficiency</a:t>
            </a:r>
          </a:p>
          <a:p>
            <a:r>
              <a:rPr lang="en-US" altLang="en-US"/>
              <a:t>Faster transportation allows greater responsiveness but lower efficiency</a:t>
            </a:r>
          </a:p>
          <a:p>
            <a:r>
              <a:rPr lang="en-US" altLang="en-US"/>
              <a:t>Also affects inventory and facilities</a:t>
            </a:r>
          </a:p>
        </p:txBody>
      </p:sp>
    </p:spTree>
  </p:cSld>
  <p:clrMapOvr>
    <a:masterClrMapping/>
  </p:clrMapOvr>
  <p:transition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215849-06E6-45D9-B86A-230B8489BD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7E49B823-2CF5-4947-8B61-1B09914781A1}" type="slidenum">
              <a:rPr lang="en-US" altLang="en-US" sz="1200">
                <a:latin typeface="Arial" panose="020B0604020202020204" pitchFamily="34" charset="0"/>
              </a:rPr>
              <a:pPr/>
              <a:t>16</a:t>
            </a:fld>
            <a:endParaRPr lang="en-US" altLang="en-US" sz="1400"/>
          </a:p>
        </p:txBody>
      </p:sp>
      <p:sp>
        <p:nvSpPr>
          <p:cNvPr id="27651" name="Rectangle 1026">
            <a:extLst>
              <a:ext uri="{FF2B5EF4-FFF2-40B4-BE49-F238E27FC236}">
                <a16:creationId xmlns:a16="http://schemas.microsoft.com/office/drawing/2014/main" id="{AEE33E38-B21C-460C-83A6-317125336B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Transportation:  </a:t>
            </a:r>
            <a:br>
              <a:rPr lang="en-US" altLang="en-US"/>
            </a:br>
            <a:r>
              <a:rPr lang="en-US" altLang="en-US"/>
              <a:t>Role in the Competitive Strategy</a:t>
            </a:r>
          </a:p>
        </p:txBody>
      </p:sp>
      <p:sp>
        <p:nvSpPr>
          <p:cNvPr id="27652" name="Rectangle 1027">
            <a:extLst>
              <a:ext uri="{FF2B5EF4-FFF2-40B4-BE49-F238E27FC236}">
                <a16:creationId xmlns:a16="http://schemas.microsoft.com/office/drawing/2014/main" id="{D745433C-AB5B-47FD-84D2-72E6BB0BDF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If responsiveness is a strategic competitive priority, then faster transportation modes can provide greater responsiveness to customers who are willing to pay for it</a:t>
            </a:r>
          </a:p>
          <a:p>
            <a:r>
              <a:rPr lang="en-US" altLang="en-US"/>
              <a:t>Can also use slower transportation modes for customers whose priority is price (cost)</a:t>
            </a:r>
          </a:p>
          <a:p>
            <a:r>
              <a:rPr lang="en-US" altLang="en-US"/>
              <a:t>Can also consider both inventory and transportation to find the right balance</a:t>
            </a:r>
          </a:p>
          <a:p>
            <a:r>
              <a:rPr lang="en-US" altLang="en-US"/>
              <a:t>Example 3.3: Blue Nile</a:t>
            </a:r>
          </a:p>
        </p:txBody>
      </p:sp>
    </p:spTree>
  </p:cSld>
  <p:clrMapOvr>
    <a:masterClrMapping/>
  </p:clrMapOvr>
  <p:transition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85D0EB-B0EC-434A-83EF-B26BF52985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E00A9701-7B98-4240-8056-E4E1911DE6A7}" type="slidenum">
              <a:rPr lang="en-US" altLang="en-US" sz="1200">
                <a:latin typeface="Arial" panose="020B0604020202020204" pitchFamily="34" charset="0"/>
              </a:rPr>
              <a:pPr/>
              <a:t>17</a:t>
            </a:fld>
            <a:endParaRPr lang="en-US" altLang="en-US" sz="14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F6695657-1392-42BC-B7FF-0ED67E05E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Components of</a:t>
            </a:r>
            <a:br>
              <a:rPr lang="en-US" altLang="en-US"/>
            </a:br>
            <a:r>
              <a:rPr lang="en-US" altLang="en-US"/>
              <a:t>Transportation Decisions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7CBF2B4D-7C1E-4D91-AD8D-2781052ECC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Mode of transportation:  </a:t>
            </a:r>
          </a:p>
          <a:p>
            <a:pPr lvl="1"/>
            <a:r>
              <a:rPr lang="en-US" altLang="en-US"/>
              <a:t>air, truck, rail, ship, pipeline, electronic transportation</a:t>
            </a:r>
          </a:p>
          <a:p>
            <a:pPr lvl="1"/>
            <a:r>
              <a:rPr lang="en-US" altLang="en-US"/>
              <a:t>vary in cost, speed, size of shipment, flexibility</a:t>
            </a:r>
          </a:p>
          <a:p>
            <a:r>
              <a:rPr lang="en-US" altLang="en-US"/>
              <a:t>Route and network selection</a:t>
            </a:r>
          </a:p>
          <a:p>
            <a:pPr lvl="1"/>
            <a:r>
              <a:rPr lang="en-US" altLang="en-US"/>
              <a:t>route: path along which a product is shipped</a:t>
            </a:r>
          </a:p>
          <a:p>
            <a:pPr lvl="1"/>
            <a:r>
              <a:rPr lang="en-US" altLang="en-US"/>
              <a:t>network: collection of locations and routes</a:t>
            </a:r>
          </a:p>
          <a:p>
            <a:r>
              <a:rPr lang="en-US" altLang="en-US"/>
              <a:t>In-house or outsource</a:t>
            </a:r>
          </a:p>
          <a:p>
            <a:r>
              <a:rPr lang="en-US" altLang="en-US"/>
              <a:t>Overall trade-off: Responsiveness versus efficiency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53462-775B-499A-9434-91A6B21384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27169935-74A8-4B5F-AD49-69E595438185}" type="slidenum">
              <a:rPr lang="en-US" altLang="en-US" sz="1200">
                <a:latin typeface="Arial" panose="020B0604020202020204" pitchFamily="34" charset="0"/>
              </a:rPr>
              <a:pPr/>
              <a:t>18</a:t>
            </a:fld>
            <a:endParaRPr lang="en-US" altLang="en-US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336715AA-C333-4C42-8F07-7AB1B72C97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Information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964CE45C-809A-4D0F-92E7-8A368CC1D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Role in the supply chain</a:t>
            </a:r>
          </a:p>
          <a:p>
            <a:r>
              <a:rPr lang="en-US" altLang="en-US"/>
              <a:t>Role in the competitive strategy</a:t>
            </a:r>
          </a:p>
          <a:p>
            <a:r>
              <a:rPr lang="en-US" altLang="en-US"/>
              <a:t>Components of information decisions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906EB5-4638-4759-9D28-3401B4F68A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28C63E17-4F0F-4DF8-8654-4FE954C3739F}" type="slidenum">
              <a:rPr lang="en-US" altLang="en-US" sz="1200">
                <a:latin typeface="Arial" panose="020B0604020202020204" pitchFamily="34" charset="0"/>
              </a:rPr>
              <a:pPr/>
              <a:t>19</a:t>
            </a:fld>
            <a:endParaRPr lang="en-US" altLang="en-US" sz="1400"/>
          </a:p>
        </p:txBody>
      </p:sp>
      <p:sp>
        <p:nvSpPr>
          <p:cNvPr id="30723" name="Rectangle 1026">
            <a:extLst>
              <a:ext uri="{FF2B5EF4-FFF2-40B4-BE49-F238E27FC236}">
                <a16:creationId xmlns:a16="http://schemas.microsoft.com/office/drawing/2014/main" id="{0E410021-D0AB-4B5C-8158-8E57A001A0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Information: Role in</a:t>
            </a:r>
            <a:br>
              <a:rPr lang="en-US" altLang="en-US"/>
            </a:br>
            <a:r>
              <a:rPr lang="en-US" altLang="en-US"/>
              <a:t>the Supply Chain</a:t>
            </a:r>
          </a:p>
        </p:txBody>
      </p:sp>
      <p:sp>
        <p:nvSpPr>
          <p:cNvPr id="30724" name="Rectangle 1027">
            <a:extLst>
              <a:ext uri="{FF2B5EF4-FFF2-40B4-BE49-F238E27FC236}">
                <a16:creationId xmlns:a16="http://schemas.microsoft.com/office/drawing/2014/main" id="{06F16B64-B367-43EE-8FD3-7FEB7C79E0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connection between the various stages in the supply chain – allows coordination between stages</a:t>
            </a:r>
          </a:p>
          <a:p>
            <a:r>
              <a:rPr lang="en-US" altLang="en-US"/>
              <a:t>Crucial to daily operation of each stage in a supply chain – e.g., production scheduling, inventory levels</a:t>
            </a:r>
          </a:p>
        </p:txBody>
      </p:sp>
    </p:spTree>
  </p:cSld>
  <p:clrMapOvr>
    <a:masterClrMapping/>
  </p:clrMapOvr>
  <p:transition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F54B186-F727-4A89-A359-3643E0460710}"/>
              </a:ext>
            </a:extLst>
          </p:cNvPr>
          <p:cNvSpPr txBox="1">
            <a:spLocks noChangeArrowheads="1"/>
          </p:cNvSpPr>
          <p:nvPr/>
        </p:nvSpPr>
        <p:spPr>
          <a:xfrm>
            <a:off x="1456592" y="2788921"/>
            <a:ext cx="6230816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br>
              <a:rPr lang="en-US" altLang="en-US" sz="4000" dirty="0"/>
            </a:br>
            <a:r>
              <a:rPr lang="en-US" altLang="en-US" sz="4000" dirty="0"/>
              <a:t>Supply Chain Drivers and Metrics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4D5E5B-8547-4BC2-9DE9-86E7E28DF783}"/>
              </a:ext>
            </a:extLst>
          </p:cNvPr>
          <p:cNvSpPr>
            <a:spLocks noGrp="1" noChangeArrowheads="1"/>
          </p:cNvSpPr>
          <p:nvPr/>
        </p:nvSpPr>
        <p:spPr>
          <a:xfrm>
            <a:off x="253218" y="1162501"/>
            <a:ext cx="8342141" cy="1974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altLang="en-US" sz="3600" dirty="0">
                <a:solidFill>
                  <a:srgbClr val="FF0000"/>
                </a:solidFill>
              </a:rPr>
              <a:t>Value Chain Management MGT804</a:t>
            </a:r>
            <a:br>
              <a:rPr lang="en-US" altLang="en-US" sz="3600" dirty="0">
                <a:solidFill>
                  <a:srgbClr val="FF0000"/>
                </a:solidFill>
              </a:rPr>
            </a:br>
            <a:r>
              <a:rPr lang="en-US" altLang="en-US" sz="3600" dirty="0">
                <a:solidFill>
                  <a:srgbClr val="FF0000"/>
                </a:solidFill>
              </a:rPr>
              <a:t>Week 3</a:t>
            </a:r>
          </a:p>
        </p:txBody>
      </p:sp>
    </p:spTree>
    <p:extLst>
      <p:ext uri="{BB962C8B-B14F-4D97-AF65-F5344CB8AC3E}">
        <p14:creationId xmlns:p14="http://schemas.microsoft.com/office/powerpoint/2010/main" val="698098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14C4C9-DE08-4626-B2C3-1288E952DF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DBA5514A-1195-474D-9FEC-7D0A2775CA5E}" type="slidenum">
              <a:rPr lang="en-US" altLang="en-US" sz="1200">
                <a:latin typeface="Arial" panose="020B0604020202020204" pitchFamily="34" charset="0"/>
              </a:rPr>
              <a:pPr/>
              <a:t>20</a:t>
            </a:fld>
            <a:endParaRPr lang="en-US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26E13DA-F0DE-4448-B794-D6B042A152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Information:  </a:t>
            </a:r>
            <a:br>
              <a:rPr lang="en-US" altLang="en-US"/>
            </a:br>
            <a:r>
              <a:rPr lang="en-US" altLang="en-US"/>
              <a:t>Role in the Competitive Strategy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8E5337BA-DA39-49A2-A3E0-42EC42A9FE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Allows supply chain to become more efficient and more responsive </a:t>
            </a:r>
            <a:r>
              <a:rPr lang="en-US" altLang="en-US" u="sng"/>
              <a:t>at the same time</a:t>
            </a:r>
            <a:r>
              <a:rPr lang="en-US" altLang="en-US"/>
              <a:t> (reduces the need for a trade-off)</a:t>
            </a:r>
          </a:p>
          <a:p>
            <a:r>
              <a:rPr lang="en-US" altLang="en-US"/>
              <a:t>Information technology</a:t>
            </a:r>
          </a:p>
          <a:p>
            <a:r>
              <a:rPr lang="en-US" altLang="en-US"/>
              <a:t>What information is most valuable?</a:t>
            </a:r>
          </a:p>
          <a:p>
            <a:r>
              <a:rPr lang="en-US" altLang="en-US"/>
              <a:t>Example 3.4: Andersen Windows</a:t>
            </a:r>
          </a:p>
          <a:p>
            <a:r>
              <a:rPr lang="en-US" altLang="en-US"/>
              <a:t>Example 3.5: Sunsweet Growers</a:t>
            </a:r>
          </a:p>
        </p:txBody>
      </p:sp>
    </p:spTree>
  </p:cSld>
  <p:clrMapOvr>
    <a:masterClrMapping/>
  </p:clrMapOvr>
  <p:transition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F1132C-FBDA-4BBB-901A-24F0199B15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190765E6-9881-4E9E-AAB5-D9A5990C1AA7}" type="slidenum">
              <a:rPr lang="en-US" altLang="en-US" sz="1200">
                <a:latin typeface="Arial" panose="020B0604020202020204" pitchFamily="34" charset="0"/>
              </a:rPr>
              <a:pPr/>
              <a:t>21</a:t>
            </a:fld>
            <a:endParaRPr lang="en-US" altLang="en-US" sz="1400"/>
          </a:p>
        </p:txBody>
      </p:sp>
      <p:sp>
        <p:nvSpPr>
          <p:cNvPr id="32771" name="Rectangle 1026">
            <a:extLst>
              <a:ext uri="{FF2B5EF4-FFF2-40B4-BE49-F238E27FC236}">
                <a16:creationId xmlns:a16="http://schemas.microsoft.com/office/drawing/2014/main" id="{342C3BF2-A2CF-4048-AC8F-98538A1B02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Components of Information Decisions</a:t>
            </a:r>
          </a:p>
        </p:txBody>
      </p:sp>
      <p:sp>
        <p:nvSpPr>
          <p:cNvPr id="32772" name="Rectangle 1027">
            <a:extLst>
              <a:ext uri="{FF2B5EF4-FFF2-40B4-BE49-F238E27FC236}">
                <a16:creationId xmlns:a16="http://schemas.microsoft.com/office/drawing/2014/main" id="{6070622A-02FC-4FCC-A751-D326D69B57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Push (MRP) versus pull (demand information transmitted quickly throughout the supply chain)</a:t>
            </a:r>
          </a:p>
          <a:p>
            <a:r>
              <a:rPr lang="en-US" altLang="en-US"/>
              <a:t>Coordination and information sharing</a:t>
            </a:r>
          </a:p>
          <a:p>
            <a:r>
              <a:rPr lang="en-US" altLang="en-US"/>
              <a:t>Forecasting and aggregate planning</a:t>
            </a:r>
          </a:p>
          <a:p>
            <a:r>
              <a:rPr lang="en-US" altLang="en-US"/>
              <a:t>Enabling technologies</a:t>
            </a:r>
          </a:p>
          <a:p>
            <a:pPr lvl="1"/>
            <a:r>
              <a:rPr lang="en-US" altLang="en-US"/>
              <a:t>EDI</a:t>
            </a:r>
          </a:p>
          <a:p>
            <a:pPr lvl="1"/>
            <a:r>
              <a:rPr lang="en-US" altLang="en-US"/>
              <a:t>Internet</a:t>
            </a:r>
          </a:p>
          <a:p>
            <a:pPr lvl="1"/>
            <a:r>
              <a:rPr lang="en-US" altLang="en-US"/>
              <a:t>ERP systems</a:t>
            </a:r>
          </a:p>
          <a:p>
            <a:pPr lvl="1"/>
            <a:r>
              <a:rPr lang="en-US" altLang="en-US"/>
              <a:t>Supply Chain Management software</a:t>
            </a:r>
          </a:p>
          <a:p>
            <a:r>
              <a:rPr lang="en-US" altLang="en-US"/>
              <a:t>Overall trade-off:  Responsiveness versus efficiency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8F93DF-5C9F-4148-A6A8-28A567C39D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9127A27A-A2DD-472E-926D-44E4484EF5B1}" type="slidenum">
              <a:rPr lang="en-US" altLang="en-US" sz="1200">
                <a:latin typeface="Arial" panose="020B0604020202020204" pitchFamily="34" charset="0"/>
              </a:rPr>
              <a:pPr/>
              <a:t>22</a:t>
            </a:fld>
            <a:endParaRPr lang="en-US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E48AA912-E03B-4502-B7E6-F02F22981B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Sourcing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EB4B9A7-E8F4-446B-BEC0-59DDC1216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Role in the supply chain</a:t>
            </a:r>
          </a:p>
          <a:p>
            <a:r>
              <a:rPr lang="en-US" altLang="en-US"/>
              <a:t>Role in the competitive strategy</a:t>
            </a:r>
          </a:p>
          <a:p>
            <a:r>
              <a:rPr lang="en-US" altLang="en-US"/>
              <a:t>Components of sourcing decisions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14CC0A-F9FF-486D-8EE5-2B688BD233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979C1D4A-D6A2-44EC-9ADA-BFACC99E3FD0}" type="slidenum">
              <a:rPr lang="en-US" altLang="en-US" sz="1200">
                <a:latin typeface="Arial" panose="020B0604020202020204" pitchFamily="34" charset="0"/>
              </a:rPr>
              <a:pPr/>
              <a:t>23</a:t>
            </a:fld>
            <a:endParaRPr lang="en-US" altLang="en-US" sz="14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9FCEB74E-329B-4200-95EC-E15BE3E01E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Sourcing: Role in</a:t>
            </a:r>
            <a:br>
              <a:rPr lang="en-US" altLang="en-US"/>
            </a:br>
            <a:r>
              <a:rPr lang="en-US" altLang="en-US"/>
              <a:t>the Supply Chain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1E3B2C1E-BC5B-4E74-A46C-C5C46C13DD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Set of business processes required to purchase goods and services in a supply chain</a:t>
            </a:r>
          </a:p>
          <a:p>
            <a:r>
              <a:rPr lang="en-US" altLang="en-US"/>
              <a:t>Supplier selection, single vs. multiple suppliers, contract negotiation</a:t>
            </a:r>
          </a:p>
          <a:p>
            <a:endParaRPr lang="en-US" altLang="en-US"/>
          </a:p>
        </p:txBody>
      </p:sp>
    </p:spTree>
  </p:cSld>
  <p:clrMapOvr>
    <a:masterClrMapping/>
  </p:clrMapOvr>
  <p:transition>
    <p:cov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447609-18BC-49AD-83B8-A06F387803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235BE3A8-A6E4-465D-9E4D-799C0ADC1C21}" type="slidenum">
              <a:rPr lang="en-US" altLang="en-US" sz="1200">
                <a:latin typeface="Arial" panose="020B0604020202020204" pitchFamily="34" charset="0"/>
              </a:rPr>
              <a:pPr/>
              <a:t>24</a:t>
            </a:fld>
            <a:endParaRPr lang="en-US" altLang="en-US" sz="14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A4242FD4-487F-4369-9130-CC9C274750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Sourcing:  </a:t>
            </a:r>
            <a:br>
              <a:rPr lang="en-US" altLang="en-US"/>
            </a:br>
            <a:r>
              <a:rPr lang="en-US" altLang="en-US"/>
              <a:t>Role in the Competitive Strategy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A2A38FD9-E5F5-4301-8A93-B2943F3775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Sourcing decisions are crucial because they affect the level of efficiency and responsiveness in a supply chain</a:t>
            </a:r>
          </a:p>
          <a:p>
            <a:r>
              <a:rPr lang="en-US" altLang="en-US"/>
              <a:t>In-house vs. outsource decisions- improving efficiency and responsiveness</a:t>
            </a:r>
          </a:p>
          <a:p>
            <a:r>
              <a:rPr lang="en-US" altLang="en-US"/>
              <a:t>Example 3.6: Cisco</a:t>
            </a:r>
          </a:p>
          <a:p>
            <a:pPr>
              <a:buFont typeface="Monotype Sorts"/>
              <a:buNone/>
            </a:pPr>
            <a:endParaRPr lang="en-US" altLang="en-US"/>
          </a:p>
        </p:txBody>
      </p:sp>
    </p:spTree>
  </p:cSld>
  <p:clrMapOvr>
    <a:masterClrMapping/>
  </p:clrMapOvr>
  <p:transition>
    <p:cov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4062F9-887B-4D4A-BB49-89E7E652C3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E995E017-6D93-4B51-9D54-AA4644BC99F5}" type="slidenum">
              <a:rPr lang="en-US" altLang="en-US" sz="1200">
                <a:latin typeface="Arial" panose="020B0604020202020204" pitchFamily="34" charset="0"/>
              </a:rPr>
              <a:pPr/>
              <a:t>25</a:t>
            </a:fld>
            <a:endParaRPr lang="en-US" altLang="en-US" sz="14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ED0F0A5E-4554-451A-8581-B8D28E2311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Components of Sourcing Decisions</a:t>
            </a:r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697228DA-6AD5-4CD4-850A-7BF4CBCF1E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In-house versus outsource decisions</a:t>
            </a:r>
          </a:p>
          <a:p>
            <a:r>
              <a:rPr lang="en-US" altLang="en-US"/>
              <a:t>Supplier evaluation and selection</a:t>
            </a:r>
          </a:p>
          <a:p>
            <a:r>
              <a:rPr lang="en-US" altLang="en-US"/>
              <a:t>Procurement process</a:t>
            </a:r>
          </a:p>
          <a:p>
            <a:r>
              <a:rPr lang="en-US" altLang="en-US"/>
              <a:t>Overall trade-off: Increase the supply chain profits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455A22-F226-49D1-84EA-88C426FC46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8A9808ED-A098-4E7D-AEE5-252AA63B969C}" type="slidenum">
              <a:rPr lang="en-US" altLang="en-US" sz="1200">
                <a:latin typeface="Arial" panose="020B0604020202020204" pitchFamily="34" charset="0"/>
              </a:rPr>
              <a:pPr/>
              <a:t>26</a:t>
            </a:fld>
            <a:endParaRPr lang="en-US" altLang="en-US" sz="14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BD42857C-36DA-413A-857F-86D1968EBF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Pricing</a:t>
            </a: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DD1B9F42-17CA-4C9C-8502-51C7E143C7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Role in the supply chain</a:t>
            </a:r>
          </a:p>
          <a:p>
            <a:r>
              <a:rPr lang="en-US" altLang="en-US"/>
              <a:t>Role in the competitive strategy</a:t>
            </a:r>
          </a:p>
          <a:p>
            <a:r>
              <a:rPr lang="en-US" altLang="en-US"/>
              <a:t>Components of pricing decisions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395004-FD3B-47E4-973C-3272D06A6B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91EFD81F-A645-4B1E-82D4-6CCBA867B857}" type="slidenum">
              <a:rPr lang="en-US" altLang="en-US" sz="1200">
                <a:latin typeface="Arial" panose="020B0604020202020204" pitchFamily="34" charset="0"/>
              </a:rPr>
              <a:pPr/>
              <a:t>27</a:t>
            </a:fld>
            <a:endParaRPr lang="en-US" altLang="en-US" sz="14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E2066918-0E7F-4872-A69E-7C626260D2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Pricing: Role in</a:t>
            </a:r>
            <a:br>
              <a:rPr lang="en-US" altLang="en-US"/>
            </a:br>
            <a:r>
              <a:rPr lang="en-US" altLang="en-US"/>
              <a:t>the Supply Chain</a:t>
            </a:r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6AEBF708-BBFB-4CBC-8BBD-4DCD2904C3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Pricing determines the amount to charge customers in a supply chain</a:t>
            </a:r>
          </a:p>
          <a:p>
            <a:r>
              <a:rPr lang="en-US" altLang="en-US"/>
              <a:t>Pricing strategies can be used to match demand and supply</a:t>
            </a:r>
          </a:p>
          <a:p>
            <a:endParaRPr lang="en-US" altLang="en-US"/>
          </a:p>
        </p:txBody>
      </p:sp>
    </p:spTree>
  </p:cSld>
  <p:clrMapOvr>
    <a:masterClrMapping/>
  </p:clrMapOvr>
  <p:transition>
    <p:cove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4520FE-2AEB-4C72-BFB2-9A2E89259C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D044C8C8-66A6-400E-B1E3-15B1D5DA3122}" type="slidenum">
              <a:rPr lang="en-US" altLang="en-US" sz="1200">
                <a:latin typeface="Arial" panose="020B0604020202020204" pitchFamily="34" charset="0"/>
              </a:rPr>
              <a:pPr/>
              <a:t>28</a:t>
            </a:fld>
            <a:endParaRPr lang="en-US" altLang="en-US" sz="14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F711B6B3-8538-4E80-9C65-7B19D41223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Sourcing:  </a:t>
            </a:r>
            <a:br>
              <a:rPr lang="en-US" altLang="en-US"/>
            </a:br>
            <a:r>
              <a:rPr lang="en-US" altLang="en-US"/>
              <a:t>Role in the Competitive Strategy</a:t>
            </a:r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5A734215-670C-4949-B7DB-C5990ED407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Firms can utilize optimal pricing strategies to improve efficiency and responsiveness</a:t>
            </a:r>
          </a:p>
          <a:p>
            <a:r>
              <a:rPr lang="en-US" altLang="en-US"/>
              <a:t>Low price and low product availability; vary prices by response times</a:t>
            </a:r>
          </a:p>
          <a:p>
            <a:r>
              <a:rPr lang="en-US" altLang="en-US"/>
              <a:t>Example 3.7: Amazon.com</a:t>
            </a:r>
          </a:p>
          <a:p>
            <a:pPr>
              <a:buFont typeface="Monotype Sorts"/>
              <a:buNone/>
            </a:pPr>
            <a:endParaRPr lang="en-US" altLang="en-US"/>
          </a:p>
        </p:txBody>
      </p:sp>
    </p:spTree>
  </p:cSld>
  <p:clrMapOvr>
    <a:masterClrMapping/>
  </p:clrMapOvr>
  <p:transition>
    <p:cove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C164A7-052F-4056-BD65-909AB027F7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7F4D65D8-2938-4BBA-868E-E0CCF090507F}" type="slidenum">
              <a:rPr lang="en-US" altLang="en-US" sz="1200">
                <a:latin typeface="Arial" panose="020B0604020202020204" pitchFamily="34" charset="0"/>
              </a:rPr>
              <a:pPr/>
              <a:t>29</a:t>
            </a:fld>
            <a:endParaRPr lang="en-US" altLang="en-US" sz="14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D1ED2AAF-DDA7-4143-910D-1ABD39084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Components of Pricing Decisions</a:t>
            </a:r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8B06D860-E19C-42A8-94A3-F8ADC1A614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Pricing and economies of scale</a:t>
            </a:r>
          </a:p>
          <a:p>
            <a:r>
              <a:rPr lang="en-US" altLang="en-US"/>
              <a:t>Everyday low pricing versus high-low pricing</a:t>
            </a:r>
          </a:p>
          <a:p>
            <a:r>
              <a:rPr lang="en-US" altLang="en-US"/>
              <a:t>Fixed price versus menu pricing</a:t>
            </a:r>
          </a:p>
          <a:p>
            <a:r>
              <a:rPr lang="en-US" altLang="en-US"/>
              <a:t>Overall trade-off: Increase the firm profits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F65191-8BF8-43A9-BD9C-0AE6F9BE49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A13889FB-1D59-44D9-86A7-AC47571B557E}" type="slidenum">
              <a:rPr lang="en-US" altLang="en-US" sz="1200">
                <a:latin typeface="Arial" panose="020B0604020202020204" pitchFamily="34" charset="0"/>
              </a:rPr>
              <a:pPr/>
              <a:t>3</a:t>
            </a:fld>
            <a:endParaRPr lang="en-US" altLang="en-US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7410C6A-AF5D-4518-AFCD-4DB63DE041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94A066AF-8CE2-4348-A8C3-47C92739A1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05800" cy="4876800"/>
          </a:xfrm>
        </p:spPr>
        <p:txBody>
          <a:bodyPr/>
          <a:lstStyle/>
          <a:p>
            <a:r>
              <a:rPr lang="en-US" altLang="en-US" sz="2400" dirty="0"/>
              <a:t>Impellers of Supply Chain</a:t>
            </a:r>
          </a:p>
          <a:p>
            <a:r>
              <a:rPr lang="en-US" altLang="en-US" sz="2400" dirty="0"/>
              <a:t>Supply Chain Concepts</a:t>
            </a:r>
          </a:p>
          <a:p>
            <a:r>
              <a:rPr lang="en-US" altLang="en-US" sz="2400" dirty="0"/>
              <a:t>Drivers of supply chain performance</a:t>
            </a:r>
          </a:p>
          <a:p>
            <a:r>
              <a:rPr lang="en-US" altLang="en-US" sz="2400" dirty="0"/>
              <a:t>A framework for structuring drivers</a:t>
            </a:r>
          </a:p>
          <a:p>
            <a:r>
              <a:rPr lang="en-US" altLang="en-US" sz="2400" dirty="0"/>
              <a:t>Facilities</a:t>
            </a:r>
          </a:p>
          <a:p>
            <a:r>
              <a:rPr lang="en-US" altLang="en-US" sz="2400" dirty="0"/>
              <a:t>Inventory</a:t>
            </a:r>
          </a:p>
          <a:p>
            <a:r>
              <a:rPr lang="en-US" altLang="en-US" sz="2400" dirty="0"/>
              <a:t>Transportation</a:t>
            </a:r>
          </a:p>
          <a:p>
            <a:r>
              <a:rPr lang="en-US" altLang="en-US" sz="2400" dirty="0"/>
              <a:t>Information</a:t>
            </a:r>
          </a:p>
          <a:p>
            <a:r>
              <a:rPr lang="en-US" altLang="en-US" sz="2400" dirty="0"/>
              <a:t>Sourcing</a:t>
            </a:r>
          </a:p>
          <a:p>
            <a:r>
              <a:rPr lang="en-US" altLang="en-US" sz="2400" dirty="0"/>
              <a:t>Pricing</a:t>
            </a:r>
          </a:p>
          <a:p>
            <a:r>
              <a:rPr lang="en-US" altLang="en-US" sz="2400" dirty="0"/>
              <a:t>Obstacles to achieving fit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75A5D3-AB72-40D3-B3DC-CBDDF05A16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62AE8D98-4A16-499E-87DE-CFC009821602}" type="slidenum">
              <a:rPr lang="en-US" altLang="en-US" sz="1200">
                <a:latin typeface="Arial" panose="020B0604020202020204" pitchFamily="34" charset="0"/>
              </a:rPr>
              <a:pPr/>
              <a:t>30</a:t>
            </a:fld>
            <a:endParaRPr lang="en-US" altLang="en-US" sz="1400"/>
          </a:p>
        </p:txBody>
      </p:sp>
      <p:sp>
        <p:nvSpPr>
          <p:cNvPr id="41987" name="Rectangle 1026">
            <a:extLst>
              <a:ext uri="{FF2B5EF4-FFF2-40B4-BE49-F238E27FC236}">
                <a16:creationId xmlns:a16="http://schemas.microsoft.com/office/drawing/2014/main" id="{404E48A4-ABEF-4330-8131-EA1F4FC6ED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Obstacles to Achieving </a:t>
            </a:r>
            <a:br>
              <a:rPr lang="en-US" altLang="en-US"/>
            </a:br>
            <a:r>
              <a:rPr lang="en-US" altLang="en-US"/>
              <a:t>Strategic Fit</a:t>
            </a:r>
          </a:p>
        </p:txBody>
      </p:sp>
      <p:sp>
        <p:nvSpPr>
          <p:cNvPr id="41988" name="Rectangle 1027">
            <a:extLst>
              <a:ext uri="{FF2B5EF4-FFF2-40B4-BE49-F238E27FC236}">
                <a16:creationId xmlns:a16="http://schemas.microsoft.com/office/drawing/2014/main" id="{302E9F96-F583-4089-A4BD-7E2F6D626D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Increasing variety of products</a:t>
            </a:r>
          </a:p>
          <a:p>
            <a:r>
              <a:rPr lang="en-US" altLang="en-US"/>
              <a:t>Decreasing product life cycles</a:t>
            </a:r>
          </a:p>
          <a:p>
            <a:r>
              <a:rPr lang="en-US" altLang="en-US"/>
              <a:t>Increasingly demanding customers</a:t>
            </a:r>
          </a:p>
          <a:p>
            <a:r>
              <a:rPr lang="en-US" altLang="en-US"/>
              <a:t>Fragmentation of supply chain ownership</a:t>
            </a:r>
          </a:p>
          <a:p>
            <a:r>
              <a:rPr lang="en-US" altLang="en-US"/>
              <a:t>Globalization</a:t>
            </a:r>
          </a:p>
          <a:p>
            <a:r>
              <a:rPr lang="en-US" altLang="en-US"/>
              <a:t>Difficulty executing new strategies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752BD5-1FC4-450A-BF78-8004055D94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58AD38D7-1BB4-4BE8-9DFB-8F9BBA36522A}" type="slidenum">
              <a:rPr lang="en-US" altLang="en-US" sz="1200">
                <a:latin typeface="Arial" panose="020B0604020202020204" pitchFamily="34" charset="0"/>
              </a:rPr>
              <a:pPr/>
              <a:t>31</a:t>
            </a:fld>
            <a:endParaRPr lang="en-US" altLang="en-US" sz="14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EE9385A9-C31B-4184-A666-8BE99D9B75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809312FA-8ACC-4CE7-81DB-19F83526F0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534400" cy="4724400"/>
          </a:xfrm>
        </p:spPr>
        <p:txBody>
          <a:bodyPr/>
          <a:lstStyle/>
          <a:p>
            <a:r>
              <a:rPr lang="en-US" altLang="en-US"/>
              <a:t>What are the major drivers of supply chain performance?</a:t>
            </a:r>
          </a:p>
          <a:p>
            <a:r>
              <a:rPr lang="en-US" altLang="en-US"/>
              <a:t>What is the role of each driver in creating strategic fit between supply chain strategy and competitive strategy (or between implied demand uncertainty and supply chain responsiveness)?</a:t>
            </a:r>
          </a:p>
          <a:p>
            <a:r>
              <a:rPr lang="en-US" altLang="en-US"/>
              <a:t>What are the major obstacles to achieving strategic fit?</a:t>
            </a:r>
          </a:p>
          <a:p>
            <a:r>
              <a:rPr lang="en-US" altLang="en-US"/>
              <a:t>In the remainder of the course, we will learn how to make decisions with respect to these drivers in order to achieve strategic fit and surmount these obstacles</a:t>
            </a:r>
          </a:p>
        </p:txBody>
      </p:sp>
    </p:spTree>
  </p:cSld>
  <p:clrMapOvr>
    <a:masterClrMapping/>
  </p:clrMapOvr>
  <p:transition>
    <p:cover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Further Reading: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Ahmed, W., &amp; Omar, M. (2017). Drivers of supply chain transparency and its effects on performance measures in the automotive industry: case of a developing country. </a:t>
            </a:r>
            <a:r>
              <a:rPr lang="en-AU" i="1" dirty="0"/>
              <a:t>International Journal of services and operations management</a:t>
            </a:r>
            <a:r>
              <a:rPr lang="en-AU" dirty="0"/>
              <a:t>.</a:t>
            </a:r>
          </a:p>
          <a:p>
            <a:r>
              <a:rPr lang="en-AU" dirty="0"/>
              <a:t>Chand, P., Thakkar, J. J., &amp; Ghosh, K. K. (2018). Analysis of supply chain complexity drivers for Indian mining equipment manufacturing companies combining SAP-LAP and AHP. </a:t>
            </a:r>
            <a:r>
              <a:rPr lang="en-AU" i="1" dirty="0"/>
              <a:t>Resources Policy</a:t>
            </a:r>
            <a:r>
              <a:rPr lang="en-AU" dirty="0"/>
              <a:t>.</a:t>
            </a:r>
          </a:p>
          <a:p>
            <a:r>
              <a:rPr lang="en-AU" dirty="0" err="1"/>
              <a:t>Maestrini</a:t>
            </a:r>
            <a:r>
              <a:rPr lang="en-AU" dirty="0"/>
              <a:t>, V., </a:t>
            </a:r>
            <a:r>
              <a:rPr lang="en-AU" dirty="0" err="1"/>
              <a:t>Luzzini</a:t>
            </a:r>
            <a:r>
              <a:rPr lang="en-AU" dirty="0"/>
              <a:t>, D., </a:t>
            </a:r>
            <a:r>
              <a:rPr lang="en-AU" dirty="0" err="1"/>
              <a:t>Maccarrone</a:t>
            </a:r>
            <a:r>
              <a:rPr lang="en-AU" dirty="0"/>
              <a:t>, P., &amp; </a:t>
            </a:r>
            <a:r>
              <a:rPr lang="en-AU" dirty="0" err="1"/>
              <a:t>Caniato</a:t>
            </a:r>
            <a:r>
              <a:rPr lang="en-AU" dirty="0"/>
              <a:t>, F. (2017). Supply chain performance measurement systems: A systematic review and research agenda. </a:t>
            </a:r>
            <a:r>
              <a:rPr lang="en-AU" i="1" dirty="0"/>
              <a:t>International Journal of Production Economics</a:t>
            </a:r>
            <a:r>
              <a:rPr lang="en-AU" dirty="0"/>
              <a:t>, </a:t>
            </a:r>
            <a:r>
              <a:rPr lang="en-AU" i="1" dirty="0"/>
              <a:t>183</a:t>
            </a:r>
            <a:r>
              <a:rPr lang="en-AU" dirty="0"/>
              <a:t>, 299-315.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7415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4AB44-6782-4CFA-94A8-71D70C4E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392DE-A7C3-423A-BD61-163C4A13D23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AU" dirty="0"/>
              <a:t>Cunha </a:t>
            </a:r>
            <a:r>
              <a:rPr lang="en-AU" dirty="0" err="1"/>
              <a:t>Callado</a:t>
            </a:r>
            <a:r>
              <a:rPr lang="en-AU" dirty="0"/>
              <a:t>, A. A., &amp; Jack, L. (2015). Balanced scorecard metrics and specific supply chain roles. </a:t>
            </a:r>
            <a:r>
              <a:rPr lang="en-AU" i="1" dirty="0"/>
              <a:t>International Journal of Productivity and Performance Management</a:t>
            </a:r>
            <a:r>
              <a:rPr lang="en-AU" dirty="0"/>
              <a:t>, </a:t>
            </a:r>
            <a:r>
              <a:rPr lang="en-AU" i="1" dirty="0"/>
              <a:t>64</a:t>
            </a:r>
            <a:r>
              <a:rPr lang="en-AU" dirty="0"/>
              <a:t>(2), 288-300.</a:t>
            </a:r>
          </a:p>
          <a:p>
            <a:r>
              <a:rPr lang="en-AU" dirty="0"/>
              <a:t>Bode, C., &amp; Wagner, S. M. (2015). Structural drivers of upstream supply chain complexity and the frequency of supply chain disruptions. </a:t>
            </a:r>
            <a:r>
              <a:rPr lang="en-AU" i="1" dirty="0"/>
              <a:t>Journal of Operations Management</a:t>
            </a:r>
            <a:r>
              <a:rPr lang="en-AU" dirty="0"/>
              <a:t>, </a:t>
            </a:r>
            <a:r>
              <a:rPr lang="en-AU" i="1" dirty="0"/>
              <a:t>36</a:t>
            </a:r>
            <a:r>
              <a:rPr lang="en-AU" dirty="0"/>
              <a:t>, 215-228.</a:t>
            </a:r>
          </a:p>
          <a:p>
            <a:r>
              <a:rPr lang="en-AU" dirty="0"/>
              <a:t>Wang, B., Kang, Y., </a:t>
            </a:r>
            <a:r>
              <a:rPr lang="en-AU" dirty="0" err="1"/>
              <a:t>Childerhouse</a:t>
            </a:r>
            <a:r>
              <a:rPr lang="en-AU" dirty="0"/>
              <a:t>, P., &amp; </a:t>
            </a:r>
            <a:r>
              <a:rPr lang="en-AU" dirty="0" err="1"/>
              <a:t>Huo</a:t>
            </a:r>
            <a:r>
              <a:rPr lang="en-AU" dirty="0"/>
              <a:t>, B. (2018). Interpersonal and inter-organizational relationship drivers of supply chain integration. </a:t>
            </a:r>
            <a:r>
              <a:rPr lang="en-AU" i="1" dirty="0"/>
              <a:t>Industrial Management &amp; Data Systems</a:t>
            </a:r>
            <a:r>
              <a:rPr lang="en-AU" dirty="0"/>
              <a:t>, </a:t>
            </a:r>
            <a:r>
              <a:rPr lang="en-AU" i="1" dirty="0"/>
              <a:t>118</a:t>
            </a:r>
            <a:r>
              <a:rPr lang="en-AU" dirty="0"/>
              <a:t>(6), 1170-1191.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12092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E0509A78-54C2-4C54-811F-65E8D4359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IMPELLERS OF SUPPLY CHAIN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F87F81B5-C50C-4572-9925-FB8433587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  <a:p>
            <a:r>
              <a:rPr lang="en-US" altLang="en-US" b="1"/>
              <a:t>Empowered Customer</a:t>
            </a:r>
          </a:p>
          <a:p>
            <a:endParaRPr lang="en-US" altLang="en-US"/>
          </a:p>
          <a:p>
            <a:r>
              <a:rPr lang="en-US" altLang="en-US" b="1"/>
              <a:t>Developments in Information Technology Tools</a:t>
            </a:r>
          </a:p>
          <a:p>
            <a:endParaRPr lang="en-US" altLang="en-US" b="1"/>
          </a:p>
          <a:p>
            <a:r>
              <a:rPr lang="en-US" altLang="en-US" b="1"/>
              <a:t>Globalisation</a:t>
            </a:r>
            <a:endParaRPr lang="en-US" altLang="en-US"/>
          </a:p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3290E6-50F6-4A2F-A9FA-6E7F911166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B1F409AD-0CC1-43C1-AF0C-7E82607D25A6}" type="slidenum">
              <a:rPr lang="en-US" altLang="en-US" sz="1200">
                <a:latin typeface="Arial" panose="020B0604020202020204" pitchFamily="34" charset="0"/>
              </a:rPr>
              <a:pPr/>
              <a:t>4</a:t>
            </a:fld>
            <a:endParaRPr lang="en-US" altLang="en-US" sz="1400"/>
          </a:p>
        </p:txBody>
      </p:sp>
    </p:spTree>
  </p:cSld>
  <p:clrMapOvr>
    <a:masterClrMapping/>
  </p:clrMapOvr>
  <p:transition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50581BC8-825D-4ECF-8FB2-A101B225B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SUPPLY CHAIN CONCEPTS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2F548634-818D-49D7-B2AD-93DE40133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  <a:p>
            <a:r>
              <a:rPr lang="en-US" altLang="en-US" b="1"/>
              <a:t>Systems Concept</a:t>
            </a:r>
          </a:p>
          <a:p>
            <a:endParaRPr lang="en-US" altLang="en-US" b="1"/>
          </a:p>
          <a:p>
            <a:r>
              <a:rPr lang="en-US" altLang="en-US" b="1"/>
              <a:t>Total Cost Concept</a:t>
            </a:r>
          </a:p>
          <a:p>
            <a:endParaRPr lang="en-US" altLang="en-US" b="1"/>
          </a:p>
          <a:p>
            <a:r>
              <a:rPr lang="en-US" altLang="en-US" b="1"/>
              <a:t>Trade off Concept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39608F-7F07-4708-8174-7090CBADFA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C5F358CD-5E67-4591-8A7B-EB6AC5C1AA4E}" type="slidenum">
              <a:rPr lang="en-US" altLang="en-US" sz="1200">
                <a:latin typeface="Arial" panose="020B0604020202020204" pitchFamily="34" charset="0"/>
              </a:rPr>
              <a:pPr/>
              <a:t>5</a:t>
            </a:fld>
            <a:endParaRPr lang="en-US" altLang="en-US" sz="1400"/>
          </a:p>
        </p:txBody>
      </p:sp>
    </p:spTree>
  </p:cSld>
  <p:clrMapOvr>
    <a:masterClrMapping/>
  </p:clrMapOvr>
  <p:transition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E3A16D-FCB1-4D69-A9B8-F63D48AC0E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8A1464F3-1613-4107-BEFC-6B317C585194}" type="slidenum">
              <a:rPr lang="en-US" altLang="en-US" sz="1200">
                <a:latin typeface="Arial" panose="020B0604020202020204" pitchFamily="34" charset="0"/>
              </a:rPr>
              <a:pPr/>
              <a:t>6</a:t>
            </a:fld>
            <a:endParaRPr lang="en-US" altLang="en-US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068A6F77-EAD5-4BF9-AAF7-296045479A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66700"/>
            <a:ext cx="8458200" cy="1104900"/>
          </a:xfrm>
        </p:spPr>
        <p:txBody>
          <a:bodyPr/>
          <a:lstStyle/>
          <a:p>
            <a:r>
              <a:rPr lang="en-US" altLang="en-US" dirty="0"/>
              <a:t>Drivers of Supply Chain Performance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7B6BE63B-F24A-4E86-ABB4-AA70560627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724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1800"/>
              <a:t>Facilities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places where inventory is stored, assembled, or fabricated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production sites and storage sites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Inventory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raw materials, WIP, finished goods within a supply chain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inventory policies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Transportation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moving inventory from point to point in a supply chain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combinations of transportation modes and routes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Information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data and analysis regarding inventory, transportation, facilities throughout the supply chain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potentially the biggest driver of supply chain performance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Sourcing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functions a firm performs and functions that are outsourced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Pricing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Price associated with goods and services provided by a firm to the supply chain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CE039-7919-463C-AE0E-D78270FF0E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514F080D-8596-4446-9299-404FA09357E7}" type="slidenum">
              <a:rPr lang="en-US" altLang="en-US" sz="1200">
                <a:latin typeface="Arial" panose="020B0604020202020204" pitchFamily="34" charset="0"/>
              </a:rPr>
              <a:pPr/>
              <a:t>7</a:t>
            </a:fld>
            <a:endParaRPr lang="en-US" altLang="en-US" sz="1400"/>
          </a:p>
        </p:txBody>
      </p:sp>
      <p:sp>
        <p:nvSpPr>
          <p:cNvPr id="18435" name="Rectangle 1026">
            <a:extLst>
              <a:ext uri="{FF2B5EF4-FFF2-40B4-BE49-F238E27FC236}">
                <a16:creationId xmlns:a16="http://schemas.microsoft.com/office/drawing/2014/main" id="{C6168279-E049-4867-AE3B-46899499C0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Framework for </a:t>
            </a:r>
            <a:br>
              <a:rPr lang="en-US" altLang="en-US"/>
            </a:br>
            <a:r>
              <a:rPr lang="en-US" altLang="en-US"/>
              <a:t>Structuring Drivers</a:t>
            </a:r>
          </a:p>
        </p:txBody>
      </p:sp>
      <p:pic>
        <p:nvPicPr>
          <p:cNvPr id="18436" name="Picture 1044">
            <a:extLst>
              <a:ext uri="{FF2B5EF4-FFF2-40B4-BE49-F238E27FC236}">
                <a16:creationId xmlns:a16="http://schemas.microsoft.com/office/drawing/2014/main" id="{DD1EDCCA-D806-4BF6-8CF7-CA7B93485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73914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4CF9F0-2E5C-4045-88C0-A93A0CBD43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B4EFD46C-2ECB-4E3B-AA07-4BBB082CBC75}" type="slidenum">
              <a:rPr lang="en-US" altLang="en-US" sz="1200">
                <a:latin typeface="Arial" panose="020B0604020202020204" pitchFamily="34" charset="0"/>
              </a:rPr>
              <a:pPr/>
              <a:t>8</a:t>
            </a:fld>
            <a:endParaRPr lang="en-US" altLang="en-US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D94169A-F7F9-48E6-B369-9559D73BA2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Facilities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0728FB87-91BE-4DDC-8801-CA1BA8EC47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Role in the supply chain</a:t>
            </a:r>
          </a:p>
          <a:p>
            <a:pPr lvl="1"/>
            <a:r>
              <a:rPr lang="en-US" altLang="en-US"/>
              <a:t>the “where” of the supply chain</a:t>
            </a:r>
          </a:p>
          <a:p>
            <a:pPr lvl="1"/>
            <a:r>
              <a:rPr lang="en-US" altLang="en-US"/>
              <a:t>manufacturing or storage (warehouses)</a:t>
            </a:r>
          </a:p>
          <a:p>
            <a:r>
              <a:rPr lang="en-US" altLang="en-US"/>
              <a:t>Role in the competitive strategy</a:t>
            </a:r>
          </a:p>
          <a:p>
            <a:pPr lvl="1"/>
            <a:r>
              <a:rPr lang="en-US" altLang="en-US"/>
              <a:t>economies of scale (efficiency priority)</a:t>
            </a:r>
          </a:p>
          <a:p>
            <a:pPr lvl="1"/>
            <a:r>
              <a:rPr lang="en-US" altLang="en-US"/>
              <a:t>larger number of smaller facilities (responsiveness priority)</a:t>
            </a:r>
          </a:p>
          <a:p>
            <a:r>
              <a:rPr lang="en-US" altLang="en-US"/>
              <a:t>Example 3.1:  Toyota and Honda</a:t>
            </a:r>
          </a:p>
          <a:p>
            <a:r>
              <a:rPr lang="en-US" altLang="en-US"/>
              <a:t>Components of facilities decisions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75F104-88B0-4DAA-888D-B3CB14A31C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latin typeface="Arial" panose="020B0604020202020204" pitchFamily="34" charset="0"/>
              </a:rPr>
              <a:t>3-</a:t>
            </a:r>
            <a:fld id="{2D1C7AC7-4274-46C6-B3FF-1C409F973451}" type="slidenum">
              <a:rPr lang="en-US" altLang="en-US" sz="1200">
                <a:latin typeface="Arial" panose="020B0604020202020204" pitchFamily="34" charset="0"/>
              </a:rPr>
              <a:pPr/>
              <a:t>9</a:t>
            </a:fld>
            <a:endParaRPr lang="en-US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F6AA3DD3-0443-4710-A88B-3283678097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382000" cy="1104900"/>
          </a:xfrm>
        </p:spPr>
        <p:txBody>
          <a:bodyPr/>
          <a:lstStyle/>
          <a:p>
            <a:r>
              <a:rPr lang="en-US" altLang="en-US"/>
              <a:t>Components of Facilities Decisions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63ABD0B3-5918-4135-A3D3-752BC01BFB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724400"/>
          </a:xfrm>
        </p:spPr>
        <p:txBody>
          <a:bodyPr/>
          <a:lstStyle/>
          <a:p>
            <a:r>
              <a:rPr lang="en-US" altLang="en-US"/>
              <a:t>Location</a:t>
            </a:r>
          </a:p>
          <a:p>
            <a:pPr lvl="1"/>
            <a:r>
              <a:rPr lang="en-US" altLang="en-US"/>
              <a:t>centralization (efficiency) vs. decentralization (responsiveness)</a:t>
            </a:r>
          </a:p>
          <a:p>
            <a:pPr lvl="1"/>
            <a:r>
              <a:rPr lang="en-US" altLang="en-US"/>
              <a:t>other factors to consider (e.g., proximity to customers)</a:t>
            </a:r>
          </a:p>
          <a:p>
            <a:r>
              <a:rPr lang="en-US" altLang="en-US"/>
              <a:t>Capacity (flexibility versus efficiency)</a:t>
            </a:r>
          </a:p>
          <a:p>
            <a:r>
              <a:rPr lang="en-US" altLang="en-US"/>
              <a:t>Manufacturing methodology (product focused versus process focused)</a:t>
            </a:r>
          </a:p>
          <a:p>
            <a:r>
              <a:rPr lang="en-US" altLang="en-US"/>
              <a:t>Warehousing methodology (SKU storage, job lot storage, cross-docking)</a:t>
            </a:r>
          </a:p>
          <a:p>
            <a:r>
              <a:rPr lang="en-US" altLang="en-US"/>
              <a:t>Overall trade-off:  Responsiveness versus efficiency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709477310369438C3E543C94179E2D" ma:contentTypeVersion="8" ma:contentTypeDescription="Create a new document." ma:contentTypeScope="" ma:versionID="40639e0939d655a4dc87506b01892c9e">
  <xsd:schema xmlns:xsd="http://www.w3.org/2001/XMLSchema" xmlns:xs="http://www.w3.org/2001/XMLSchema" xmlns:p="http://schemas.microsoft.com/office/2006/metadata/properties" xmlns:ns2="13c02fde-b48f-4d00-bac1-911d8ee6ee98" xmlns:ns3="6fd5926b-e52e-44d8-81d1-5e6608a23368" targetNamespace="http://schemas.microsoft.com/office/2006/metadata/properties" ma:root="true" ma:fieldsID="337014aa22b9b0ec50b4022cfab8c551" ns2:_="" ns3:_="">
    <xsd:import namespace="13c02fde-b48f-4d00-bac1-911d8ee6ee98"/>
    <xsd:import namespace="6fd5926b-e52e-44d8-81d1-5e6608a23368"/>
    <xsd:element name="properties">
      <xsd:complexType>
        <xsd:sequence>
          <xsd:element name="documentManagement">
            <xsd:complexType>
              <xsd:all>
                <xsd:element ref="ns2:Category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c02fde-b48f-4d00-bac1-911d8ee6ee98" elementFormDefault="qualified">
    <xsd:import namespace="http://schemas.microsoft.com/office/2006/documentManagement/types"/>
    <xsd:import namespace="http://schemas.microsoft.com/office/infopath/2007/PartnerControls"/>
    <xsd:element name="Category" ma:index="8" ma:displayName="Category" ma:description="Select from the pull down menu the correct category for this file type" ma:format="Dropdown" ma:internalName="Category">
      <xsd:simpleType>
        <xsd:restriction base="dms:Choice">
          <xsd:enumeration value="Meetings"/>
          <xsd:enumeration value="Purchase Order"/>
          <xsd:enumeration value="Invoice"/>
          <xsd:enumeration value="Policy"/>
          <xsd:enumeration value="Procedure"/>
          <xsd:enumeration value="Template"/>
        </xsd:restriction>
      </xsd:simpleType>
    </xsd:element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d5926b-e52e-44d8-81d1-5e6608a23368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13c02fde-b48f-4d00-bac1-911d8ee6ee98">Template</Category>
  </documentManagement>
</p:properties>
</file>

<file path=customXml/itemProps1.xml><?xml version="1.0" encoding="utf-8"?>
<ds:datastoreItem xmlns:ds="http://schemas.openxmlformats.org/officeDocument/2006/customXml" ds:itemID="{ABE02B31-F34B-4E18-8C84-0623F31763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D502E4-D18D-4EA6-BFF6-F7B2176D18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c02fde-b48f-4d00-bac1-911d8ee6ee98"/>
    <ds:schemaRef ds:uri="6fd5926b-e52e-44d8-81d1-5e6608a23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8324C9D-A4D4-4EA5-B76C-8491F2658EB9}">
  <ds:schemaRefs>
    <ds:schemaRef ds:uri="http://purl.org/dc/elements/1.1/"/>
    <ds:schemaRef ds:uri="http://schemas.microsoft.com/office/2006/metadata/properties"/>
    <ds:schemaRef ds:uri="6fd5926b-e52e-44d8-81d1-5e6608a2336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13c02fde-b48f-4d00-bac1-911d8ee6ee98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13901</TotalTime>
  <Words>1373</Words>
  <Application>Microsoft Office PowerPoint</Application>
  <PresentationFormat>On-screen Show (4:3)</PresentationFormat>
  <Paragraphs>223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Arial</vt:lpstr>
      <vt:lpstr>Calibri</vt:lpstr>
      <vt:lpstr>Calibri Light</vt:lpstr>
      <vt:lpstr>Monotype Sorts</vt:lpstr>
      <vt:lpstr>Times New Roman</vt:lpstr>
      <vt:lpstr>1_Custom Design</vt:lpstr>
      <vt:lpstr>2_Custom Design</vt:lpstr>
      <vt:lpstr>3_Custom Design</vt:lpstr>
      <vt:lpstr>5_Custom Design</vt:lpstr>
      <vt:lpstr>PowerPoint Presentation</vt:lpstr>
      <vt:lpstr>PowerPoint Presentation</vt:lpstr>
      <vt:lpstr>Outline</vt:lpstr>
      <vt:lpstr>IMPELLERS OF SUPPLY CHAIN</vt:lpstr>
      <vt:lpstr>SUPPLY CHAIN CONCEPTS</vt:lpstr>
      <vt:lpstr>Drivers of Supply Chain Performance</vt:lpstr>
      <vt:lpstr>A Framework for  Structuring Drivers</vt:lpstr>
      <vt:lpstr>Facilities</vt:lpstr>
      <vt:lpstr>Components of Facilities Decisions</vt:lpstr>
      <vt:lpstr>Inventory</vt:lpstr>
      <vt:lpstr>Inventory:  Role in the Supply Chain</vt:lpstr>
      <vt:lpstr>Inventory:  Role in Competitive Strategy</vt:lpstr>
      <vt:lpstr>Components of Inventory Decisions</vt:lpstr>
      <vt:lpstr>Transportation</vt:lpstr>
      <vt:lpstr>Transportation: Role in the Supply Chain</vt:lpstr>
      <vt:lpstr>Transportation:   Role in the Competitive Strategy</vt:lpstr>
      <vt:lpstr>Components of Transportation Decisions</vt:lpstr>
      <vt:lpstr>Information</vt:lpstr>
      <vt:lpstr>Information: Role in the Supply Chain</vt:lpstr>
      <vt:lpstr>Information:   Role in the Competitive Strategy</vt:lpstr>
      <vt:lpstr>Components of Information Decisions</vt:lpstr>
      <vt:lpstr>Sourcing</vt:lpstr>
      <vt:lpstr>Sourcing: Role in the Supply Chain</vt:lpstr>
      <vt:lpstr>Sourcing:   Role in the Competitive Strategy</vt:lpstr>
      <vt:lpstr>Components of Sourcing Decisions</vt:lpstr>
      <vt:lpstr>Pricing</vt:lpstr>
      <vt:lpstr>Pricing: Role in the Supply Chain</vt:lpstr>
      <vt:lpstr>Sourcing:   Role in the Competitive Strategy</vt:lpstr>
      <vt:lpstr>Components of Pricing Decisions</vt:lpstr>
      <vt:lpstr>Obstacles to Achieving  Strategic Fit</vt:lpstr>
      <vt:lpstr>Summary</vt:lpstr>
      <vt:lpstr>Further Reading: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Toniel Leung</dc:creator>
  <cp:lastModifiedBy>Eias</cp:lastModifiedBy>
  <cp:revision>50</cp:revision>
  <dcterms:created xsi:type="dcterms:W3CDTF">2017-08-16T23:55:16Z</dcterms:created>
  <dcterms:modified xsi:type="dcterms:W3CDTF">2018-12-02T09:04:56Z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0x010100E1709477310369438C3E543C94179E2D</vt:lpwstr>
  </property>
</Properties>
</file>