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4"/>
    <p:sldMasterId id="2147483683" r:id="rId5"/>
    <p:sldMasterId id="2147483685" r:id="rId6"/>
  </p:sldMasterIdLst>
  <p:notesMasterIdLst>
    <p:notesMasterId r:id="rId26"/>
  </p:notesMasterIdLst>
  <p:sldIdLst>
    <p:sldId id="286" r:id="rId7"/>
    <p:sldId id="335" r:id="rId8"/>
    <p:sldId id="329" r:id="rId9"/>
    <p:sldId id="311" r:id="rId10"/>
    <p:sldId id="336" r:id="rId11"/>
    <p:sldId id="337" r:id="rId12"/>
    <p:sldId id="264" r:id="rId13"/>
    <p:sldId id="314" r:id="rId14"/>
    <p:sldId id="330" r:id="rId15"/>
    <p:sldId id="315" r:id="rId16"/>
    <p:sldId id="294" r:id="rId17"/>
    <p:sldId id="316" r:id="rId18"/>
    <p:sldId id="271" r:id="rId19"/>
    <p:sldId id="338" r:id="rId20"/>
    <p:sldId id="339" r:id="rId21"/>
    <p:sldId id="332" r:id="rId22"/>
    <p:sldId id="340" r:id="rId23"/>
    <p:sldId id="341" r:id="rId24"/>
    <p:sldId id="47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FCA309BC-425A-DD42-98C2-75A72F7C624A}">
          <p14:sldIdLst>
            <p14:sldId id="286"/>
            <p14:sldId id="335"/>
            <p14:sldId id="329"/>
            <p14:sldId id="311"/>
            <p14:sldId id="336"/>
            <p14:sldId id="337"/>
            <p14:sldId id="264"/>
            <p14:sldId id="314"/>
            <p14:sldId id="330"/>
            <p14:sldId id="315"/>
            <p14:sldId id="294"/>
            <p14:sldId id="316"/>
            <p14:sldId id="271"/>
            <p14:sldId id="338"/>
            <p14:sldId id="339"/>
            <p14:sldId id="332"/>
            <p14:sldId id="340"/>
            <p14:sldId id="341"/>
            <p14:sldId id="4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73"/>
  </p:normalViewPr>
  <p:slideViewPr>
    <p:cSldViewPr snapToGrid="0" snapToObjects="1">
      <p:cViewPr varScale="1">
        <p:scale>
          <a:sx n="63" d="100"/>
          <a:sy n="63" d="100"/>
        </p:scale>
        <p:origin x="1212" y="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3" d="100"/>
          <a:sy n="83" d="100"/>
        </p:scale>
        <p:origin x="30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EA2218-DD8C-4944-883E-4F222486B95A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21B446-6C3A-434A-9EAF-115FF2B52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917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365126"/>
            <a:ext cx="6902681" cy="1325563"/>
          </a:xfrm>
          <a:prstGeom prst="rect">
            <a:avLst/>
          </a:prstGeom>
        </p:spPr>
        <p:txBody>
          <a:bodyPr/>
          <a:lstStyle>
            <a:lvl1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28650" y="1911351"/>
            <a:ext cx="8124825" cy="462245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65159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19150" y="5092700"/>
            <a:ext cx="7877175" cy="154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219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3DE92-A298-4BA1-8A12-1C95D33288B5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47700" y="64071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647700" y="1943100"/>
            <a:ext cx="6553200" cy="4191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32525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6832" y="-64549"/>
            <a:ext cx="12417893" cy="693868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076951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43CD403-54AC-49B0-BCE8-20FF98AC2FFD}" type="datetimeFigureOut">
              <a:rPr lang="en-AU" smtClean="0"/>
              <a:pPr/>
              <a:t>30/01/2019</a:t>
            </a:fld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457950" y="6076951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E3E055E-1006-4691-A728-C6D4B59F1965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17771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CD403-54AC-49B0-BCE8-20FF98AC2FFD}" type="datetimeFigureOut">
              <a:rPr lang="en-AU" smtClean="0"/>
              <a:t>30/01/2019</a:t>
            </a:fld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3E055E-1006-4691-A728-C6D4B59F1965}" type="slidenum">
              <a:rPr lang="en-AU" smtClean="0"/>
              <a:t>‹#›</a:t>
            </a:fld>
            <a:endParaRPr lang="en-A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628650" y="1930400"/>
            <a:ext cx="6905625" cy="3937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80956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365126"/>
            <a:ext cx="6491201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28651" y="1870076"/>
            <a:ext cx="7962900" cy="4454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498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890212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28650" y="1903414"/>
            <a:ext cx="7886700" cy="462207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1665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890212" cy="1325563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28650" y="1903414"/>
            <a:ext cx="2952750" cy="462207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102101" y="1903413"/>
            <a:ext cx="3416697" cy="4622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1854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0991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51624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5" name="Online Image Placeholder 4"/>
          <p:cNvSpPr>
            <a:spLocks noGrp="1"/>
          </p:cNvSpPr>
          <p:nvPr>
            <p:ph type="clipArt" sz="quarter" idx="10"/>
          </p:nvPr>
        </p:nvSpPr>
        <p:spPr>
          <a:xfrm>
            <a:off x="733425" y="2273300"/>
            <a:ext cx="2771775" cy="2641600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5743575" y="2273300"/>
            <a:ext cx="2771775" cy="2641600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53139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1" t="11" b="83291"/>
          <a:stretch/>
        </p:blipFill>
        <p:spPr>
          <a:xfrm>
            <a:off x="-60960" y="0"/>
            <a:ext cx="9204960" cy="1152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9056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CD403-54AC-49B0-BCE8-20FF98AC2FFD}" type="datetimeFigureOut">
              <a:rPr lang="en-AU" smtClean="0"/>
              <a:t>30/01/2019</a:t>
            </a:fld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E055E-1006-4691-A728-C6D4B59F196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4191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7" r:id="rId2"/>
    <p:sldLayoutId id="2147483686" r:id="rId3"/>
    <p:sldLayoutId id="2147483680" r:id="rId4"/>
    <p:sldLayoutId id="2147483681" r:id="rId5"/>
    <p:sldLayoutId id="2147483690" r:id="rId6"/>
    <p:sldLayoutId id="2147483691" r:id="rId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8" r="12145"/>
          <a:stretch/>
        </p:blipFill>
        <p:spPr>
          <a:xfrm>
            <a:off x="-60960" y="-80683"/>
            <a:ext cx="9248503" cy="693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646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8" r:id="rId2"/>
    <p:sldLayoutId id="2147483689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1" t="-1" b="81"/>
          <a:stretch/>
        </p:blipFill>
        <p:spPr>
          <a:xfrm>
            <a:off x="-60960" y="0"/>
            <a:ext cx="9204960" cy="689125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9437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69437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53050" y="63897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523DE92-A298-4BA1-8A12-1C95D33288B5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12649-D2F1-495C-A6D7-F9BEBEA50CD3}" type="datetimeFigureOut">
              <a:rPr lang="en-AU" smtClean="0"/>
              <a:t>30/01/2019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6132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3C006-9285-40BB-89A2-64B63E699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Week 3 Feb 2019</a:t>
            </a:r>
            <a:br>
              <a:rPr lang="en-AU" dirty="0"/>
            </a:br>
            <a:r>
              <a:rPr lang="en-AU" dirty="0"/>
              <a:t>MGT808</a:t>
            </a:r>
            <a:br>
              <a:rPr lang="en-AU" dirty="0"/>
            </a:b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4F7FBB-8492-4284-ABFA-6E63E69463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AU" sz="3600" dirty="0"/>
              <a:t>Responsible Leadership Across Cultures</a:t>
            </a:r>
          </a:p>
        </p:txBody>
      </p:sp>
    </p:spTree>
    <p:extLst>
      <p:ext uri="{BB962C8B-B14F-4D97-AF65-F5344CB8AC3E}">
        <p14:creationId xmlns:p14="http://schemas.microsoft.com/office/powerpoint/2010/main" val="2388903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207557" y="2667000"/>
            <a:ext cx="6781801" cy="1905000"/>
          </a:xfrm>
          <a:prstGeom prst="roundRect">
            <a:avLst/>
          </a:prstGeom>
          <a:solidFill>
            <a:srgbClr val="009999">
              <a:alpha val="89804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3350" tIns="133350" rIns="133350" bIns="133350" numCol="1" spcCol="1270" anchor="ctr" anchorCtr="0">
            <a:noAutofit/>
          </a:bodyPr>
          <a:lstStyle/>
          <a:p>
            <a:pPr lvl="0" algn="ctr" defTabSz="15557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500" kern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Culture Gap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00200"/>
            <a:ext cx="6477000" cy="4876800"/>
          </a:xfrm>
          <a:ln>
            <a:noFill/>
          </a:ln>
        </p:spPr>
        <p:txBody>
          <a:bodyPr>
            <a:norm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500" dirty="0">
              <a:latin typeface="+mn-lt"/>
            </a:endParaRPr>
          </a:p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600" dirty="0">
              <a:solidFill>
                <a:schemeClr val="bg1"/>
              </a:solidFill>
            </a:endParaRPr>
          </a:p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500" dirty="0">
                <a:solidFill>
                  <a:schemeClr val="bg1"/>
                </a:solidFill>
              </a:rPr>
              <a:t>The difference between </a:t>
            </a:r>
            <a:br>
              <a:rPr lang="en-US" sz="3500" dirty="0">
                <a:solidFill>
                  <a:schemeClr val="bg1"/>
                </a:solidFill>
              </a:rPr>
            </a:br>
            <a:r>
              <a:rPr lang="en-US" sz="3500" dirty="0">
                <a:solidFill>
                  <a:schemeClr val="bg1"/>
                </a:solidFill>
              </a:rPr>
              <a:t>desired and actual values </a:t>
            </a:r>
            <a:br>
              <a:rPr lang="en-US" sz="3500" dirty="0">
                <a:solidFill>
                  <a:schemeClr val="bg1"/>
                </a:solidFill>
              </a:rPr>
            </a:br>
            <a:r>
              <a:rPr lang="en-US" sz="3500" dirty="0">
                <a:solidFill>
                  <a:schemeClr val="bg1"/>
                </a:solidFill>
              </a:rPr>
              <a:t>and behaviors</a:t>
            </a:r>
          </a:p>
        </p:txBody>
      </p:sp>
    </p:spTree>
    <p:extLst>
      <p:ext uri="{BB962C8B-B14F-4D97-AF65-F5344CB8AC3E}">
        <p14:creationId xmlns:p14="http://schemas.microsoft.com/office/powerpoint/2010/main" val="1983387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24001" y="2209800"/>
            <a:ext cx="6054090" cy="3733800"/>
          </a:xfrm>
          <a:prstGeom prst="roundRect">
            <a:avLst/>
          </a:prstGeom>
          <a:solidFill>
            <a:srgbClr val="009999">
              <a:alpha val="9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lvl="0" algn="ctr" defTabSz="1600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kern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High-Performance Culture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1" y="2362199"/>
            <a:ext cx="6054090" cy="3276601"/>
          </a:xfrm>
          <a:ln>
            <a:noFill/>
          </a:ln>
        </p:spPr>
        <p:txBody>
          <a:bodyPr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500" dirty="0">
                <a:solidFill>
                  <a:schemeClr val="bg1"/>
                </a:solidFill>
              </a:rPr>
              <a:t>A culture that is based on a solid mission, embodies shared responsive values that guide decisions, and encourages individual ownership of both bottom-line results and cultural values</a:t>
            </a:r>
          </a:p>
        </p:txBody>
      </p:sp>
    </p:spTree>
    <p:extLst>
      <p:ext uri="{BB962C8B-B14F-4D97-AF65-F5344CB8AC3E}">
        <p14:creationId xmlns:p14="http://schemas.microsoft.com/office/powerpoint/2010/main" val="2290718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207557" y="2743200"/>
            <a:ext cx="6781801" cy="1905000"/>
          </a:xfrm>
          <a:prstGeom prst="roundRect">
            <a:avLst/>
          </a:prstGeom>
          <a:solidFill>
            <a:srgbClr val="009999">
              <a:alpha val="89804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3350" tIns="133350" rIns="133350" bIns="133350" numCol="1" spcCol="1270" anchor="ctr" anchorCtr="0">
            <a:noAutofit/>
          </a:bodyPr>
          <a:lstStyle/>
          <a:p>
            <a:pPr lvl="0" algn="ctr" defTabSz="15557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500" kern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Cultural Leader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00200"/>
            <a:ext cx="6477000" cy="4876800"/>
          </a:xfrm>
          <a:ln>
            <a:noFill/>
          </a:ln>
        </p:spPr>
        <p:txBody>
          <a:bodyPr>
            <a:norm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500" dirty="0">
              <a:latin typeface="+mn-lt"/>
            </a:endParaRPr>
          </a:p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600" dirty="0">
              <a:solidFill>
                <a:schemeClr val="bg1"/>
              </a:solidFill>
            </a:endParaRPr>
          </a:p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500" dirty="0">
                <a:solidFill>
                  <a:schemeClr val="bg1"/>
                </a:solidFill>
              </a:rPr>
              <a:t>A leader who actively uses signals and symbols to influence corporate culture</a:t>
            </a:r>
          </a:p>
        </p:txBody>
      </p:sp>
    </p:spTree>
    <p:extLst>
      <p:ext uri="{BB962C8B-B14F-4D97-AF65-F5344CB8AC3E}">
        <p14:creationId xmlns:p14="http://schemas.microsoft.com/office/powerpoint/2010/main" val="1307368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Cultural Leadership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Cultural leaders influence culture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Articulate a vision for the organizational culture that employees can believe in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Heed the day-to-day activities that reinforce the cultural vision</a:t>
            </a:r>
          </a:p>
        </p:txBody>
      </p:sp>
    </p:spTree>
    <p:extLst>
      <p:ext uri="{BB962C8B-B14F-4D97-AF65-F5344CB8AC3E}">
        <p14:creationId xmlns:p14="http://schemas.microsoft.com/office/powerpoint/2010/main" val="3310386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72291" y="5110600"/>
            <a:ext cx="8587316" cy="645052"/>
          </a:xfrm>
          <a:prstGeom prst="rect">
            <a:avLst/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967311" y="4838126"/>
            <a:ext cx="5608160" cy="512064"/>
          </a:xfrm>
          <a:custGeom>
            <a:avLst/>
            <a:gdLst>
              <a:gd name="connsiteX0" fmla="*/ 0 w 5280660"/>
              <a:gd name="connsiteY0" fmla="*/ 113162 h 678960"/>
              <a:gd name="connsiteX1" fmla="*/ 113162 w 5280660"/>
              <a:gd name="connsiteY1" fmla="*/ 0 h 678960"/>
              <a:gd name="connsiteX2" fmla="*/ 5167498 w 5280660"/>
              <a:gd name="connsiteY2" fmla="*/ 0 h 678960"/>
              <a:gd name="connsiteX3" fmla="*/ 5280660 w 5280660"/>
              <a:gd name="connsiteY3" fmla="*/ 113162 h 678960"/>
              <a:gd name="connsiteX4" fmla="*/ 5280660 w 5280660"/>
              <a:gd name="connsiteY4" fmla="*/ 565798 h 678960"/>
              <a:gd name="connsiteX5" fmla="*/ 5167498 w 5280660"/>
              <a:gd name="connsiteY5" fmla="*/ 678960 h 678960"/>
              <a:gd name="connsiteX6" fmla="*/ 113162 w 5280660"/>
              <a:gd name="connsiteY6" fmla="*/ 678960 h 678960"/>
              <a:gd name="connsiteX7" fmla="*/ 0 w 5280660"/>
              <a:gd name="connsiteY7" fmla="*/ 565798 h 678960"/>
              <a:gd name="connsiteX8" fmla="*/ 0 w 5280660"/>
              <a:gd name="connsiteY8" fmla="*/ 113162 h 67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80660" h="678960">
                <a:moveTo>
                  <a:pt x="0" y="113162"/>
                </a:moveTo>
                <a:cubicBezTo>
                  <a:pt x="0" y="50664"/>
                  <a:pt x="50664" y="0"/>
                  <a:pt x="113162" y="0"/>
                </a:cubicBezTo>
                <a:lnTo>
                  <a:pt x="5167498" y="0"/>
                </a:lnTo>
                <a:cubicBezTo>
                  <a:pt x="5229996" y="0"/>
                  <a:pt x="5280660" y="50664"/>
                  <a:pt x="5280660" y="113162"/>
                </a:cubicBezTo>
                <a:lnTo>
                  <a:pt x="5280660" y="565798"/>
                </a:lnTo>
                <a:cubicBezTo>
                  <a:pt x="5280660" y="628296"/>
                  <a:pt x="5229996" y="678960"/>
                  <a:pt x="5167498" y="678960"/>
                </a:cubicBezTo>
                <a:lnTo>
                  <a:pt x="113162" y="678960"/>
                </a:lnTo>
                <a:cubicBezTo>
                  <a:pt x="50664" y="678960"/>
                  <a:pt x="0" y="628296"/>
                  <a:pt x="0" y="565798"/>
                </a:cubicBezTo>
                <a:lnTo>
                  <a:pt x="0" y="113162"/>
                </a:lnTo>
                <a:close/>
              </a:path>
            </a:pathLst>
          </a:custGeom>
          <a:solidFill>
            <a:srgbClr val="0099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2740" tIns="33144" rIns="232740" bIns="33144" numCol="1" spcCol="1270" anchor="ctr" anchorCtr="0">
            <a:noAutofit/>
          </a:bodyPr>
          <a:lstStyle/>
          <a:p>
            <a:pPr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2291" y="4101350"/>
            <a:ext cx="8587316" cy="542368"/>
          </a:xfrm>
          <a:prstGeom prst="rect">
            <a:avLst/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990600" y="3860470"/>
            <a:ext cx="5638800" cy="512064"/>
          </a:xfrm>
          <a:custGeom>
            <a:avLst/>
            <a:gdLst>
              <a:gd name="connsiteX0" fmla="*/ 0 w 5280660"/>
              <a:gd name="connsiteY0" fmla="*/ 113162 h 678960"/>
              <a:gd name="connsiteX1" fmla="*/ 113162 w 5280660"/>
              <a:gd name="connsiteY1" fmla="*/ 0 h 678960"/>
              <a:gd name="connsiteX2" fmla="*/ 5167498 w 5280660"/>
              <a:gd name="connsiteY2" fmla="*/ 0 h 678960"/>
              <a:gd name="connsiteX3" fmla="*/ 5280660 w 5280660"/>
              <a:gd name="connsiteY3" fmla="*/ 113162 h 678960"/>
              <a:gd name="connsiteX4" fmla="*/ 5280660 w 5280660"/>
              <a:gd name="connsiteY4" fmla="*/ 565798 h 678960"/>
              <a:gd name="connsiteX5" fmla="*/ 5167498 w 5280660"/>
              <a:gd name="connsiteY5" fmla="*/ 678960 h 678960"/>
              <a:gd name="connsiteX6" fmla="*/ 113162 w 5280660"/>
              <a:gd name="connsiteY6" fmla="*/ 678960 h 678960"/>
              <a:gd name="connsiteX7" fmla="*/ 0 w 5280660"/>
              <a:gd name="connsiteY7" fmla="*/ 565798 h 678960"/>
              <a:gd name="connsiteX8" fmla="*/ 0 w 5280660"/>
              <a:gd name="connsiteY8" fmla="*/ 113162 h 67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80660" h="678960">
                <a:moveTo>
                  <a:pt x="0" y="113162"/>
                </a:moveTo>
                <a:cubicBezTo>
                  <a:pt x="0" y="50664"/>
                  <a:pt x="50664" y="0"/>
                  <a:pt x="113162" y="0"/>
                </a:cubicBezTo>
                <a:lnTo>
                  <a:pt x="5167498" y="0"/>
                </a:lnTo>
                <a:cubicBezTo>
                  <a:pt x="5229996" y="0"/>
                  <a:pt x="5280660" y="50664"/>
                  <a:pt x="5280660" y="113162"/>
                </a:cubicBezTo>
                <a:lnTo>
                  <a:pt x="5280660" y="565798"/>
                </a:lnTo>
                <a:cubicBezTo>
                  <a:pt x="5280660" y="628296"/>
                  <a:pt x="5229996" y="678960"/>
                  <a:pt x="5167498" y="678960"/>
                </a:cubicBezTo>
                <a:lnTo>
                  <a:pt x="113162" y="678960"/>
                </a:lnTo>
                <a:cubicBezTo>
                  <a:pt x="50664" y="678960"/>
                  <a:pt x="0" y="628296"/>
                  <a:pt x="0" y="565798"/>
                </a:cubicBezTo>
                <a:lnTo>
                  <a:pt x="0" y="113162"/>
                </a:lnTo>
                <a:close/>
              </a:path>
            </a:pathLst>
          </a:custGeom>
          <a:solidFill>
            <a:srgbClr val="0099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2740" tIns="33144" rIns="232740" bIns="33144" numCol="1" spcCol="1270" anchor="ctr" anchorCtr="0">
            <a:noAutofit/>
          </a:bodyPr>
          <a:lstStyle/>
          <a:p>
            <a:pPr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8822" y="3181692"/>
            <a:ext cx="8587316" cy="509045"/>
          </a:xfrm>
          <a:prstGeom prst="rect">
            <a:avLst/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8822" y="2185082"/>
            <a:ext cx="8587316" cy="512847"/>
          </a:xfrm>
          <a:prstGeom prst="rect">
            <a:avLst/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968502" y="2947531"/>
            <a:ext cx="5660898" cy="512064"/>
          </a:xfrm>
          <a:custGeom>
            <a:avLst/>
            <a:gdLst>
              <a:gd name="connsiteX0" fmla="*/ 0 w 5280660"/>
              <a:gd name="connsiteY0" fmla="*/ 113162 h 678960"/>
              <a:gd name="connsiteX1" fmla="*/ 113162 w 5280660"/>
              <a:gd name="connsiteY1" fmla="*/ 0 h 678960"/>
              <a:gd name="connsiteX2" fmla="*/ 5167498 w 5280660"/>
              <a:gd name="connsiteY2" fmla="*/ 0 h 678960"/>
              <a:gd name="connsiteX3" fmla="*/ 5280660 w 5280660"/>
              <a:gd name="connsiteY3" fmla="*/ 113162 h 678960"/>
              <a:gd name="connsiteX4" fmla="*/ 5280660 w 5280660"/>
              <a:gd name="connsiteY4" fmla="*/ 565798 h 678960"/>
              <a:gd name="connsiteX5" fmla="*/ 5167498 w 5280660"/>
              <a:gd name="connsiteY5" fmla="*/ 678960 h 678960"/>
              <a:gd name="connsiteX6" fmla="*/ 113162 w 5280660"/>
              <a:gd name="connsiteY6" fmla="*/ 678960 h 678960"/>
              <a:gd name="connsiteX7" fmla="*/ 0 w 5280660"/>
              <a:gd name="connsiteY7" fmla="*/ 565798 h 678960"/>
              <a:gd name="connsiteX8" fmla="*/ 0 w 5280660"/>
              <a:gd name="connsiteY8" fmla="*/ 113162 h 67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80660" h="678960">
                <a:moveTo>
                  <a:pt x="0" y="113162"/>
                </a:moveTo>
                <a:cubicBezTo>
                  <a:pt x="0" y="50664"/>
                  <a:pt x="50664" y="0"/>
                  <a:pt x="113162" y="0"/>
                </a:cubicBezTo>
                <a:lnTo>
                  <a:pt x="5167498" y="0"/>
                </a:lnTo>
                <a:cubicBezTo>
                  <a:pt x="5229996" y="0"/>
                  <a:pt x="5280660" y="50664"/>
                  <a:pt x="5280660" y="113162"/>
                </a:cubicBezTo>
                <a:lnTo>
                  <a:pt x="5280660" y="565798"/>
                </a:lnTo>
                <a:cubicBezTo>
                  <a:pt x="5280660" y="628296"/>
                  <a:pt x="5229996" y="678960"/>
                  <a:pt x="5167498" y="678960"/>
                </a:cubicBezTo>
                <a:lnTo>
                  <a:pt x="113162" y="678960"/>
                </a:lnTo>
                <a:cubicBezTo>
                  <a:pt x="50664" y="678960"/>
                  <a:pt x="0" y="628296"/>
                  <a:pt x="0" y="565798"/>
                </a:cubicBezTo>
                <a:lnTo>
                  <a:pt x="0" y="113162"/>
                </a:lnTo>
                <a:close/>
              </a:path>
            </a:pathLst>
          </a:custGeom>
          <a:solidFill>
            <a:srgbClr val="0099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2740" tIns="33144" rIns="232740" bIns="33144" numCol="1" spcCol="1270" anchor="ctr" anchorCtr="0">
            <a:noAutofit/>
          </a:bodyPr>
          <a:lstStyle/>
          <a:p>
            <a:pPr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938022" y="1943244"/>
            <a:ext cx="5691378" cy="513806"/>
          </a:xfrm>
          <a:custGeom>
            <a:avLst/>
            <a:gdLst>
              <a:gd name="connsiteX0" fmla="*/ 0 w 5280660"/>
              <a:gd name="connsiteY0" fmla="*/ 113162 h 678960"/>
              <a:gd name="connsiteX1" fmla="*/ 113162 w 5280660"/>
              <a:gd name="connsiteY1" fmla="*/ 0 h 678960"/>
              <a:gd name="connsiteX2" fmla="*/ 5167498 w 5280660"/>
              <a:gd name="connsiteY2" fmla="*/ 0 h 678960"/>
              <a:gd name="connsiteX3" fmla="*/ 5280660 w 5280660"/>
              <a:gd name="connsiteY3" fmla="*/ 113162 h 678960"/>
              <a:gd name="connsiteX4" fmla="*/ 5280660 w 5280660"/>
              <a:gd name="connsiteY4" fmla="*/ 565798 h 678960"/>
              <a:gd name="connsiteX5" fmla="*/ 5167498 w 5280660"/>
              <a:gd name="connsiteY5" fmla="*/ 678960 h 678960"/>
              <a:gd name="connsiteX6" fmla="*/ 113162 w 5280660"/>
              <a:gd name="connsiteY6" fmla="*/ 678960 h 678960"/>
              <a:gd name="connsiteX7" fmla="*/ 0 w 5280660"/>
              <a:gd name="connsiteY7" fmla="*/ 565798 h 678960"/>
              <a:gd name="connsiteX8" fmla="*/ 0 w 5280660"/>
              <a:gd name="connsiteY8" fmla="*/ 113162 h 67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80660" h="678960">
                <a:moveTo>
                  <a:pt x="0" y="113162"/>
                </a:moveTo>
                <a:cubicBezTo>
                  <a:pt x="0" y="50664"/>
                  <a:pt x="50664" y="0"/>
                  <a:pt x="113162" y="0"/>
                </a:cubicBezTo>
                <a:lnTo>
                  <a:pt x="5167498" y="0"/>
                </a:lnTo>
                <a:cubicBezTo>
                  <a:pt x="5229996" y="0"/>
                  <a:pt x="5280660" y="50664"/>
                  <a:pt x="5280660" y="113162"/>
                </a:cubicBezTo>
                <a:lnTo>
                  <a:pt x="5280660" y="565798"/>
                </a:lnTo>
                <a:cubicBezTo>
                  <a:pt x="5280660" y="628296"/>
                  <a:pt x="5229996" y="678960"/>
                  <a:pt x="5167498" y="678960"/>
                </a:cubicBezTo>
                <a:lnTo>
                  <a:pt x="113162" y="678960"/>
                </a:lnTo>
                <a:cubicBezTo>
                  <a:pt x="50664" y="678960"/>
                  <a:pt x="0" y="628296"/>
                  <a:pt x="0" y="565798"/>
                </a:cubicBezTo>
                <a:lnTo>
                  <a:pt x="0" y="113162"/>
                </a:lnTo>
                <a:close/>
              </a:path>
            </a:pathLst>
          </a:custGeom>
          <a:solidFill>
            <a:srgbClr val="0099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2740" tIns="33144" rIns="232740" bIns="33144" numCol="1" spcCol="1270" anchor="ctr" anchorCtr="0">
            <a:noAutofit/>
          </a:bodyPr>
          <a:lstStyle/>
          <a:p>
            <a:pPr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Mechanisms That Enact </a:t>
            </a:r>
            <a:br>
              <a:rPr lang="en-US" dirty="0"/>
            </a:br>
            <a:r>
              <a:rPr lang="en-US" dirty="0"/>
              <a:t>Cultural Values </a:t>
            </a:r>
            <a:r>
              <a:rPr lang="en-US" sz="2000" dirty="0"/>
              <a:t>(slide 1 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778" y="1416874"/>
            <a:ext cx="7136342" cy="4427366"/>
          </a:xfrm>
          <a:ln>
            <a:noFill/>
          </a:ln>
        </p:spPr>
        <p:txBody>
          <a:bodyPr anchor="t" anchorCtr="0">
            <a:spAutoFit/>
          </a:bodyPr>
          <a:lstStyle/>
          <a:p>
            <a:pPr marL="0" lvl="0" indent="0" defTabSz="10668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None/>
            </a:pPr>
            <a:endParaRPr lang="en-US" sz="2800" dirty="0">
              <a:solidFill>
                <a:schemeClr val="bg1"/>
              </a:solidFill>
            </a:endParaRPr>
          </a:p>
          <a:p>
            <a:pPr marL="0" lvl="0" indent="0" defTabSz="10668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None/>
            </a:pPr>
            <a:r>
              <a:rPr lang="en-US" sz="2400" dirty="0">
                <a:solidFill>
                  <a:schemeClr val="bg1"/>
                </a:solidFill>
              </a:rPr>
              <a:t>Rites and ceremonies</a:t>
            </a:r>
          </a:p>
          <a:p>
            <a:pPr marL="0" lvl="0" indent="0" defTabSz="1066800">
              <a:lnSpc>
                <a:spcPct val="90000"/>
              </a:lnSpc>
              <a:spcBef>
                <a:spcPct val="0"/>
              </a:spcBef>
              <a:buNone/>
            </a:pPr>
            <a:endParaRPr lang="en-US" sz="2800" dirty="0"/>
          </a:p>
          <a:p>
            <a:pPr marL="0" lvl="0" indent="0" defTabSz="1066800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Stories</a:t>
            </a:r>
          </a:p>
          <a:p>
            <a:pPr marL="0" lvl="0" indent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0" lvl="0" indent="0" defTabSz="1066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en-US" sz="1100" dirty="0"/>
          </a:p>
          <a:p>
            <a:pPr marL="0" lvl="0" indent="0" defTabSz="1066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2400" dirty="0">
                <a:solidFill>
                  <a:schemeClr val="bg1"/>
                </a:solidFill>
              </a:rPr>
              <a:t>Symbols</a:t>
            </a:r>
          </a:p>
          <a:p>
            <a:pPr marL="0" lvl="0" indent="0" defTabSz="1066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en-US" sz="4800" dirty="0"/>
          </a:p>
          <a:p>
            <a:pPr marL="0" lvl="0" indent="0" defTabSz="1066800">
              <a:lnSpc>
                <a:spcPct val="20000"/>
              </a:lnSpc>
              <a:spcBef>
                <a:spcPts val="600"/>
              </a:spcBef>
              <a:spcAft>
                <a:spcPct val="35000"/>
              </a:spcAft>
              <a:buNone/>
            </a:pPr>
            <a:r>
              <a:rPr lang="en-US" sz="2400" dirty="0">
                <a:solidFill>
                  <a:schemeClr val="bg1"/>
                </a:solidFill>
              </a:rPr>
              <a:t>Specialized language</a:t>
            </a:r>
          </a:p>
          <a:p>
            <a:pPr marL="0" lvl="1" indent="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340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78822" y="3181692"/>
            <a:ext cx="8587316" cy="509045"/>
          </a:xfrm>
          <a:prstGeom prst="rect">
            <a:avLst/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8822" y="2185082"/>
            <a:ext cx="8587316" cy="512847"/>
          </a:xfrm>
          <a:prstGeom prst="rect">
            <a:avLst/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968502" y="2947531"/>
            <a:ext cx="5660898" cy="512064"/>
          </a:xfrm>
          <a:custGeom>
            <a:avLst/>
            <a:gdLst>
              <a:gd name="connsiteX0" fmla="*/ 0 w 5280660"/>
              <a:gd name="connsiteY0" fmla="*/ 113162 h 678960"/>
              <a:gd name="connsiteX1" fmla="*/ 113162 w 5280660"/>
              <a:gd name="connsiteY1" fmla="*/ 0 h 678960"/>
              <a:gd name="connsiteX2" fmla="*/ 5167498 w 5280660"/>
              <a:gd name="connsiteY2" fmla="*/ 0 h 678960"/>
              <a:gd name="connsiteX3" fmla="*/ 5280660 w 5280660"/>
              <a:gd name="connsiteY3" fmla="*/ 113162 h 678960"/>
              <a:gd name="connsiteX4" fmla="*/ 5280660 w 5280660"/>
              <a:gd name="connsiteY4" fmla="*/ 565798 h 678960"/>
              <a:gd name="connsiteX5" fmla="*/ 5167498 w 5280660"/>
              <a:gd name="connsiteY5" fmla="*/ 678960 h 678960"/>
              <a:gd name="connsiteX6" fmla="*/ 113162 w 5280660"/>
              <a:gd name="connsiteY6" fmla="*/ 678960 h 678960"/>
              <a:gd name="connsiteX7" fmla="*/ 0 w 5280660"/>
              <a:gd name="connsiteY7" fmla="*/ 565798 h 678960"/>
              <a:gd name="connsiteX8" fmla="*/ 0 w 5280660"/>
              <a:gd name="connsiteY8" fmla="*/ 113162 h 67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80660" h="678960">
                <a:moveTo>
                  <a:pt x="0" y="113162"/>
                </a:moveTo>
                <a:cubicBezTo>
                  <a:pt x="0" y="50664"/>
                  <a:pt x="50664" y="0"/>
                  <a:pt x="113162" y="0"/>
                </a:cubicBezTo>
                <a:lnTo>
                  <a:pt x="5167498" y="0"/>
                </a:lnTo>
                <a:cubicBezTo>
                  <a:pt x="5229996" y="0"/>
                  <a:pt x="5280660" y="50664"/>
                  <a:pt x="5280660" y="113162"/>
                </a:cubicBezTo>
                <a:lnTo>
                  <a:pt x="5280660" y="565798"/>
                </a:lnTo>
                <a:cubicBezTo>
                  <a:pt x="5280660" y="628296"/>
                  <a:pt x="5229996" y="678960"/>
                  <a:pt x="5167498" y="678960"/>
                </a:cubicBezTo>
                <a:lnTo>
                  <a:pt x="113162" y="678960"/>
                </a:lnTo>
                <a:cubicBezTo>
                  <a:pt x="50664" y="678960"/>
                  <a:pt x="0" y="628296"/>
                  <a:pt x="0" y="565798"/>
                </a:cubicBezTo>
                <a:lnTo>
                  <a:pt x="0" y="113162"/>
                </a:lnTo>
                <a:close/>
              </a:path>
            </a:pathLst>
          </a:custGeom>
          <a:solidFill>
            <a:srgbClr val="0099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2740" tIns="33144" rIns="232740" bIns="33144" numCol="1" spcCol="1270" anchor="ctr" anchorCtr="0">
            <a:noAutofit/>
          </a:bodyPr>
          <a:lstStyle/>
          <a:p>
            <a:pPr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938022" y="1943244"/>
            <a:ext cx="5691378" cy="513806"/>
          </a:xfrm>
          <a:custGeom>
            <a:avLst/>
            <a:gdLst>
              <a:gd name="connsiteX0" fmla="*/ 0 w 5280660"/>
              <a:gd name="connsiteY0" fmla="*/ 113162 h 678960"/>
              <a:gd name="connsiteX1" fmla="*/ 113162 w 5280660"/>
              <a:gd name="connsiteY1" fmla="*/ 0 h 678960"/>
              <a:gd name="connsiteX2" fmla="*/ 5167498 w 5280660"/>
              <a:gd name="connsiteY2" fmla="*/ 0 h 678960"/>
              <a:gd name="connsiteX3" fmla="*/ 5280660 w 5280660"/>
              <a:gd name="connsiteY3" fmla="*/ 113162 h 678960"/>
              <a:gd name="connsiteX4" fmla="*/ 5280660 w 5280660"/>
              <a:gd name="connsiteY4" fmla="*/ 565798 h 678960"/>
              <a:gd name="connsiteX5" fmla="*/ 5167498 w 5280660"/>
              <a:gd name="connsiteY5" fmla="*/ 678960 h 678960"/>
              <a:gd name="connsiteX6" fmla="*/ 113162 w 5280660"/>
              <a:gd name="connsiteY6" fmla="*/ 678960 h 678960"/>
              <a:gd name="connsiteX7" fmla="*/ 0 w 5280660"/>
              <a:gd name="connsiteY7" fmla="*/ 565798 h 678960"/>
              <a:gd name="connsiteX8" fmla="*/ 0 w 5280660"/>
              <a:gd name="connsiteY8" fmla="*/ 113162 h 67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80660" h="678960">
                <a:moveTo>
                  <a:pt x="0" y="113162"/>
                </a:moveTo>
                <a:cubicBezTo>
                  <a:pt x="0" y="50664"/>
                  <a:pt x="50664" y="0"/>
                  <a:pt x="113162" y="0"/>
                </a:cubicBezTo>
                <a:lnTo>
                  <a:pt x="5167498" y="0"/>
                </a:lnTo>
                <a:cubicBezTo>
                  <a:pt x="5229996" y="0"/>
                  <a:pt x="5280660" y="50664"/>
                  <a:pt x="5280660" y="113162"/>
                </a:cubicBezTo>
                <a:lnTo>
                  <a:pt x="5280660" y="565798"/>
                </a:lnTo>
                <a:cubicBezTo>
                  <a:pt x="5280660" y="628296"/>
                  <a:pt x="5229996" y="678960"/>
                  <a:pt x="5167498" y="678960"/>
                </a:cubicBezTo>
                <a:lnTo>
                  <a:pt x="113162" y="678960"/>
                </a:lnTo>
                <a:cubicBezTo>
                  <a:pt x="50664" y="678960"/>
                  <a:pt x="0" y="628296"/>
                  <a:pt x="0" y="565798"/>
                </a:cubicBezTo>
                <a:lnTo>
                  <a:pt x="0" y="113162"/>
                </a:lnTo>
                <a:close/>
              </a:path>
            </a:pathLst>
          </a:custGeom>
          <a:solidFill>
            <a:srgbClr val="0099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2740" tIns="33144" rIns="232740" bIns="33144" numCol="1" spcCol="1270" anchor="ctr" anchorCtr="0">
            <a:noAutofit/>
          </a:bodyPr>
          <a:lstStyle/>
          <a:p>
            <a:pPr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Mechanisms That Enact </a:t>
            </a:r>
            <a:br>
              <a:rPr lang="en-US" dirty="0"/>
            </a:br>
            <a:r>
              <a:rPr lang="en-US" dirty="0"/>
              <a:t>Cultural Values </a:t>
            </a:r>
            <a:r>
              <a:rPr lang="en-US" sz="2000" dirty="0"/>
              <a:t>(slide 2 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778" y="1416874"/>
            <a:ext cx="7136342" cy="2996205"/>
          </a:xfrm>
          <a:ln>
            <a:noFill/>
          </a:ln>
        </p:spPr>
        <p:txBody>
          <a:bodyPr anchor="t" anchorCtr="0">
            <a:spAutoFit/>
          </a:bodyPr>
          <a:lstStyle/>
          <a:p>
            <a:pPr marL="0" lvl="0" indent="0" defTabSz="10668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None/>
            </a:pPr>
            <a:endParaRPr lang="en-US" sz="2800" dirty="0">
              <a:solidFill>
                <a:schemeClr val="bg1"/>
              </a:solidFill>
            </a:endParaRPr>
          </a:p>
          <a:p>
            <a:pPr marL="0" lvl="0" indent="0" defTabSz="10668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None/>
            </a:pPr>
            <a:r>
              <a:rPr lang="en-US" sz="2400" dirty="0">
                <a:solidFill>
                  <a:schemeClr val="bg1"/>
                </a:solidFill>
              </a:rPr>
              <a:t>Selection and socialization</a:t>
            </a:r>
          </a:p>
          <a:p>
            <a:pPr marL="0" lvl="0" indent="0" defTabSz="1066800">
              <a:lnSpc>
                <a:spcPct val="90000"/>
              </a:lnSpc>
              <a:spcBef>
                <a:spcPct val="0"/>
              </a:spcBef>
              <a:buNone/>
            </a:pPr>
            <a:endParaRPr lang="en-US" sz="2800" dirty="0"/>
          </a:p>
          <a:p>
            <a:pPr marL="0" lvl="0" indent="0" defTabSz="1066800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Daily actions</a:t>
            </a:r>
          </a:p>
          <a:p>
            <a:pPr marL="0" lvl="0" indent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0" lvl="0" indent="0" defTabSz="1066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en-US" sz="1100" dirty="0"/>
          </a:p>
          <a:p>
            <a:pPr marL="0" lvl="1" indent="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087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Exhibit 14.4</a:t>
            </a:r>
            <a:r>
              <a:rPr lang="en-US" dirty="0"/>
              <a:t> – </a:t>
            </a:r>
            <a:r>
              <a:rPr lang="en-US" altLang="en-US" dirty="0"/>
              <a:t>Four Corporate Cultures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" y="5388854"/>
            <a:ext cx="84582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Source: Based on Paul McDonald and Jeffrey Gandz, ‘‘Getting Value from Shared Values,’’ 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Organizational Dynamics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21, no. 3 (Winter 1992), pp. 64–76; Deanne N. Den Hartog, Jaap J. VanMuijen, and Paul L. Koopman, ‘‘Linking Transformational Leadership and Organizational Culture,’’ 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The Journal of Leadership Studies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3, no. 4 (1996), pp. 68–83; Daniel R. Denison and Aneil K. Mishra, ‘‘Toward a Theory of Organizational Culture and Effectiveness,’’ 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Organizational Studies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6, no. 2 (March–April 1995), pp. 204–223; Robert Hooijberg and Frank Petrock, ‘‘On Cultural Change: Using the Competing Values Framework to Help Leaders Execute a Transformational Strategy,’’ 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Human Resource Management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32, no. 1 (1993), pp. 29–50; and R. E. Quinn, 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Beyond Rational Management: Mastering the Paradoxes and Competing Demands of High Performance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(San Francisco: Jossey-Bass, 1998).</a:t>
            </a:r>
          </a:p>
        </p:txBody>
      </p:sp>
      <p:pic>
        <p:nvPicPr>
          <p:cNvPr id="4098" name="Picture 2" descr="Exhibit 14.4 - Four Corporate Cultu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698" y="1596482"/>
            <a:ext cx="5303520" cy="3792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32833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4800" y="4363360"/>
            <a:ext cx="8587316" cy="1537855"/>
          </a:xfrm>
          <a:prstGeom prst="rect">
            <a:avLst/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1939680"/>
            <a:ext cx="8587316" cy="1794120"/>
          </a:xfrm>
          <a:prstGeom prst="rect">
            <a:avLst/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990600" y="4017905"/>
            <a:ext cx="5280660" cy="678960"/>
          </a:xfrm>
          <a:custGeom>
            <a:avLst/>
            <a:gdLst>
              <a:gd name="connsiteX0" fmla="*/ 0 w 5280660"/>
              <a:gd name="connsiteY0" fmla="*/ 113162 h 678960"/>
              <a:gd name="connsiteX1" fmla="*/ 113162 w 5280660"/>
              <a:gd name="connsiteY1" fmla="*/ 0 h 678960"/>
              <a:gd name="connsiteX2" fmla="*/ 5167498 w 5280660"/>
              <a:gd name="connsiteY2" fmla="*/ 0 h 678960"/>
              <a:gd name="connsiteX3" fmla="*/ 5280660 w 5280660"/>
              <a:gd name="connsiteY3" fmla="*/ 113162 h 678960"/>
              <a:gd name="connsiteX4" fmla="*/ 5280660 w 5280660"/>
              <a:gd name="connsiteY4" fmla="*/ 565798 h 678960"/>
              <a:gd name="connsiteX5" fmla="*/ 5167498 w 5280660"/>
              <a:gd name="connsiteY5" fmla="*/ 678960 h 678960"/>
              <a:gd name="connsiteX6" fmla="*/ 113162 w 5280660"/>
              <a:gd name="connsiteY6" fmla="*/ 678960 h 678960"/>
              <a:gd name="connsiteX7" fmla="*/ 0 w 5280660"/>
              <a:gd name="connsiteY7" fmla="*/ 565798 h 678960"/>
              <a:gd name="connsiteX8" fmla="*/ 0 w 5280660"/>
              <a:gd name="connsiteY8" fmla="*/ 113162 h 67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80660" h="678960">
                <a:moveTo>
                  <a:pt x="0" y="113162"/>
                </a:moveTo>
                <a:cubicBezTo>
                  <a:pt x="0" y="50664"/>
                  <a:pt x="50664" y="0"/>
                  <a:pt x="113162" y="0"/>
                </a:cubicBezTo>
                <a:lnTo>
                  <a:pt x="5167498" y="0"/>
                </a:lnTo>
                <a:cubicBezTo>
                  <a:pt x="5229996" y="0"/>
                  <a:pt x="5280660" y="50664"/>
                  <a:pt x="5280660" y="113162"/>
                </a:cubicBezTo>
                <a:lnTo>
                  <a:pt x="5280660" y="565798"/>
                </a:lnTo>
                <a:cubicBezTo>
                  <a:pt x="5280660" y="628296"/>
                  <a:pt x="5229996" y="678960"/>
                  <a:pt x="5167498" y="678960"/>
                </a:cubicBezTo>
                <a:lnTo>
                  <a:pt x="113162" y="678960"/>
                </a:lnTo>
                <a:cubicBezTo>
                  <a:pt x="50664" y="678960"/>
                  <a:pt x="0" y="628296"/>
                  <a:pt x="0" y="565798"/>
                </a:cubicBezTo>
                <a:lnTo>
                  <a:pt x="0" y="113162"/>
                </a:lnTo>
                <a:close/>
              </a:path>
            </a:pathLst>
          </a:custGeom>
          <a:solidFill>
            <a:srgbClr val="0099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2740" tIns="33144" rIns="232740" bIns="33144" numCol="1" spcCol="1270" anchor="ctr" anchorCtr="0">
            <a:noAutofit/>
          </a:bodyPr>
          <a:lstStyle/>
          <a:p>
            <a:pPr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990600" y="1600200"/>
            <a:ext cx="5280660" cy="678960"/>
          </a:xfrm>
          <a:custGeom>
            <a:avLst/>
            <a:gdLst>
              <a:gd name="connsiteX0" fmla="*/ 0 w 5280660"/>
              <a:gd name="connsiteY0" fmla="*/ 113162 h 678960"/>
              <a:gd name="connsiteX1" fmla="*/ 113162 w 5280660"/>
              <a:gd name="connsiteY1" fmla="*/ 0 h 678960"/>
              <a:gd name="connsiteX2" fmla="*/ 5167498 w 5280660"/>
              <a:gd name="connsiteY2" fmla="*/ 0 h 678960"/>
              <a:gd name="connsiteX3" fmla="*/ 5280660 w 5280660"/>
              <a:gd name="connsiteY3" fmla="*/ 113162 h 678960"/>
              <a:gd name="connsiteX4" fmla="*/ 5280660 w 5280660"/>
              <a:gd name="connsiteY4" fmla="*/ 565798 h 678960"/>
              <a:gd name="connsiteX5" fmla="*/ 5167498 w 5280660"/>
              <a:gd name="connsiteY5" fmla="*/ 678960 h 678960"/>
              <a:gd name="connsiteX6" fmla="*/ 113162 w 5280660"/>
              <a:gd name="connsiteY6" fmla="*/ 678960 h 678960"/>
              <a:gd name="connsiteX7" fmla="*/ 0 w 5280660"/>
              <a:gd name="connsiteY7" fmla="*/ 565798 h 678960"/>
              <a:gd name="connsiteX8" fmla="*/ 0 w 5280660"/>
              <a:gd name="connsiteY8" fmla="*/ 113162 h 67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80660" h="678960">
                <a:moveTo>
                  <a:pt x="0" y="113162"/>
                </a:moveTo>
                <a:cubicBezTo>
                  <a:pt x="0" y="50664"/>
                  <a:pt x="50664" y="0"/>
                  <a:pt x="113162" y="0"/>
                </a:cubicBezTo>
                <a:lnTo>
                  <a:pt x="5167498" y="0"/>
                </a:lnTo>
                <a:cubicBezTo>
                  <a:pt x="5229996" y="0"/>
                  <a:pt x="5280660" y="50664"/>
                  <a:pt x="5280660" y="113162"/>
                </a:cubicBezTo>
                <a:lnTo>
                  <a:pt x="5280660" y="565798"/>
                </a:lnTo>
                <a:cubicBezTo>
                  <a:pt x="5280660" y="628296"/>
                  <a:pt x="5229996" y="678960"/>
                  <a:pt x="5167498" y="678960"/>
                </a:cubicBezTo>
                <a:lnTo>
                  <a:pt x="113162" y="678960"/>
                </a:lnTo>
                <a:cubicBezTo>
                  <a:pt x="50664" y="678960"/>
                  <a:pt x="0" y="628296"/>
                  <a:pt x="0" y="565798"/>
                </a:cubicBezTo>
                <a:lnTo>
                  <a:pt x="0" y="113162"/>
                </a:lnTo>
                <a:close/>
              </a:path>
            </a:pathLst>
          </a:custGeom>
          <a:solidFill>
            <a:srgbClr val="0099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2740" tIns="33144" rIns="232740" bIns="33144" numCol="1" spcCol="1270" anchor="ctr" anchorCtr="0">
            <a:noAutofit/>
          </a:bodyPr>
          <a:lstStyle/>
          <a:p>
            <a:pPr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Corporate Culture </a:t>
            </a:r>
            <a:r>
              <a:rPr lang="en-US" sz="2000" dirty="0"/>
              <a:t>(slide 1 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458" y="1752600"/>
            <a:ext cx="7364942" cy="4191000"/>
          </a:xfrm>
          <a:ln>
            <a:noFill/>
          </a:ln>
        </p:spPr>
        <p:txBody>
          <a:bodyPr>
            <a:normAutofit/>
          </a:bodyPr>
          <a:lstStyle/>
          <a:p>
            <a:pPr marL="0" lvl="0" indent="0" defTabSz="10668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None/>
            </a:pPr>
            <a:r>
              <a:rPr lang="en-US" sz="2400" dirty="0">
                <a:solidFill>
                  <a:schemeClr val="bg1"/>
                </a:solidFill>
              </a:rPr>
              <a:t>Adaptability culture</a:t>
            </a:r>
            <a:endParaRPr lang="en-US" sz="24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400" dirty="0"/>
              <a:t>Culture characterized by values that support the organization’s ability to interpret and translate signals from the environment into new behavior responses</a:t>
            </a:r>
          </a:p>
          <a:p>
            <a:pPr marL="0" lvl="1" indent="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endParaRPr lang="en-US" sz="3200" dirty="0"/>
          </a:p>
          <a:p>
            <a:pPr marL="0" lvl="0" indent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dirty="0">
                <a:solidFill>
                  <a:schemeClr val="bg1"/>
                </a:solidFill>
              </a:rPr>
              <a:t>Achievement culture</a:t>
            </a:r>
            <a:endParaRPr lang="en-US" sz="24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228600" lvl="1" indent="-228600" defTabSz="889000">
              <a:lnSpc>
                <a:spcPct val="90000"/>
              </a:lnSpc>
              <a:spcBef>
                <a:spcPts val="600"/>
              </a:spcBef>
              <a:spcAft>
                <a:spcPct val="15000"/>
              </a:spcAft>
              <a:buChar char="••"/>
            </a:pPr>
            <a:r>
              <a:rPr lang="en-US" sz="2400" dirty="0"/>
              <a:t>Culture characterized by a clear vision of the organization’s goals and leaders’ focus on the achievement of specific targets</a:t>
            </a:r>
          </a:p>
          <a:p>
            <a:pPr marL="57150" lvl="1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295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4800" y="4092895"/>
            <a:ext cx="8587316" cy="1241105"/>
          </a:xfrm>
          <a:prstGeom prst="rect">
            <a:avLst/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1939680"/>
            <a:ext cx="8587316" cy="1592320"/>
          </a:xfrm>
          <a:prstGeom prst="rect">
            <a:avLst/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990600" y="3753415"/>
            <a:ext cx="5280660" cy="678960"/>
          </a:xfrm>
          <a:custGeom>
            <a:avLst/>
            <a:gdLst>
              <a:gd name="connsiteX0" fmla="*/ 0 w 5280660"/>
              <a:gd name="connsiteY0" fmla="*/ 113162 h 678960"/>
              <a:gd name="connsiteX1" fmla="*/ 113162 w 5280660"/>
              <a:gd name="connsiteY1" fmla="*/ 0 h 678960"/>
              <a:gd name="connsiteX2" fmla="*/ 5167498 w 5280660"/>
              <a:gd name="connsiteY2" fmla="*/ 0 h 678960"/>
              <a:gd name="connsiteX3" fmla="*/ 5280660 w 5280660"/>
              <a:gd name="connsiteY3" fmla="*/ 113162 h 678960"/>
              <a:gd name="connsiteX4" fmla="*/ 5280660 w 5280660"/>
              <a:gd name="connsiteY4" fmla="*/ 565798 h 678960"/>
              <a:gd name="connsiteX5" fmla="*/ 5167498 w 5280660"/>
              <a:gd name="connsiteY5" fmla="*/ 678960 h 678960"/>
              <a:gd name="connsiteX6" fmla="*/ 113162 w 5280660"/>
              <a:gd name="connsiteY6" fmla="*/ 678960 h 678960"/>
              <a:gd name="connsiteX7" fmla="*/ 0 w 5280660"/>
              <a:gd name="connsiteY7" fmla="*/ 565798 h 678960"/>
              <a:gd name="connsiteX8" fmla="*/ 0 w 5280660"/>
              <a:gd name="connsiteY8" fmla="*/ 113162 h 67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80660" h="678960">
                <a:moveTo>
                  <a:pt x="0" y="113162"/>
                </a:moveTo>
                <a:cubicBezTo>
                  <a:pt x="0" y="50664"/>
                  <a:pt x="50664" y="0"/>
                  <a:pt x="113162" y="0"/>
                </a:cubicBezTo>
                <a:lnTo>
                  <a:pt x="5167498" y="0"/>
                </a:lnTo>
                <a:cubicBezTo>
                  <a:pt x="5229996" y="0"/>
                  <a:pt x="5280660" y="50664"/>
                  <a:pt x="5280660" y="113162"/>
                </a:cubicBezTo>
                <a:lnTo>
                  <a:pt x="5280660" y="565798"/>
                </a:lnTo>
                <a:cubicBezTo>
                  <a:pt x="5280660" y="628296"/>
                  <a:pt x="5229996" y="678960"/>
                  <a:pt x="5167498" y="678960"/>
                </a:cubicBezTo>
                <a:lnTo>
                  <a:pt x="113162" y="678960"/>
                </a:lnTo>
                <a:cubicBezTo>
                  <a:pt x="50664" y="678960"/>
                  <a:pt x="0" y="628296"/>
                  <a:pt x="0" y="565798"/>
                </a:cubicBezTo>
                <a:lnTo>
                  <a:pt x="0" y="113162"/>
                </a:lnTo>
                <a:close/>
              </a:path>
            </a:pathLst>
          </a:custGeom>
          <a:solidFill>
            <a:srgbClr val="0099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2740" tIns="33144" rIns="232740" bIns="33144" numCol="1" spcCol="1270" anchor="ctr" anchorCtr="0">
            <a:noAutofit/>
          </a:bodyPr>
          <a:lstStyle/>
          <a:p>
            <a:pPr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990600" y="1600200"/>
            <a:ext cx="5280660" cy="678960"/>
          </a:xfrm>
          <a:custGeom>
            <a:avLst/>
            <a:gdLst>
              <a:gd name="connsiteX0" fmla="*/ 0 w 5280660"/>
              <a:gd name="connsiteY0" fmla="*/ 113162 h 678960"/>
              <a:gd name="connsiteX1" fmla="*/ 113162 w 5280660"/>
              <a:gd name="connsiteY1" fmla="*/ 0 h 678960"/>
              <a:gd name="connsiteX2" fmla="*/ 5167498 w 5280660"/>
              <a:gd name="connsiteY2" fmla="*/ 0 h 678960"/>
              <a:gd name="connsiteX3" fmla="*/ 5280660 w 5280660"/>
              <a:gd name="connsiteY3" fmla="*/ 113162 h 678960"/>
              <a:gd name="connsiteX4" fmla="*/ 5280660 w 5280660"/>
              <a:gd name="connsiteY4" fmla="*/ 565798 h 678960"/>
              <a:gd name="connsiteX5" fmla="*/ 5167498 w 5280660"/>
              <a:gd name="connsiteY5" fmla="*/ 678960 h 678960"/>
              <a:gd name="connsiteX6" fmla="*/ 113162 w 5280660"/>
              <a:gd name="connsiteY6" fmla="*/ 678960 h 678960"/>
              <a:gd name="connsiteX7" fmla="*/ 0 w 5280660"/>
              <a:gd name="connsiteY7" fmla="*/ 565798 h 678960"/>
              <a:gd name="connsiteX8" fmla="*/ 0 w 5280660"/>
              <a:gd name="connsiteY8" fmla="*/ 113162 h 67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80660" h="678960">
                <a:moveTo>
                  <a:pt x="0" y="113162"/>
                </a:moveTo>
                <a:cubicBezTo>
                  <a:pt x="0" y="50664"/>
                  <a:pt x="50664" y="0"/>
                  <a:pt x="113162" y="0"/>
                </a:cubicBezTo>
                <a:lnTo>
                  <a:pt x="5167498" y="0"/>
                </a:lnTo>
                <a:cubicBezTo>
                  <a:pt x="5229996" y="0"/>
                  <a:pt x="5280660" y="50664"/>
                  <a:pt x="5280660" y="113162"/>
                </a:cubicBezTo>
                <a:lnTo>
                  <a:pt x="5280660" y="565798"/>
                </a:lnTo>
                <a:cubicBezTo>
                  <a:pt x="5280660" y="628296"/>
                  <a:pt x="5229996" y="678960"/>
                  <a:pt x="5167498" y="678960"/>
                </a:cubicBezTo>
                <a:lnTo>
                  <a:pt x="113162" y="678960"/>
                </a:lnTo>
                <a:cubicBezTo>
                  <a:pt x="50664" y="678960"/>
                  <a:pt x="0" y="628296"/>
                  <a:pt x="0" y="565798"/>
                </a:cubicBezTo>
                <a:lnTo>
                  <a:pt x="0" y="113162"/>
                </a:lnTo>
                <a:close/>
              </a:path>
            </a:pathLst>
          </a:custGeom>
          <a:solidFill>
            <a:srgbClr val="0099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2740" tIns="33144" rIns="232740" bIns="33144" numCol="1" spcCol="1270" anchor="ctr" anchorCtr="0">
            <a:noAutofit/>
          </a:bodyPr>
          <a:lstStyle/>
          <a:p>
            <a:pPr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Corporate Culture </a:t>
            </a:r>
            <a:r>
              <a:rPr lang="en-US" sz="2000" dirty="0"/>
              <a:t>(slide 2 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458" y="1752600"/>
            <a:ext cx="7364942" cy="4191000"/>
          </a:xfrm>
          <a:ln>
            <a:noFill/>
          </a:ln>
        </p:spPr>
        <p:txBody>
          <a:bodyPr>
            <a:normAutofit/>
          </a:bodyPr>
          <a:lstStyle/>
          <a:p>
            <a:pPr marL="0" lvl="0" indent="0" defTabSz="10668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None/>
            </a:pPr>
            <a:r>
              <a:rPr lang="en-US" sz="2400" dirty="0">
                <a:solidFill>
                  <a:schemeClr val="bg1"/>
                </a:solidFill>
              </a:rPr>
              <a:t>Involvement culture</a:t>
            </a:r>
            <a:endParaRPr lang="en-US" sz="24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400" dirty="0"/>
              <a:t>Culture with an internal focus on the involvement and participation of employees to meet changing expectations from the external environment</a:t>
            </a:r>
          </a:p>
          <a:p>
            <a:pPr marL="0" lvl="1" indent="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endParaRPr lang="en-US" sz="3200" dirty="0"/>
          </a:p>
          <a:p>
            <a:pPr marL="0" lvl="0" indent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dirty="0">
                <a:solidFill>
                  <a:schemeClr val="bg1"/>
                </a:solidFill>
              </a:rPr>
              <a:t>Achievement culture</a:t>
            </a:r>
            <a:endParaRPr lang="en-US" sz="24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228600" lvl="1" indent="-228600" defTabSz="889000">
              <a:lnSpc>
                <a:spcPct val="90000"/>
              </a:lnSpc>
              <a:spcBef>
                <a:spcPts val="1200"/>
              </a:spcBef>
              <a:spcAft>
                <a:spcPct val="15000"/>
              </a:spcAft>
              <a:buChar char="••"/>
            </a:pPr>
            <a:r>
              <a:rPr lang="en-US" sz="2400" dirty="0"/>
              <a:t>Culture with an internal focus and consistency orientation for a stable environment</a:t>
            </a:r>
          </a:p>
          <a:p>
            <a:pPr marL="57150" lvl="1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4749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635D2-49F0-40D0-B02A-38B25EDD0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AU" sz="6000" dirty="0"/>
              <a:t>Thank You</a:t>
            </a:r>
            <a:br>
              <a:rPr lang="en-AU" sz="6000" dirty="0"/>
            </a:br>
            <a:br>
              <a:rPr lang="en-AU" sz="6000" dirty="0"/>
            </a:br>
            <a:r>
              <a:rPr lang="en-AU" sz="6000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8B75E2-A148-4057-9D0C-F7785F677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0327" y="1027906"/>
            <a:ext cx="3154167" cy="120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63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4800" y="4017905"/>
            <a:ext cx="8587316" cy="1239895"/>
          </a:xfrm>
          <a:prstGeom prst="rect">
            <a:avLst/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1939680"/>
            <a:ext cx="8587316" cy="1489320"/>
          </a:xfrm>
          <a:prstGeom prst="rect">
            <a:avLst/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990600" y="3678425"/>
            <a:ext cx="5280660" cy="678960"/>
          </a:xfrm>
          <a:custGeom>
            <a:avLst/>
            <a:gdLst>
              <a:gd name="connsiteX0" fmla="*/ 0 w 5280660"/>
              <a:gd name="connsiteY0" fmla="*/ 113162 h 678960"/>
              <a:gd name="connsiteX1" fmla="*/ 113162 w 5280660"/>
              <a:gd name="connsiteY1" fmla="*/ 0 h 678960"/>
              <a:gd name="connsiteX2" fmla="*/ 5167498 w 5280660"/>
              <a:gd name="connsiteY2" fmla="*/ 0 h 678960"/>
              <a:gd name="connsiteX3" fmla="*/ 5280660 w 5280660"/>
              <a:gd name="connsiteY3" fmla="*/ 113162 h 678960"/>
              <a:gd name="connsiteX4" fmla="*/ 5280660 w 5280660"/>
              <a:gd name="connsiteY4" fmla="*/ 565798 h 678960"/>
              <a:gd name="connsiteX5" fmla="*/ 5167498 w 5280660"/>
              <a:gd name="connsiteY5" fmla="*/ 678960 h 678960"/>
              <a:gd name="connsiteX6" fmla="*/ 113162 w 5280660"/>
              <a:gd name="connsiteY6" fmla="*/ 678960 h 678960"/>
              <a:gd name="connsiteX7" fmla="*/ 0 w 5280660"/>
              <a:gd name="connsiteY7" fmla="*/ 565798 h 678960"/>
              <a:gd name="connsiteX8" fmla="*/ 0 w 5280660"/>
              <a:gd name="connsiteY8" fmla="*/ 113162 h 67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80660" h="678960">
                <a:moveTo>
                  <a:pt x="0" y="113162"/>
                </a:moveTo>
                <a:cubicBezTo>
                  <a:pt x="0" y="50664"/>
                  <a:pt x="50664" y="0"/>
                  <a:pt x="113162" y="0"/>
                </a:cubicBezTo>
                <a:lnTo>
                  <a:pt x="5167498" y="0"/>
                </a:lnTo>
                <a:cubicBezTo>
                  <a:pt x="5229996" y="0"/>
                  <a:pt x="5280660" y="50664"/>
                  <a:pt x="5280660" y="113162"/>
                </a:cubicBezTo>
                <a:lnTo>
                  <a:pt x="5280660" y="565798"/>
                </a:lnTo>
                <a:cubicBezTo>
                  <a:pt x="5280660" y="628296"/>
                  <a:pt x="5229996" y="678960"/>
                  <a:pt x="5167498" y="678960"/>
                </a:cubicBezTo>
                <a:lnTo>
                  <a:pt x="113162" y="678960"/>
                </a:lnTo>
                <a:cubicBezTo>
                  <a:pt x="50664" y="678960"/>
                  <a:pt x="0" y="628296"/>
                  <a:pt x="0" y="565798"/>
                </a:cubicBezTo>
                <a:lnTo>
                  <a:pt x="0" y="113162"/>
                </a:lnTo>
                <a:close/>
              </a:path>
            </a:pathLst>
          </a:custGeom>
          <a:solidFill>
            <a:srgbClr val="0099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2740" tIns="33144" rIns="232740" bIns="33144" numCol="1" spcCol="1270" anchor="ctr" anchorCtr="0">
            <a:noAutofit/>
          </a:bodyPr>
          <a:lstStyle/>
          <a:p>
            <a:pPr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990600" y="1600200"/>
            <a:ext cx="5280660" cy="678960"/>
          </a:xfrm>
          <a:custGeom>
            <a:avLst/>
            <a:gdLst>
              <a:gd name="connsiteX0" fmla="*/ 0 w 5280660"/>
              <a:gd name="connsiteY0" fmla="*/ 113162 h 678960"/>
              <a:gd name="connsiteX1" fmla="*/ 113162 w 5280660"/>
              <a:gd name="connsiteY1" fmla="*/ 0 h 678960"/>
              <a:gd name="connsiteX2" fmla="*/ 5167498 w 5280660"/>
              <a:gd name="connsiteY2" fmla="*/ 0 h 678960"/>
              <a:gd name="connsiteX3" fmla="*/ 5280660 w 5280660"/>
              <a:gd name="connsiteY3" fmla="*/ 113162 h 678960"/>
              <a:gd name="connsiteX4" fmla="*/ 5280660 w 5280660"/>
              <a:gd name="connsiteY4" fmla="*/ 565798 h 678960"/>
              <a:gd name="connsiteX5" fmla="*/ 5167498 w 5280660"/>
              <a:gd name="connsiteY5" fmla="*/ 678960 h 678960"/>
              <a:gd name="connsiteX6" fmla="*/ 113162 w 5280660"/>
              <a:gd name="connsiteY6" fmla="*/ 678960 h 678960"/>
              <a:gd name="connsiteX7" fmla="*/ 0 w 5280660"/>
              <a:gd name="connsiteY7" fmla="*/ 565798 h 678960"/>
              <a:gd name="connsiteX8" fmla="*/ 0 w 5280660"/>
              <a:gd name="connsiteY8" fmla="*/ 113162 h 67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80660" h="678960">
                <a:moveTo>
                  <a:pt x="0" y="113162"/>
                </a:moveTo>
                <a:cubicBezTo>
                  <a:pt x="0" y="50664"/>
                  <a:pt x="50664" y="0"/>
                  <a:pt x="113162" y="0"/>
                </a:cubicBezTo>
                <a:lnTo>
                  <a:pt x="5167498" y="0"/>
                </a:lnTo>
                <a:cubicBezTo>
                  <a:pt x="5229996" y="0"/>
                  <a:pt x="5280660" y="50664"/>
                  <a:pt x="5280660" y="113162"/>
                </a:cubicBezTo>
                <a:lnTo>
                  <a:pt x="5280660" y="565798"/>
                </a:lnTo>
                <a:cubicBezTo>
                  <a:pt x="5280660" y="628296"/>
                  <a:pt x="5229996" y="678960"/>
                  <a:pt x="5167498" y="678960"/>
                </a:cubicBezTo>
                <a:lnTo>
                  <a:pt x="113162" y="678960"/>
                </a:lnTo>
                <a:cubicBezTo>
                  <a:pt x="50664" y="678960"/>
                  <a:pt x="0" y="628296"/>
                  <a:pt x="0" y="565798"/>
                </a:cubicBezTo>
                <a:lnTo>
                  <a:pt x="0" y="113162"/>
                </a:lnTo>
                <a:close/>
              </a:path>
            </a:pathLst>
          </a:custGeom>
          <a:solidFill>
            <a:srgbClr val="0099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2740" tIns="33144" rIns="232740" bIns="33144" numCol="1" spcCol="1270" anchor="ctr" anchorCtr="0">
            <a:noAutofit/>
          </a:bodyPr>
          <a:lstStyle/>
          <a:p>
            <a:pPr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Culture and Norms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458" y="1752600"/>
            <a:ext cx="7364942" cy="4191000"/>
          </a:xfrm>
          <a:ln>
            <a:noFill/>
          </a:ln>
        </p:spPr>
        <p:txBody>
          <a:bodyPr>
            <a:normAutofit/>
          </a:bodyPr>
          <a:lstStyle/>
          <a:p>
            <a:pPr marL="0" lvl="0" indent="0" defTabSz="10668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None/>
            </a:pPr>
            <a:r>
              <a:rPr lang="en-US" sz="2400" dirty="0">
                <a:solidFill>
                  <a:schemeClr val="bg1"/>
                </a:solidFill>
              </a:rPr>
              <a:t>Culture</a:t>
            </a:r>
            <a:endParaRPr lang="en-US" sz="24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400" dirty="0"/>
              <a:t>The set of key values, assumptions, understand-</a:t>
            </a:r>
            <a:r>
              <a:rPr lang="en-US" sz="2400" dirty="0" err="1"/>
              <a:t>ings</a:t>
            </a:r>
            <a:r>
              <a:rPr lang="en-US" sz="2400" dirty="0"/>
              <a:t>, and norms that is shared by members of an organization and taught to new members as correct </a:t>
            </a:r>
          </a:p>
          <a:p>
            <a:pPr marL="0" lvl="1" indent="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endParaRPr lang="en-US" sz="3200" dirty="0"/>
          </a:p>
          <a:p>
            <a:pPr marL="0" lvl="0" indent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dirty="0">
                <a:solidFill>
                  <a:schemeClr val="bg1"/>
                </a:solidFill>
              </a:rPr>
              <a:t>Norms</a:t>
            </a:r>
            <a:endParaRPr lang="en-US" sz="24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228600" lvl="1" indent="-228600" defTabSz="889000">
              <a:lnSpc>
                <a:spcPct val="90000"/>
              </a:lnSpc>
              <a:spcBef>
                <a:spcPts val="600"/>
              </a:spcBef>
              <a:spcAft>
                <a:spcPct val="15000"/>
              </a:spcAft>
              <a:buChar char="••"/>
            </a:pPr>
            <a:r>
              <a:rPr lang="en-US" sz="2400" dirty="0"/>
              <a:t>Shared standards that define what behaviors are acceptable and desirable within a group of people</a:t>
            </a:r>
          </a:p>
          <a:p>
            <a:pPr marL="57150" lvl="1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161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Exhibit 14.1</a:t>
            </a:r>
            <a:r>
              <a:rPr lang="en-US" dirty="0"/>
              <a:t> – </a:t>
            </a:r>
            <a:r>
              <a:rPr lang="en-US" altLang="en-US" dirty="0"/>
              <a:t>Levels of </a:t>
            </a:r>
            <a:br>
              <a:rPr lang="en-US" altLang="en-US" dirty="0"/>
            </a:br>
            <a:r>
              <a:rPr lang="en-US" altLang="en-US" dirty="0"/>
              <a:t>Corporate Culture</a:t>
            </a:r>
            <a:endParaRPr lang="en-US" dirty="0"/>
          </a:p>
        </p:txBody>
      </p:sp>
      <p:pic>
        <p:nvPicPr>
          <p:cNvPr id="1026" name="Picture 2" descr="Exhibit 14.1 - Levels of Corporate Cul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7680960" cy="4798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2744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72291" y="4042402"/>
            <a:ext cx="8587316" cy="963396"/>
          </a:xfrm>
          <a:prstGeom prst="rect">
            <a:avLst/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72291" y="2379246"/>
            <a:ext cx="8587316" cy="852160"/>
          </a:xfrm>
          <a:prstGeom prst="rect">
            <a:avLst/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009650" y="3580025"/>
            <a:ext cx="5280660" cy="924754"/>
          </a:xfrm>
          <a:custGeom>
            <a:avLst/>
            <a:gdLst>
              <a:gd name="connsiteX0" fmla="*/ 0 w 5280660"/>
              <a:gd name="connsiteY0" fmla="*/ 113162 h 678960"/>
              <a:gd name="connsiteX1" fmla="*/ 113162 w 5280660"/>
              <a:gd name="connsiteY1" fmla="*/ 0 h 678960"/>
              <a:gd name="connsiteX2" fmla="*/ 5167498 w 5280660"/>
              <a:gd name="connsiteY2" fmla="*/ 0 h 678960"/>
              <a:gd name="connsiteX3" fmla="*/ 5280660 w 5280660"/>
              <a:gd name="connsiteY3" fmla="*/ 113162 h 678960"/>
              <a:gd name="connsiteX4" fmla="*/ 5280660 w 5280660"/>
              <a:gd name="connsiteY4" fmla="*/ 565798 h 678960"/>
              <a:gd name="connsiteX5" fmla="*/ 5167498 w 5280660"/>
              <a:gd name="connsiteY5" fmla="*/ 678960 h 678960"/>
              <a:gd name="connsiteX6" fmla="*/ 113162 w 5280660"/>
              <a:gd name="connsiteY6" fmla="*/ 678960 h 678960"/>
              <a:gd name="connsiteX7" fmla="*/ 0 w 5280660"/>
              <a:gd name="connsiteY7" fmla="*/ 565798 h 678960"/>
              <a:gd name="connsiteX8" fmla="*/ 0 w 5280660"/>
              <a:gd name="connsiteY8" fmla="*/ 113162 h 67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80660" h="678960">
                <a:moveTo>
                  <a:pt x="0" y="113162"/>
                </a:moveTo>
                <a:cubicBezTo>
                  <a:pt x="0" y="50664"/>
                  <a:pt x="50664" y="0"/>
                  <a:pt x="113162" y="0"/>
                </a:cubicBezTo>
                <a:lnTo>
                  <a:pt x="5167498" y="0"/>
                </a:lnTo>
                <a:cubicBezTo>
                  <a:pt x="5229996" y="0"/>
                  <a:pt x="5280660" y="50664"/>
                  <a:pt x="5280660" y="113162"/>
                </a:cubicBezTo>
                <a:lnTo>
                  <a:pt x="5280660" y="565798"/>
                </a:lnTo>
                <a:cubicBezTo>
                  <a:pt x="5280660" y="628296"/>
                  <a:pt x="5229996" y="678960"/>
                  <a:pt x="5167498" y="678960"/>
                </a:cubicBezTo>
                <a:lnTo>
                  <a:pt x="113162" y="678960"/>
                </a:lnTo>
                <a:cubicBezTo>
                  <a:pt x="50664" y="678960"/>
                  <a:pt x="0" y="628296"/>
                  <a:pt x="0" y="565798"/>
                </a:cubicBezTo>
                <a:lnTo>
                  <a:pt x="0" y="113162"/>
                </a:lnTo>
                <a:close/>
              </a:path>
            </a:pathLst>
          </a:custGeom>
          <a:solidFill>
            <a:srgbClr val="0099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2740" tIns="33144" rIns="232740" bIns="33144" numCol="1" spcCol="1270" anchor="ctr" anchorCtr="0">
            <a:noAutofit/>
          </a:bodyPr>
          <a:lstStyle/>
          <a:p>
            <a:pPr lvl="0" algn="l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b="0" kern="1200" dirty="0"/>
          </a:p>
        </p:txBody>
      </p:sp>
      <p:sp>
        <p:nvSpPr>
          <p:cNvPr id="5" name="Freeform 4"/>
          <p:cNvSpPr/>
          <p:nvPr/>
        </p:nvSpPr>
        <p:spPr>
          <a:xfrm>
            <a:off x="1009650" y="1859992"/>
            <a:ext cx="5280660" cy="952500"/>
          </a:xfrm>
          <a:custGeom>
            <a:avLst/>
            <a:gdLst>
              <a:gd name="connsiteX0" fmla="*/ 0 w 5280660"/>
              <a:gd name="connsiteY0" fmla="*/ 113162 h 678960"/>
              <a:gd name="connsiteX1" fmla="*/ 113162 w 5280660"/>
              <a:gd name="connsiteY1" fmla="*/ 0 h 678960"/>
              <a:gd name="connsiteX2" fmla="*/ 5167498 w 5280660"/>
              <a:gd name="connsiteY2" fmla="*/ 0 h 678960"/>
              <a:gd name="connsiteX3" fmla="*/ 5280660 w 5280660"/>
              <a:gd name="connsiteY3" fmla="*/ 113162 h 678960"/>
              <a:gd name="connsiteX4" fmla="*/ 5280660 w 5280660"/>
              <a:gd name="connsiteY4" fmla="*/ 565798 h 678960"/>
              <a:gd name="connsiteX5" fmla="*/ 5167498 w 5280660"/>
              <a:gd name="connsiteY5" fmla="*/ 678960 h 678960"/>
              <a:gd name="connsiteX6" fmla="*/ 113162 w 5280660"/>
              <a:gd name="connsiteY6" fmla="*/ 678960 h 678960"/>
              <a:gd name="connsiteX7" fmla="*/ 0 w 5280660"/>
              <a:gd name="connsiteY7" fmla="*/ 565798 h 678960"/>
              <a:gd name="connsiteX8" fmla="*/ 0 w 5280660"/>
              <a:gd name="connsiteY8" fmla="*/ 113162 h 67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80660" h="678960">
                <a:moveTo>
                  <a:pt x="0" y="113162"/>
                </a:moveTo>
                <a:cubicBezTo>
                  <a:pt x="0" y="50664"/>
                  <a:pt x="50664" y="0"/>
                  <a:pt x="113162" y="0"/>
                </a:cubicBezTo>
                <a:lnTo>
                  <a:pt x="5167498" y="0"/>
                </a:lnTo>
                <a:cubicBezTo>
                  <a:pt x="5229996" y="0"/>
                  <a:pt x="5280660" y="50664"/>
                  <a:pt x="5280660" y="113162"/>
                </a:cubicBezTo>
                <a:lnTo>
                  <a:pt x="5280660" y="565798"/>
                </a:lnTo>
                <a:cubicBezTo>
                  <a:pt x="5280660" y="628296"/>
                  <a:pt x="5229996" y="678960"/>
                  <a:pt x="5167498" y="678960"/>
                </a:cubicBezTo>
                <a:lnTo>
                  <a:pt x="113162" y="678960"/>
                </a:lnTo>
                <a:cubicBezTo>
                  <a:pt x="50664" y="678960"/>
                  <a:pt x="0" y="628296"/>
                  <a:pt x="0" y="565798"/>
                </a:cubicBezTo>
                <a:lnTo>
                  <a:pt x="0" y="113162"/>
                </a:lnTo>
                <a:close/>
              </a:path>
            </a:pathLst>
          </a:custGeom>
          <a:solidFill>
            <a:srgbClr val="0099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2740" tIns="33144" rIns="232740" bIns="33144" numCol="1" spcCol="1270" anchor="ctr" anchorCtr="0">
            <a:noAutofit/>
          </a:bodyPr>
          <a:lstStyle/>
          <a:p>
            <a:pPr lvl="0" algn="l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b="0" kern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Culture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5147310" cy="3253198"/>
          </a:xfrm>
          <a:ln>
            <a:noFill/>
          </a:ln>
        </p:spPr>
        <p:txBody>
          <a:bodyPr wrap="square" anchor="t" anchorCtr="0">
            <a:spAutoFit/>
          </a:bodyPr>
          <a:lstStyle/>
          <a:p>
            <a:pPr marL="0" lvl="0" indent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0" lvl="0" indent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dirty="0">
                <a:solidFill>
                  <a:schemeClr val="bg1"/>
                </a:solidFill>
              </a:rPr>
              <a:t>It integrates members so that they know how to relate to one another</a:t>
            </a:r>
          </a:p>
          <a:p>
            <a:pPr marL="0" lvl="0" indent="0" defTabSz="1066800">
              <a:lnSpc>
                <a:spcPct val="90000"/>
              </a:lnSpc>
              <a:spcBef>
                <a:spcPct val="0"/>
              </a:spcBef>
              <a:buNone/>
            </a:pPr>
            <a:endParaRPr lang="en-US" sz="1900" dirty="0"/>
          </a:p>
          <a:p>
            <a:pPr marL="0" lvl="0" indent="0" defTabSz="1066800">
              <a:lnSpc>
                <a:spcPct val="90000"/>
              </a:lnSpc>
              <a:spcBef>
                <a:spcPct val="0"/>
              </a:spcBef>
              <a:buNone/>
            </a:pPr>
            <a:endParaRPr lang="en-US" sz="1900" dirty="0"/>
          </a:p>
          <a:p>
            <a:pPr marL="0" lvl="0" indent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0" lvl="0" indent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dirty="0">
                <a:solidFill>
                  <a:schemeClr val="bg1"/>
                </a:solidFill>
              </a:rPr>
              <a:t>It helps the organization adapt to the external environment</a:t>
            </a:r>
          </a:p>
          <a:p>
            <a:pPr marL="0" lvl="0" indent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79321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72291" y="5194518"/>
            <a:ext cx="8587316" cy="645052"/>
          </a:xfrm>
          <a:prstGeom prst="rect">
            <a:avLst/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968502" y="4844488"/>
            <a:ext cx="5813298" cy="794312"/>
          </a:xfrm>
          <a:custGeom>
            <a:avLst/>
            <a:gdLst>
              <a:gd name="connsiteX0" fmla="*/ 0 w 5280660"/>
              <a:gd name="connsiteY0" fmla="*/ 113162 h 678960"/>
              <a:gd name="connsiteX1" fmla="*/ 113162 w 5280660"/>
              <a:gd name="connsiteY1" fmla="*/ 0 h 678960"/>
              <a:gd name="connsiteX2" fmla="*/ 5167498 w 5280660"/>
              <a:gd name="connsiteY2" fmla="*/ 0 h 678960"/>
              <a:gd name="connsiteX3" fmla="*/ 5280660 w 5280660"/>
              <a:gd name="connsiteY3" fmla="*/ 113162 h 678960"/>
              <a:gd name="connsiteX4" fmla="*/ 5280660 w 5280660"/>
              <a:gd name="connsiteY4" fmla="*/ 565798 h 678960"/>
              <a:gd name="connsiteX5" fmla="*/ 5167498 w 5280660"/>
              <a:gd name="connsiteY5" fmla="*/ 678960 h 678960"/>
              <a:gd name="connsiteX6" fmla="*/ 113162 w 5280660"/>
              <a:gd name="connsiteY6" fmla="*/ 678960 h 678960"/>
              <a:gd name="connsiteX7" fmla="*/ 0 w 5280660"/>
              <a:gd name="connsiteY7" fmla="*/ 565798 h 678960"/>
              <a:gd name="connsiteX8" fmla="*/ 0 w 5280660"/>
              <a:gd name="connsiteY8" fmla="*/ 113162 h 67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80660" h="678960">
                <a:moveTo>
                  <a:pt x="0" y="113162"/>
                </a:moveTo>
                <a:cubicBezTo>
                  <a:pt x="0" y="50664"/>
                  <a:pt x="50664" y="0"/>
                  <a:pt x="113162" y="0"/>
                </a:cubicBezTo>
                <a:lnTo>
                  <a:pt x="5167498" y="0"/>
                </a:lnTo>
                <a:cubicBezTo>
                  <a:pt x="5229996" y="0"/>
                  <a:pt x="5280660" y="50664"/>
                  <a:pt x="5280660" y="113162"/>
                </a:cubicBezTo>
                <a:lnTo>
                  <a:pt x="5280660" y="565798"/>
                </a:lnTo>
                <a:cubicBezTo>
                  <a:pt x="5280660" y="628296"/>
                  <a:pt x="5229996" y="678960"/>
                  <a:pt x="5167498" y="678960"/>
                </a:cubicBezTo>
                <a:lnTo>
                  <a:pt x="113162" y="678960"/>
                </a:lnTo>
                <a:cubicBezTo>
                  <a:pt x="50664" y="678960"/>
                  <a:pt x="0" y="628296"/>
                  <a:pt x="0" y="565798"/>
                </a:cubicBezTo>
                <a:lnTo>
                  <a:pt x="0" y="113162"/>
                </a:lnTo>
                <a:close/>
              </a:path>
            </a:pathLst>
          </a:custGeom>
          <a:solidFill>
            <a:srgbClr val="0099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2740" tIns="33144" rIns="232740" bIns="33144" numCol="1" spcCol="1270" anchor="ctr" anchorCtr="0">
            <a:noAutofit/>
          </a:bodyPr>
          <a:lstStyle/>
          <a:p>
            <a:pPr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2291" y="4101350"/>
            <a:ext cx="8587316" cy="542368"/>
          </a:xfrm>
          <a:prstGeom prst="rect">
            <a:avLst/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990600" y="3860470"/>
            <a:ext cx="5791200" cy="512064"/>
          </a:xfrm>
          <a:custGeom>
            <a:avLst/>
            <a:gdLst>
              <a:gd name="connsiteX0" fmla="*/ 0 w 5280660"/>
              <a:gd name="connsiteY0" fmla="*/ 113162 h 678960"/>
              <a:gd name="connsiteX1" fmla="*/ 113162 w 5280660"/>
              <a:gd name="connsiteY1" fmla="*/ 0 h 678960"/>
              <a:gd name="connsiteX2" fmla="*/ 5167498 w 5280660"/>
              <a:gd name="connsiteY2" fmla="*/ 0 h 678960"/>
              <a:gd name="connsiteX3" fmla="*/ 5280660 w 5280660"/>
              <a:gd name="connsiteY3" fmla="*/ 113162 h 678960"/>
              <a:gd name="connsiteX4" fmla="*/ 5280660 w 5280660"/>
              <a:gd name="connsiteY4" fmla="*/ 565798 h 678960"/>
              <a:gd name="connsiteX5" fmla="*/ 5167498 w 5280660"/>
              <a:gd name="connsiteY5" fmla="*/ 678960 h 678960"/>
              <a:gd name="connsiteX6" fmla="*/ 113162 w 5280660"/>
              <a:gd name="connsiteY6" fmla="*/ 678960 h 678960"/>
              <a:gd name="connsiteX7" fmla="*/ 0 w 5280660"/>
              <a:gd name="connsiteY7" fmla="*/ 565798 h 678960"/>
              <a:gd name="connsiteX8" fmla="*/ 0 w 5280660"/>
              <a:gd name="connsiteY8" fmla="*/ 113162 h 67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80660" h="678960">
                <a:moveTo>
                  <a:pt x="0" y="113162"/>
                </a:moveTo>
                <a:cubicBezTo>
                  <a:pt x="0" y="50664"/>
                  <a:pt x="50664" y="0"/>
                  <a:pt x="113162" y="0"/>
                </a:cubicBezTo>
                <a:lnTo>
                  <a:pt x="5167498" y="0"/>
                </a:lnTo>
                <a:cubicBezTo>
                  <a:pt x="5229996" y="0"/>
                  <a:pt x="5280660" y="50664"/>
                  <a:pt x="5280660" y="113162"/>
                </a:cubicBezTo>
                <a:lnTo>
                  <a:pt x="5280660" y="565798"/>
                </a:lnTo>
                <a:cubicBezTo>
                  <a:pt x="5280660" y="628296"/>
                  <a:pt x="5229996" y="678960"/>
                  <a:pt x="5167498" y="678960"/>
                </a:cubicBezTo>
                <a:lnTo>
                  <a:pt x="113162" y="678960"/>
                </a:lnTo>
                <a:cubicBezTo>
                  <a:pt x="50664" y="678960"/>
                  <a:pt x="0" y="628296"/>
                  <a:pt x="0" y="565798"/>
                </a:cubicBezTo>
                <a:lnTo>
                  <a:pt x="0" y="113162"/>
                </a:lnTo>
                <a:close/>
              </a:path>
            </a:pathLst>
          </a:custGeom>
          <a:solidFill>
            <a:srgbClr val="0099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2740" tIns="33144" rIns="232740" bIns="33144" numCol="1" spcCol="1270" anchor="ctr" anchorCtr="0">
            <a:noAutofit/>
          </a:bodyPr>
          <a:lstStyle/>
          <a:p>
            <a:pPr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8822" y="3181692"/>
            <a:ext cx="8587316" cy="509045"/>
          </a:xfrm>
          <a:prstGeom prst="rect">
            <a:avLst/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8822" y="2185082"/>
            <a:ext cx="8587316" cy="512847"/>
          </a:xfrm>
          <a:prstGeom prst="rect">
            <a:avLst/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968502" y="2947531"/>
            <a:ext cx="5813298" cy="512064"/>
          </a:xfrm>
          <a:custGeom>
            <a:avLst/>
            <a:gdLst>
              <a:gd name="connsiteX0" fmla="*/ 0 w 5280660"/>
              <a:gd name="connsiteY0" fmla="*/ 113162 h 678960"/>
              <a:gd name="connsiteX1" fmla="*/ 113162 w 5280660"/>
              <a:gd name="connsiteY1" fmla="*/ 0 h 678960"/>
              <a:gd name="connsiteX2" fmla="*/ 5167498 w 5280660"/>
              <a:gd name="connsiteY2" fmla="*/ 0 h 678960"/>
              <a:gd name="connsiteX3" fmla="*/ 5280660 w 5280660"/>
              <a:gd name="connsiteY3" fmla="*/ 113162 h 678960"/>
              <a:gd name="connsiteX4" fmla="*/ 5280660 w 5280660"/>
              <a:gd name="connsiteY4" fmla="*/ 565798 h 678960"/>
              <a:gd name="connsiteX5" fmla="*/ 5167498 w 5280660"/>
              <a:gd name="connsiteY5" fmla="*/ 678960 h 678960"/>
              <a:gd name="connsiteX6" fmla="*/ 113162 w 5280660"/>
              <a:gd name="connsiteY6" fmla="*/ 678960 h 678960"/>
              <a:gd name="connsiteX7" fmla="*/ 0 w 5280660"/>
              <a:gd name="connsiteY7" fmla="*/ 565798 h 678960"/>
              <a:gd name="connsiteX8" fmla="*/ 0 w 5280660"/>
              <a:gd name="connsiteY8" fmla="*/ 113162 h 67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80660" h="678960">
                <a:moveTo>
                  <a:pt x="0" y="113162"/>
                </a:moveTo>
                <a:cubicBezTo>
                  <a:pt x="0" y="50664"/>
                  <a:pt x="50664" y="0"/>
                  <a:pt x="113162" y="0"/>
                </a:cubicBezTo>
                <a:lnTo>
                  <a:pt x="5167498" y="0"/>
                </a:lnTo>
                <a:cubicBezTo>
                  <a:pt x="5229996" y="0"/>
                  <a:pt x="5280660" y="50664"/>
                  <a:pt x="5280660" y="113162"/>
                </a:cubicBezTo>
                <a:lnTo>
                  <a:pt x="5280660" y="565798"/>
                </a:lnTo>
                <a:cubicBezTo>
                  <a:pt x="5280660" y="628296"/>
                  <a:pt x="5229996" y="678960"/>
                  <a:pt x="5167498" y="678960"/>
                </a:cubicBezTo>
                <a:lnTo>
                  <a:pt x="113162" y="678960"/>
                </a:lnTo>
                <a:cubicBezTo>
                  <a:pt x="50664" y="678960"/>
                  <a:pt x="0" y="628296"/>
                  <a:pt x="0" y="565798"/>
                </a:cubicBezTo>
                <a:lnTo>
                  <a:pt x="0" y="113162"/>
                </a:lnTo>
                <a:close/>
              </a:path>
            </a:pathLst>
          </a:custGeom>
          <a:solidFill>
            <a:srgbClr val="0099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2740" tIns="33144" rIns="232740" bIns="33144" numCol="1" spcCol="1270" anchor="ctr" anchorCtr="0">
            <a:noAutofit/>
          </a:bodyPr>
          <a:lstStyle/>
          <a:p>
            <a:pPr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938022" y="1943244"/>
            <a:ext cx="5843778" cy="513806"/>
          </a:xfrm>
          <a:custGeom>
            <a:avLst/>
            <a:gdLst>
              <a:gd name="connsiteX0" fmla="*/ 0 w 5280660"/>
              <a:gd name="connsiteY0" fmla="*/ 113162 h 678960"/>
              <a:gd name="connsiteX1" fmla="*/ 113162 w 5280660"/>
              <a:gd name="connsiteY1" fmla="*/ 0 h 678960"/>
              <a:gd name="connsiteX2" fmla="*/ 5167498 w 5280660"/>
              <a:gd name="connsiteY2" fmla="*/ 0 h 678960"/>
              <a:gd name="connsiteX3" fmla="*/ 5280660 w 5280660"/>
              <a:gd name="connsiteY3" fmla="*/ 113162 h 678960"/>
              <a:gd name="connsiteX4" fmla="*/ 5280660 w 5280660"/>
              <a:gd name="connsiteY4" fmla="*/ 565798 h 678960"/>
              <a:gd name="connsiteX5" fmla="*/ 5167498 w 5280660"/>
              <a:gd name="connsiteY5" fmla="*/ 678960 h 678960"/>
              <a:gd name="connsiteX6" fmla="*/ 113162 w 5280660"/>
              <a:gd name="connsiteY6" fmla="*/ 678960 h 678960"/>
              <a:gd name="connsiteX7" fmla="*/ 0 w 5280660"/>
              <a:gd name="connsiteY7" fmla="*/ 565798 h 678960"/>
              <a:gd name="connsiteX8" fmla="*/ 0 w 5280660"/>
              <a:gd name="connsiteY8" fmla="*/ 113162 h 67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80660" h="678960">
                <a:moveTo>
                  <a:pt x="0" y="113162"/>
                </a:moveTo>
                <a:cubicBezTo>
                  <a:pt x="0" y="50664"/>
                  <a:pt x="50664" y="0"/>
                  <a:pt x="113162" y="0"/>
                </a:cubicBezTo>
                <a:lnTo>
                  <a:pt x="5167498" y="0"/>
                </a:lnTo>
                <a:cubicBezTo>
                  <a:pt x="5229996" y="0"/>
                  <a:pt x="5280660" y="50664"/>
                  <a:pt x="5280660" y="113162"/>
                </a:cubicBezTo>
                <a:lnTo>
                  <a:pt x="5280660" y="565798"/>
                </a:lnTo>
                <a:cubicBezTo>
                  <a:pt x="5280660" y="628296"/>
                  <a:pt x="5229996" y="678960"/>
                  <a:pt x="5167498" y="678960"/>
                </a:cubicBezTo>
                <a:lnTo>
                  <a:pt x="113162" y="678960"/>
                </a:lnTo>
                <a:cubicBezTo>
                  <a:pt x="50664" y="678960"/>
                  <a:pt x="0" y="628296"/>
                  <a:pt x="0" y="565798"/>
                </a:cubicBezTo>
                <a:lnTo>
                  <a:pt x="0" y="113162"/>
                </a:lnTo>
                <a:close/>
              </a:path>
            </a:pathLst>
          </a:custGeom>
          <a:solidFill>
            <a:srgbClr val="0099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2740" tIns="33144" rIns="232740" bIns="33144" numCol="1" spcCol="1270" anchor="ctr" anchorCtr="0">
            <a:noAutofit/>
          </a:bodyPr>
          <a:lstStyle/>
          <a:p>
            <a:pPr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Integration </a:t>
            </a:r>
            <a:r>
              <a:rPr lang="en-US" sz="2000" dirty="0"/>
              <a:t>(slide 1 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778" y="1416874"/>
            <a:ext cx="7136342" cy="4707443"/>
          </a:xfrm>
          <a:ln>
            <a:noFill/>
          </a:ln>
        </p:spPr>
        <p:txBody>
          <a:bodyPr anchor="t" anchorCtr="0">
            <a:spAutoFit/>
          </a:bodyPr>
          <a:lstStyle/>
          <a:p>
            <a:pPr marL="0" lvl="0" indent="0" defTabSz="10668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None/>
            </a:pPr>
            <a:endParaRPr lang="en-US" sz="2800" dirty="0">
              <a:solidFill>
                <a:schemeClr val="bg1"/>
              </a:solidFill>
            </a:endParaRPr>
          </a:p>
          <a:p>
            <a:pPr marL="0" lvl="0" indent="0" defTabSz="10668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None/>
            </a:pPr>
            <a:r>
              <a:rPr lang="en-US" sz="2400" dirty="0">
                <a:solidFill>
                  <a:schemeClr val="bg1"/>
                </a:solidFill>
              </a:rPr>
              <a:t>Develops a collective identity</a:t>
            </a:r>
          </a:p>
          <a:p>
            <a:pPr marL="0" lvl="0" indent="0" defTabSz="1066800">
              <a:lnSpc>
                <a:spcPct val="90000"/>
              </a:lnSpc>
              <a:spcBef>
                <a:spcPct val="0"/>
              </a:spcBef>
              <a:buNone/>
            </a:pPr>
            <a:endParaRPr lang="en-US" sz="2800" dirty="0"/>
          </a:p>
          <a:p>
            <a:pPr marL="0" lvl="0" indent="0" defTabSz="1066800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Helps members work together effectively</a:t>
            </a:r>
          </a:p>
          <a:p>
            <a:pPr marL="0" lvl="0" indent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0" lvl="0" indent="0" defTabSz="1066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en-US" sz="1100" dirty="0"/>
          </a:p>
          <a:p>
            <a:pPr marL="0" lvl="0" indent="0" defTabSz="1066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2400" dirty="0">
                <a:solidFill>
                  <a:schemeClr val="bg1"/>
                </a:solidFill>
              </a:rPr>
              <a:t>Guides day-to-day working relationships</a:t>
            </a:r>
          </a:p>
          <a:p>
            <a:pPr marL="0" lvl="0" indent="0" defTabSz="1066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en-US" sz="4800" dirty="0"/>
          </a:p>
          <a:p>
            <a:pPr marL="0" lvl="0" indent="0" defTabSz="1066800">
              <a:lnSpc>
                <a:spcPct val="20000"/>
              </a:lnSpc>
              <a:spcBef>
                <a:spcPts val="600"/>
              </a:spcBef>
              <a:spcAft>
                <a:spcPct val="35000"/>
              </a:spcAft>
              <a:buNone/>
            </a:pPr>
            <a:r>
              <a:rPr lang="en-US" sz="2400" dirty="0">
                <a:solidFill>
                  <a:schemeClr val="bg1"/>
                </a:solidFill>
              </a:rPr>
              <a:t>Determines how people communicate</a:t>
            </a:r>
          </a:p>
          <a:p>
            <a:pPr marL="0" lvl="0" indent="0" defTabSz="1066800">
              <a:lnSpc>
                <a:spcPct val="20000"/>
              </a:lnSpc>
              <a:spcBef>
                <a:spcPts val="600"/>
              </a:spcBef>
              <a:spcAft>
                <a:spcPct val="35000"/>
              </a:spcAft>
              <a:buNone/>
            </a:pPr>
            <a:r>
              <a:rPr lang="en-US" sz="2400" dirty="0">
                <a:solidFill>
                  <a:schemeClr val="bg1"/>
                </a:solidFill>
              </a:rPr>
              <a:t>in the organization</a:t>
            </a:r>
          </a:p>
          <a:p>
            <a:pPr marL="0" lvl="1" indent="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596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78822" y="3304892"/>
            <a:ext cx="8587316" cy="645052"/>
          </a:xfrm>
          <a:prstGeom prst="rect">
            <a:avLst/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938022" y="2935105"/>
            <a:ext cx="5813298" cy="794312"/>
          </a:xfrm>
          <a:custGeom>
            <a:avLst/>
            <a:gdLst>
              <a:gd name="connsiteX0" fmla="*/ 0 w 5280660"/>
              <a:gd name="connsiteY0" fmla="*/ 113162 h 678960"/>
              <a:gd name="connsiteX1" fmla="*/ 113162 w 5280660"/>
              <a:gd name="connsiteY1" fmla="*/ 0 h 678960"/>
              <a:gd name="connsiteX2" fmla="*/ 5167498 w 5280660"/>
              <a:gd name="connsiteY2" fmla="*/ 0 h 678960"/>
              <a:gd name="connsiteX3" fmla="*/ 5280660 w 5280660"/>
              <a:gd name="connsiteY3" fmla="*/ 113162 h 678960"/>
              <a:gd name="connsiteX4" fmla="*/ 5280660 w 5280660"/>
              <a:gd name="connsiteY4" fmla="*/ 565798 h 678960"/>
              <a:gd name="connsiteX5" fmla="*/ 5167498 w 5280660"/>
              <a:gd name="connsiteY5" fmla="*/ 678960 h 678960"/>
              <a:gd name="connsiteX6" fmla="*/ 113162 w 5280660"/>
              <a:gd name="connsiteY6" fmla="*/ 678960 h 678960"/>
              <a:gd name="connsiteX7" fmla="*/ 0 w 5280660"/>
              <a:gd name="connsiteY7" fmla="*/ 565798 h 678960"/>
              <a:gd name="connsiteX8" fmla="*/ 0 w 5280660"/>
              <a:gd name="connsiteY8" fmla="*/ 113162 h 67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80660" h="678960">
                <a:moveTo>
                  <a:pt x="0" y="113162"/>
                </a:moveTo>
                <a:cubicBezTo>
                  <a:pt x="0" y="50664"/>
                  <a:pt x="50664" y="0"/>
                  <a:pt x="113162" y="0"/>
                </a:cubicBezTo>
                <a:lnTo>
                  <a:pt x="5167498" y="0"/>
                </a:lnTo>
                <a:cubicBezTo>
                  <a:pt x="5229996" y="0"/>
                  <a:pt x="5280660" y="50664"/>
                  <a:pt x="5280660" y="113162"/>
                </a:cubicBezTo>
                <a:lnTo>
                  <a:pt x="5280660" y="565798"/>
                </a:lnTo>
                <a:cubicBezTo>
                  <a:pt x="5280660" y="628296"/>
                  <a:pt x="5229996" y="678960"/>
                  <a:pt x="5167498" y="678960"/>
                </a:cubicBezTo>
                <a:lnTo>
                  <a:pt x="113162" y="678960"/>
                </a:lnTo>
                <a:cubicBezTo>
                  <a:pt x="50664" y="678960"/>
                  <a:pt x="0" y="628296"/>
                  <a:pt x="0" y="565798"/>
                </a:cubicBezTo>
                <a:lnTo>
                  <a:pt x="0" y="113162"/>
                </a:lnTo>
                <a:close/>
              </a:path>
            </a:pathLst>
          </a:custGeom>
          <a:solidFill>
            <a:srgbClr val="0099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2740" tIns="33144" rIns="232740" bIns="33144" numCol="1" spcCol="1270" anchor="ctr" anchorCtr="0">
            <a:noAutofit/>
          </a:bodyPr>
          <a:lstStyle/>
          <a:p>
            <a:pPr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8822" y="2185082"/>
            <a:ext cx="8587316" cy="512847"/>
          </a:xfrm>
          <a:prstGeom prst="rect">
            <a:avLst/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938022" y="1943244"/>
            <a:ext cx="5843778" cy="513806"/>
          </a:xfrm>
          <a:custGeom>
            <a:avLst/>
            <a:gdLst>
              <a:gd name="connsiteX0" fmla="*/ 0 w 5280660"/>
              <a:gd name="connsiteY0" fmla="*/ 113162 h 678960"/>
              <a:gd name="connsiteX1" fmla="*/ 113162 w 5280660"/>
              <a:gd name="connsiteY1" fmla="*/ 0 h 678960"/>
              <a:gd name="connsiteX2" fmla="*/ 5167498 w 5280660"/>
              <a:gd name="connsiteY2" fmla="*/ 0 h 678960"/>
              <a:gd name="connsiteX3" fmla="*/ 5280660 w 5280660"/>
              <a:gd name="connsiteY3" fmla="*/ 113162 h 678960"/>
              <a:gd name="connsiteX4" fmla="*/ 5280660 w 5280660"/>
              <a:gd name="connsiteY4" fmla="*/ 565798 h 678960"/>
              <a:gd name="connsiteX5" fmla="*/ 5167498 w 5280660"/>
              <a:gd name="connsiteY5" fmla="*/ 678960 h 678960"/>
              <a:gd name="connsiteX6" fmla="*/ 113162 w 5280660"/>
              <a:gd name="connsiteY6" fmla="*/ 678960 h 678960"/>
              <a:gd name="connsiteX7" fmla="*/ 0 w 5280660"/>
              <a:gd name="connsiteY7" fmla="*/ 565798 h 678960"/>
              <a:gd name="connsiteX8" fmla="*/ 0 w 5280660"/>
              <a:gd name="connsiteY8" fmla="*/ 113162 h 67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80660" h="678960">
                <a:moveTo>
                  <a:pt x="0" y="113162"/>
                </a:moveTo>
                <a:cubicBezTo>
                  <a:pt x="0" y="50664"/>
                  <a:pt x="50664" y="0"/>
                  <a:pt x="113162" y="0"/>
                </a:cubicBezTo>
                <a:lnTo>
                  <a:pt x="5167498" y="0"/>
                </a:lnTo>
                <a:cubicBezTo>
                  <a:pt x="5229996" y="0"/>
                  <a:pt x="5280660" y="50664"/>
                  <a:pt x="5280660" y="113162"/>
                </a:cubicBezTo>
                <a:lnTo>
                  <a:pt x="5280660" y="565798"/>
                </a:lnTo>
                <a:cubicBezTo>
                  <a:pt x="5280660" y="628296"/>
                  <a:pt x="5229996" y="678960"/>
                  <a:pt x="5167498" y="678960"/>
                </a:cubicBezTo>
                <a:lnTo>
                  <a:pt x="113162" y="678960"/>
                </a:lnTo>
                <a:cubicBezTo>
                  <a:pt x="50664" y="678960"/>
                  <a:pt x="0" y="628296"/>
                  <a:pt x="0" y="565798"/>
                </a:cubicBezTo>
                <a:lnTo>
                  <a:pt x="0" y="113162"/>
                </a:lnTo>
                <a:close/>
              </a:path>
            </a:pathLst>
          </a:custGeom>
          <a:solidFill>
            <a:srgbClr val="0099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2740" tIns="33144" rIns="232740" bIns="33144" numCol="1" spcCol="1270" anchor="ctr" anchorCtr="0">
            <a:noAutofit/>
          </a:bodyPr>
          <a:lstStyle/>
          <a:p>
            <a:pPr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Integration </a:t>
            </a:r>
            <a:r>
              <a:rPr lang="en-US" sz="2000" dirty="0"/>
              <a:t>(slide 2 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778" y="1416874"/>
            <a:ext cx="7136342" cy="2776145"/>
          </a:xfrm>
          <a:ln>
            <a:noFill/>
          </a:ln>
        </p:spPr>
        <p:txBody>
          <a:bodyPr anchor="t" anchorCtr="0">
            <a:spAutoFit/>
          </a:bodyPr>
          <a:lstStyle/>
          <a:p>
            <a:pPr marL="0" lvl="0" indent="0" defTabSz="10668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None/>
            </a:pPr>
            <a:endParaRPr lang="en-US" sz="2800" dirty="0">
              <a:solidFill>
                <a:schemeClr val="bg1"/>
              </a:solidFill>
            </a:endParaRPr>
          </a:p>
          <a:p>
            <a:pPr marL="0" lvl="0" indent="0" defTabSz="10668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None/>
            </a:pPr>
            <a:r>
              <a:rPr lang="en-US" sz="2400" dirty="0">
                <a:solidFill>
                  <a:schemeClr val="bg1"/>
                </a:solidFill>
              </a:rPr>
              <a:t>Determines what behavior is acceptable</a:t>
            </a:r>
          </a:p>
          <a:p>
            <a:pPr marL="0" lvl="0" indent="0" defTabSz="1066800">
              <a:lnSpc>
                <a:spcPct val="90000"/>
              </a:lnSpc>
              <a:spcBef>
                <a:spcPct val="0"/>
              </a:spcBef>
              <a:buNone/>
            </a:pPr>
            <a:endParaRPr lang="en-US" sz="4000" dirty="0"/>
          </a:p>
          <a:p>
            <a:pPr marL="0" lvl="0" indent="0" defTabSz="1066800">
              <a:lnSpc>
                <a:spcPct val="20000"/>
              </a:lnSpc>
              <a:spcBef>
                <a:spcPts val="600"/>
              </a:spcBef>
              <a:spcAft>
                <a:spcPct val="35000"/>
              </a:spcAft>
              <a:buNone/>
            </a:pPr>
            <a:r>
              <a:rPr lang="en-US" sz="2400" dirty="0">
                <a:solidFill>
                  <a:schemeClr val="bg1"/>
                </a:solidFill>
              </a:rPr>
              <a:t>Determines how power and status are</a:t>
            </a:r>
          </a:p>
          <a:p>
            <a:pPr marL="0" lvl="0" indent="0" defTabSz="1066800">
              <a:lnSpc>
                <a:spcPct val="20000"/>
              </a:lnSpc>
              <a:spcBef>
                <a:spcPts val="600"/>
              </a:spcBef>
              <a:spcAft>
                <a:spcPct val="35000"/>
              </a:spcAft>
              <a:buNone/>
            </a:pPr>
            <a:r>
              <a:rPr lang="en-US" sz="2400" dirty="0">
                <a:solidFill>
                  <a:schemeClr val="bg1"/>
                </a:solidFill>
              </a:rPr>
              <a:t>allocated</a:t>
            </a:r>
          </a:p>
          <a:p>
            <a:pPr marL="0" lvl="1" indent="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753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External Adaptation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Determines how to meet goals and deal with outsiders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Helps to respond rapidly to customer needs or the moves of a competitor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Encourages employee commitment to the core purpose of the organization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Determines what is needed to meet external challenges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Embodies the values and assumptions needed to succeed</a:t>
            </a:r>
          </a:p>
        </p:txBody>
      </p:sp>
    </p:spTree>
    <p:extLst>
      <p:ext uri="{BB962C8B-B14F-4D97-AF65-F5344CB8AC3E}">
        <p14:creationId xmlns:p14="http://schemas.microsoft.com/office/powerpoint/2010/main" val="2177443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207557" y="2057400"/>
            <a:ext cx="6781801" cy="2362200"/>
          </a:xfrm>
          <a:prstGeom prst="roundRect">
            <a:avLst/>
          </a:prstGeom>
          <a:solidFill>
            <a:srgbClr val="009999">
              <a:alpha val="89804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3350" tIns="133350" rIns="133350" bIns="133350" numCol="1" spcCol="1270" anchor="ctr" anchorCtr="0">
            <a:noAutofit/>
          </a:bodyPr>
          <a:lstStyle/>
          <a:p>
            <a:pPr lvl="0" algn="ctr" defTabSz="15557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500" kern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Culture Strength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00200"/>
            <a:ext cx="6477000" cy="4876800"/>
          </a:xfrm>
          <a:ln>
            <a:noFill/>
          </a:ln>
        </p:spPr>
        <p:txBody>
          <a:bodyPr>
            <a:norm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500" dirty="0">
              <a:latin typeface="+mn-lt"/>
            </a:endParaRPr>
          </a:p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500" dirty="0">
                <a:solidFill>
                  <a:schemeClr val="bg1"/>
                </a:solidFill>
              </a:rPr>
              <a:t>The degree of agreement among employees about the importance of specific values and ways of doing things</a:t>
            </a:r>
          </a:p>
        </p:txBody>
      </p:sp>
    </p:spTree>
    <p:extLst>
      <p:ext uri="{BB962C8B-B14F-4D97-AF65-F5344CB8AC3E}">
        <p14:creationId xmlns:p14="http://schemas.microsoft.com/office/powerpoint/2010/main" val="2981847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Exhibit 14.2</a:t>
            </a:r>
            <a:r>
              <a:rPr lang="en-US" dirty="0"/>
              <a:t> –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Responsive versus Resistant Cultures</a:t>
            </a:r>
          </a:p>
        </p:txBody>
      </p:sp>
      <p:sp>
        <p:nvSpPr>
          <p:cNvPr id="6" name="Rectangle 5"/>
          <p:cNvSpPr/>
          <p:nvPr/>
        </p:nvSpPr>
        <p:spPr>
          <a:xfrm>
            <a:off x="670560" y="6126943"/>
            <a:ext cx="78105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Source: Based on John P. Kotter and James L. Heskett, 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Corporate Culture and Performance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(New York: The Free Press, 1992), p. 51.</a:t>
            </a:r>
          </a:p>
        </p:txBody>
      </p:sp>
      <p:pic>
        <p:nvPicPr>
          <p:cNvPr id="2" name="Picture 2" descr="Exhibit 14.2 - Responsive versus Resistant Cul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55" y="1781889"/>
            <a:ext cx="7863840" cy="4345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5795595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709477310369438C3E543C94179E2D" ma:contentTypeVersion="8" ma:contentTypeDescription="Create a new document." ma:contentTypeScope="" ma:versionID="40639e0939d655a4dc87506b01892c9e">
  <xsd:schema xmlns:xsd="http://www.w3.org/2001/XMLSchema" xmlns:xs="http://www.w3.org/2001/XMLSchema" xmlns:p="http://schemas.microsoft.com/office/2006/metadata/properties" xmlns:ns2="13c02fde-b48f-4d00-bac1-911d8ee6ee98" xmlns:ns3="6fd5926b-e52e-44d8-81d1-5e6608a23368" targetNamespace="http://schemas.microsoft.com/office/2006/metadata/properties" ma:root="true" ma:fieldsID="337014aa22b9b0ec50b4022cfab8c551" ns2:_="" ns3:_="">
    <xsd:import namespace="13c02fde-b48f-4d00-bac1-911d8ee6ee98"/>
    <xsd:import namespace="6fd5926b-e52e-44d8-81d1-5e6608a23368"/>
    <xsd:element name="properties">
      <xsd:complexType>
        <xsd:sequence>
          <xsd:element name="documentManagement">
            <xsd:complexType>
              <xsd:all>
                <xsd:element ref="ns2:Category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c02fde-b48f-4d00-bac1-911d8ee6ee98" elementFormDefault="qualified">
    <xsd:import namespace="http://schemas.microsoft.com/office/2006/documentManagement/types"/>
    <xsd:import namespace="http://schemas.microsoft.com/office/infopath/2007/PartnerControls"/>
    <xsd:element name="Category" ma:index="8" ma:displayName="Category" ma:description="Select from the pull down menu the correct category for this file type" ma:format="Dropdown" ma:internalName="Category">
      <xsd:simpleType>
        <xsd:restriction base="dms:Choice">
          <xsd:enumeration value="Meetings"/>
          <xsd:enumeration value="Purchase Order"/>
          <xsd:enumeration value="Invoice"/>
          <xsd:enumeration value="Policy"/>
          <xsd:enumeration value="Procedure"/>
          <xsd:enumeration value="Template"/>
        </xsd:restriction>
      </xsd:simpleType>
    </xsd:element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d5926b-e52e-44d8-81d1-5e6608a23368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13c02fde-b48f-4d00-bac1-911d8ee6ee98">Template</Category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3D502E4-D18D-4EA6-BFF6-F7B2176D18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c02fde-b48f-4d00-bac1-911d8ee6ee98"/>
    <ds:schemaRef ds:uri="6fd5926b-e52e-44d8-81d1-5e6608a233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8324C9D-A4D4-4EA5-B76C-8491F2658EB9}">
  <ds:schemaRefs>
    <ds:schemaRef ds:uri="http://purl.org/dc/elements/1.1/"/>
    <ds:schemaRef ds:uri="http://schemas.microsoft.com/office/2006/metadata/properties"/>
    <ds:schemaRef ds:uri="6fd5926b-e52e-44d8-81d1-5e6608a23368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13c02fde-b48f-4d00-bac1-911d8ee6ee98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BE02B31-F34B-4E18-8C84-0623F31763E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14213</TotalTime>
  <Words>623</Words>
  <Application>Microsoft Office PowerPoint</Application>
  <PresentationFormat>On-screen Show (4:3)</PresentationFormat>
  <Paragraphs>89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1_Custom Design</vt:lpstr>
      <vt:lpstr>2_Custom Design</vt:lpstr>
      <vt:lpstr>3_Custom Design</vt:lpstr>
      <vt:lpstr>Week 3 Feb 2019 MGT808 </vt:lpstr>
      <vt:lpstr>Culture and Norms</vt:lpstr>
      <vt:lpstr>Exhibit 14.1 – Levels of  Corporate Culture</vt:lpstr>
      <vt:lpstr>Importance of Culture</vt:lpstr>
      <vt:lpstr>Internal Integration (slide 1 of 2)</vt:lpstr>
      <vt:lpstr>Internal Integration (slide 2 of 2)</vt:lpstr>
      <vt:lpstr>External Adaptation</vt:lpstr>
      <vt:lpstr>Culture Strength</vt:lpstr>
      <vt:lpstr>Exhibit 14.2 – Responsive versus Resistant Cultures</vt:lpstr>
      <vt:lpstr>Culture Gap</vt:lpstr>
      <vt:lpstr>High-Performance Culture</vt:lpstr>
      <vt:lpstr>Cultural Leader</vt:lpstr>
      <vt:lpstr>Cultural Leadership</vt:lpstr>
      <vt:lpstr>Mechanisms That Enact  Cultural Values (slide 1 of 2)</vt:lpstr>
      <vt:lpstr>Mechanisms That Enact  Cultural Values (slide 2 of 2)</vt:lpstr>
      <vt:lpstr>Exhibit 14.4 – Four Corporate Cultures</vt:lpstr>
      <vt:lpstr>Types of Corporate Culture (slide 1 of 2)</vt:lpstr>
      <vt:lpstr>Types of Corporate Culture (slide 2 of 2)</vt:lpstr>
      <vt:lpstr>Thank You  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Toniel Leung</dc:creator>
  <cp:lastModifiedBy>Narender Sharma</cp:lastModifiedBy>
  <cp:revision>55</cp:revision>
  <dcterms:created xsi:type="dcterms:W3CDTF">2017-08-16T23:55:16Z</dcterms:created>
  <dcterms:modified xsi:type="dcterms:W3CDTF">2019-01-30T00:25:07Z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0x010100E1709477310369438C3E543C94179E2D</vt:lpwstr>
  </property>
</Properties>
</file>