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5"/>
  </p:notesMasterIdLst>
  <p:sldIdLst>
    <p:sldId id="354" r:id="rId8"/>
    <p:sldId id="414" r:id="rId9"/>
    <p:sldId id="415" r:id="rId10"/>
    <p:sldId id="416" r:id="rId11"/>
    <p:sldId id="417" r:id="rId12"/>
    <p:sldId id="418" r:id="rId13"/>
    <p:sldId id="481" r:id="rId14"/>
    <p:sldId id="419" r:id="rId15"/>
    <p:sldId id="424" r:id="rId16"/>
    <p:sldId id="422" r:id="rId17"/>
    <p:sldId id="423" r:id="rId18"/>
    <p:sldId id="425" r:id="rId19"/>
    <p:sldId id="426" r:id="rId20"/>
    <p:sldId id="427" r:id="rId21"/>
    <p:sldId id="430" r:id="rId22"/>
    <p:sldId id="479" r:id="rId23"/>
    <p:sldId id="431" r:id="rId24"/>
    <p:sldId id="432" r:id="rId25"/>
    <p:sldId id="435" r:id="rId26"/>
    <p:sldId id="436" r:id="rId27"/>
    <p:sldId id="437" r:id="rId28"/>
    <p:sldId id="438" r:id="rId29"/>
    <p:sldId id="439" r:id="rId30"/>
    <p:sldId id="440" r:id="rId31"/>
    <p:sldId id="480" r:id="rId32"/>
    <p:sldId id="441" r:id="rId33"/>
    <p:sldId id="4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354"/>
            <p14:sldId id="414"/>
            <p14:sldId id="415"/>
            <p14:sldId id="416"/>
            <p14:sldId id="417"/>
            <p14:sldId id="418"/>
            <p14:sldId id="481"/>
            <p14:sldId id="419"/>
            <p14:sldId id="424"/>
            <p14:sldId id="422"/>
            <p14:sldId id="423"/>
            <p14:sldId id="425"/>
            <p14:sldId id="426"/>
            <p14:sldId id="427"/>
            <p14:sldId id="430"/>
            <p14:sldId id="479"/>
            <p14:sldId id="431"/>
            <p14:sldId id="432"/>
            <p14:sldId id="435"/>
            <p14:sldId id="436"/>
            <p14:sldId id="437"/>
            <p14:sldId id="438"/>
            <p14:sldId id="439"/>
            <p14:sldId id="440"/>
            <p14:sldId id="480"/>
            <p14:sldId id="441"/>
            <p14:sldId id="47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9649" autoAdjust="0"/>
  </p:normalViewPr>
  <p:slideViewPr>
    <p:cSldViewPr snapToGrid="0" snapToObjects="1">
      <p:cViewPr varScale="1">
        <p:scale>
          <a:sx n="91" d="100"/>
          <a:sy n="91" d="100"/>
        </p:scale>
        <p:origin x="1932" y="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B7026-21E4-4396-985D-C449A40E8441}" type="doc">
      <dgm:prSet loTypeId="urn:microsoft.com/office/officeart/2005/8/layout/hChevron3" loCatId="process" qsTypeId="urn:microsoft.com/office/officeart/2005/8/quickstyle/simple1" qsCatId="simple" csTypeId="urn:microsoft.com/office/officeart/2005/8/colors/accent1_2" csCatId="accent1" phldr="1"/>
      <dgm:spPr/>
    </dgm:pt>
    <dgm:pt modelId="{802AF5DE-AABA-40B2-AF63-5CDDA64C71ED}">
      <dgm:prSet phldrT="[Text]" custT="1"/>
      <dgm:spPr/>
      <dgm:t>
        <a:bodyPr/>
        <a:lstStyle/>
        <a:p>
          <a:r>
            <a:rPr lang="en-AU" sz="1800" dirty="0">
              <a:solidFill>
                <a:schemeClr val="tx1"/>
              </a:solidFill>
            </a:rPr>
            <a:t>Great Man Theory/ </a:t>
          </a:r>
          <a:br>
            <a:rPr lang="en-AU" sz="1800" dirty="0">
              <a:solidFill>
                <a:schemeClr val="tx1"/>
              </a:solidFill>
            </a:rPr>
          </a:br>
          <a:r>
            <a:rPr lang="en-AU" sz="1800" dirty="0">
              <a:solidFill>
                <a:schemeClr val="tx1"/>
              </a:solidFill>
            </a:rPr>
            <a:t>Trait Theory</a:t>
          </a:r>
        </a:p>
        <a:p>
          <a:r>
            <a:rPr lang="en-AU" sz="1800" dirty="0">
              <a:solidFill>
                <a:schemeClr val="tx1"/>
              </a:solidFill>
            </a:rPr>
            <a:t>1900-1940s </a:t>
          </a:r>
        </a:p>
      </dgm:t>
    </dgm:pt>
    <dgm:pt modelId="{C80F49ED-E34D-47AF-AB40-64ECDA5601C7}" type="parTrans" cxnId="{B3754778-E942-4722-AC4D-E00014611259}">
      <dgm:prSet/>
      <dgm:spPr/>
      <dgm:t>
        <a:bodyPr/>
        <a:lstStyle/>
        <a:p>
          <a:endParaRPr lang="en-AU"/>
        </a:p>
      </dgm:t>
    </dgm:pt>
    <dgm:pt modelId="{F0C135AD-7FF5-48B7-905A-8806B902925E}" type="sibTrans" cxnId="{B3754778-E942-4722-AC4D-E00014611259}">
      <dgm:prSet/>
      <dgm:spPr/>
      <dgm:t>
        <a:bodyPr/>
        <a:lstStyle/>
        <a:p>
          <a:endParaRPr lang="en-AU"/>
        </a:p>
      </dgm:t>
    </dgm:pt>
    <dgm:pt modelId="{599991F3-C963-4FCA-94C8-D3DC1BB56C7E}">
      <dgm:prSet phldrT="[Text]" custT="1"/>
      <dgm:spPr/>
      <dgm:t>
        <a:bodyPr/>
        <a:lstStyle/>
        <a:p>
          <a:r>
            <a:rPr lang="en-AU" sz="1800" dirty="0">
              <a:solidFill>
                <a:schemeClr val="tx1"/>
              </a:solidFill>
            </a:rPr>
            <a:t>Behavioural Theories</a:t>
          </a:r>
        </a:p>
        <a:p>
          <a:r>
            <a:rPr lang="en-AU" sz="1800" dirty="0">
              <a:solidFill>
                <a:schemeClr val="tx1"/>
              </a:solidFill>
            </a:rPr>
            <a:t>1940’s-1950s</a:t>
          </a:r>
        </a:p>
      </dgm:t>
    </dgm:pt>
    <dgm:pt modelId="{68099B54-9A0A-4DCC-8FFF-EF215260C77C}" type="parTrans" cxnId="{A43EC39F-546A-43F0-8004-07C6C95E39EB}">
      <dgm:prSet/>
      <dgm:spPr/>
      <dgm:t>
        <a:bodyPr/>
        <a:lstStyle/>
        <a:p>
          <a:endParaRPr lang="en-AU"/>
        </a:p>
      </dgm:t>
    </dgm:pt>
    <dgm:pt modelId="{69500836-963B-4C9D-BF03-8A42B537E234}" type="sibTrans" cxnId="{A43EC39F-546A-43F0-8004-07C6C95E39EB}">
      <dgm:prSet/>
      <dgm:spPr/>
      <dgm:t>
        <a:bodyPr/>
        <a:lstStyle/>
        <a:p>
          <a:endParaRPr lang="en-AU"/>
        </a:p>
      </dgm:t>
    </dgm:pt>
    <dgm:pt modelId="{DEE22152-8DD8-41B3-AEF6-221B48738D1F}" type="pres">
      <dgm:prSet presAssocID="{83FB7026-21E4-4396-985D-C449A40E8441}" presName="Name0" presStyleCnt="0">
        <dgm:presLayoutVars>
          <dgm:dir/>
          <dgm:resizeHandles val="exact"/>
        </dgm:presLayoutVars>
      </dgm:prSet>
      <dgm:spPr/>
    </dgm:pt>
    <dgm:pt modelId="{32874D37-F23B-407E-A4F8-B6162B12FE02}" type="pres">
      <dgm:prSet presAssocID="{802AF5DE-AABA-40B2-AF63-5CDDA64C71ED}" presName="parTxOnly" presStyleLbl="node1" presStyleIdx="0" presStyleCnt="2">
        <dgm:presLayoutVars>
          <dgm:bulletEnabled val="1"/>
        </dgm:presLayoutVars>
      </dgm:prSet>
      <dgm:spPr/>
    </dgm:pt>
    <dgm:pt modelId="{8E56FB78-2762-4171-B2A1-B46D4B10BA57}" type="pres">
      <dgm:prSet presAssocID="{F0C135AD-7FF5-48B7-905A-8806B902925E}" presName="parSpace" presStyleCnt="0"/>
      <dgm:spPr/>
    </dgm:pt>
    <dgm:pt modelId="{C5E5BF32-CEE5-4A31-BD9C-F2598CBC4411}" type="pres">
      <dgm:prSet presAssocID="{599991F3-C963-4FCA-94C8-D3DC1BB56C7E}" presName="parTxOnly" presStyleLbl="node1" presStyleIdx="1" presStyleCnt="2">
        <dgm:presLayoutVars>
          <dgm:bulletEnabled val="1"/>
        </dgm:presLayoutVars>
      </dgm:prSet>
      <dgm:spPr/>
    </dgm:pt>
  </dgm:ptLst>
  <dgm:cxnLst>
    <dgm:cxn modelId="{B3754778-E942-4722-AC4D-E00014611259}" srcId="{83FB7026-21E4-4396-985D-C449A40E8441}" destId="{802AF5DE-AABA-40B2-AF63-5CDDA64C71ED}" srcOrd="0" destOrd="0" parTransId="{C80F49ED-E34D-47AF-AB40-64ECDA5601C7}" sibTransId="{F0C135AD-7FF5-48B7-905A-8806B902925E}"/>
    <dgm:cxn modelId="{03468285-5DAF-4782-92D6-158937E5BD5B}" type="presOf" srcId="{83FB7026-21E4-4396-985D-C449A40E8441}" destId="{DEE22152-8DD8-41B3-AEF6-221B48738D1F}" srcOrd="0" destOrd="0" presId="urn:microsoft.com/office/officeart/2005/8/layout/hChevron3"/>
    <dgm:cxn modelId="{A43EC39F-546A-43F0-8004-07C6C95E39EB}" srcId="{83FB7026-21E4-4396-985D-C449A40E8441}" destId="{599991F3-C963-4FCA-94C8-D3DC1BB56C7E}" srcOrd="1" destOrd="0" parTransId="{68099B54-9A0A-4DCC-8FFF-EF215260C77C}" sibTransId="{69500836-963B-4C9D-BF03-8A42B537E234}"/>
    <dgm:cxn modelId="{19F276B1-DF71-4CCF-BCC0-24DE128C6F56}" type="presOf" srcId="{599991F3-C963-4FCA-94C8-D3DC1BB56C7E}" destId="{C5E5BF32-CEE5-4A31-BD9C-F2598CBC4411}" srcOrd="0" destOrd="0" presId="urn:microsoft.com/office/officeart/2005/8/layout/hChevron3"/>
    <dgm:cxn modelId="{F59E07B9-19E4-4C9C-8579-B1C16BBF45EA}" type="presOf" srcId="{802AF5DE-AABA-40B2-AF63-5CDDA64C71ED}" destId="{32874D37-F23B-407E-A4F8-B6162B12FE02}" srcOrd="0" destOrd="0" presId="urn:microsoft.com/office/officeart/2005/8/layout/hChevron3"/>
    <dgm:cxn modelId="{91533AE9-6FC5-464E-9CBC-0502BF9FFAA5}" type="presParOf" srcId="{DEE22152-8DD8-41B3-AEF6-221B48738D1F}" destId="{32874D37-F23B-407E-A4F8-B6162B12FE02}" srcOrd="0" destOrd="0" presId="urn:microsoft.com/office/officeart/2005/8/layout/hChevron3"/>
    <dgm:cxn modelId="{05D8D1E3-9524-4346-BC5D-BB4E112C342E}" type="presParOf" srcId="{DEE22152-8DD8-41B3-AEF6-221B48738D1F}" destId="{8E56FB78-2762-4171-B2A1-B46D4B10BA57}" srcOrd="1" destOrd="0" presId="urn:microsoft.com/office/officeart/2005/8/layout/hChevron3"/>
    <dgm:cxn modelId="{CA3FC192-99D3-4308-8705-3E1D72F73F3C}" type="presParOf" srcId="{DEE22152-8DD8-41B3-AEF6-221B48738D1F}" destId="{C5E5BF32-CEE5-4A31-BD9C-F2598CBC4411}"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B7026-21E4-4396-985D-C449A40E8441}" type="doc">
      <dgm:prSet loTypeId="urn:microsoft.com/office/officeart/2005/8/layout/hChevron3" loCatId="process" qsTypeId="urn:microsoft.com/office/officeart/2005/8/quickstyle/simple1" qsCatId="simple" csTypeId="urn:microsoft.com/office/officeart/2005/8/colors/accent1_2" csCatId="accent1" phldr="1"/>
      <dgm:spPr/>
    </dgm:pt>
    <dgm:pt modelId="{802AF5DE-AABA-40B2-AF63-5CDDA64C71ED}">
      <dgm:prSet phldrT="[Text]" custT="1"/>
      <dgm:spPr/>
      <dgm:t>
        <a:bodyPr/>
        <a:lstStyle/>
        <a:p>
          <a:r>
            <a:rPr lang="en-AU" sz="1800" dirty="0">
              <a:solidFill>
                <a:schemeClr val="tx1"/>
              </a:solidFill>
            </a:rPr>
            <a:t>Contingency Theories</a:t>
          </a:r>
        </a:p>
        <a:p>
          <a:r>
            <a:rPr lang="en-AU" sz="1800" dirty="0">
              <a:solidFill>
                <a:schemeClr val="tx1"/>
              </a:solidFill>
            </a:rPr>
            <a:t>1960s</a:t>
          </a:r>
        </a:p>
      </dgm:t>
    </dgm:pt>
    <dgm:pt modelId="{C80F49ED-E34D-47AF-AB40-64ECDA5601C7}" type="parTrans" cxnId="{B3754778-E942-4722-AC4D-E00014611259}">
      <dgm:prSet/>
      <dgm:spPr/>
      <dgm:t>
        <a:bodyPr/>
        <a:lstStyle/>
        <a:p>
          <a:endParaRPr lang="en-AU"/>
        </a:p>
      </dgm:t>
    </dgm:pt>
    <dgm:pt modelId="{F0C135AD-7FF5-48B7-905A-8806B902925E}" type="sibTrans" cxnId="{B3754778-E942-4722-AC4D-E00014611259}">
      <dgm:prSet/>
      <dgm:spPr/>
      <dgm:t>
        <a:bodyPr/>
        <a:lstStyle/>
        <a:p>
          <a:endParaRPr lang="en-AU"/>
        </a:p>
      </dgm:t>
    </dgm:pt>
    <dgm:pt modelId="{599991F3-C963-4FCA-94C8-D3DC1BB56C7E}">
      <dgm:prSet phldrT="[Text]" custT="1"/>
      <dgm:spPr/>
      <dgm:t>
        <a:bodyPr/>
        <a:lstStyle/>
        <a:p>
          <a:r>
            <a:rPr lang="en-AU" sz="1800" dirty="0">
              <a:solidFill>
                <a:schemeClr val="tx1"/>
              </a:solidFill>
            </a:rPr>
            <a:t>Transactional &amp; Transformational Leadership</a:t>
          </a:r>
        </a:p>
        <a:p>
          <a:r>
            <a:rPr lang="en-AU" sz="1800" dirty="0">
              <a:solidFill>
                <a:schemeClr val="tx1"/>
              </a:solidFill>
            </a:rPr>
            <a:t>1970 – 1990s</a:t>
          </a:r>
        </a:p>
      </dgm:t>
    </dgm:pt>
    <dgm:pt modelId="{68099B54-9A0A-4DCC-8FFF-EF215260C77C}" type="parTrans" cxnId="{A43EC39F-546A-43F0-8004-07C6C95E39EB}">
      <dgm:prSet/>
      <dgm:spPr/>
      <dgm:t>
        <a:bodyPr/>
        <a:lstStyle/>
        <a:p>
          <a:endParaRPr lang="en-AU"/>
        </a:p>
      </dgm:t>
    </dgm:pt>
    <dgm:pt modelId="{69500836-963B-4C9D-BF03-8A42B537E234}" type="sibTrans" cxnId="{A43EC39F-546A-43F0-8004-07C6C95E39EB}">
      <dgm:prSet/>
      <dgm:spPr/>
      <dgm:t>
        <a:bodyPr/>
        <a:lstStyle/>
        <a:p>
          <a:endParaRPr lang="en-AU"/>
        </a:p>
      </dgm:t>
    </dgm:pt>
    <dgm:pt modelId="{DEE22152-8DD8-41B3-AEF6-221B48738D1F}" type="pres">
      <dgm:prSet presAssocID="{83FB7026-21E4-4396-985D-C449A40E8441}" presName="Name0" presStyleCnt="0">
        <dgm:presLayoutVars>
          <dgm:dir/>
          <dgm:resizeHandles val="exact"/>
        </dgm:presLayoutVars>
      </dgm:prSet>
      <dgm:spPr/>
    </dgm:pt>
    <dgm:pt modelId="{32874D37-F23B-407E-A4F8-B6162B12FE02}" type="pres">
      <dgm:prSet presAssocID="{802AF5DE-AABA-40B2-AF63-5CDDA64C71ED}" presName="parTxOnly" presStyleLbl="node1" presStyleIdx="0" presStyleCnt="2">
        <dgm:presLayoutVars>
          <dgm:bulletEnabled val="1"/>
        </dgm:presLayoutVars>
      </dgm:prSet>
      <dgm:spPr/>
    </dgm:pt>
    <dgm:pt modelId="{8E56FB78-2762-4171-B2A1-B46D4B10BA57}" type="pres">
      <dgm:prSet presAssocID="{F0C135AD-7FF5-48B7-905A-8806B902925E}" presName="parSpace" presStyleCnt="0"/>
      <dgm:spPr/>
    </dgm:pt>
    <dgm:pt modelId="{C5E5BF32-CEE5-4A31-BD9C-F2598CBC4411}" type="pres">
      <dgm:prSet presAssocID="{599991F3-C963-4FCA-94C8-D3DC1BB56C7E}" presName="parTxOnly" presStyleLbl="node1" presStyleIdx="1" presStyleCnt="2">
        <dgm:presLayoutVars>
          <dgm:bulletEnabled val="1"/>
        </dgm:presLayoutVars>
      </dgm:prSet>
      <dgm:spPr/>
    </dgm:pt>
  </dgm:ptLst>
  <dgm:cxnLst>
    <dgm:cxn modelId="{4EFC1552-EE94-4E43-B535-1F808CCFCE89}" type="presOf" srcId="{802AF5DE-AABA-40B2-AF63-5CDDA64C71ED}" destId="{32874D37-F23B-407E-A4F8-B6162B12FE02}" srcOrd="0" destOrd="0" presId="urn:microsoft.com/office/officeart/2005/8/layout/hChevron3"/>
    <dgm:cxn modelId="{B3754778-E942-4722-AC4D-E00014611259}" srcId="{83FB7026-21E4-4396-985D-C449A40E8441}" destId="{802AF5DE-AABA-40B2-AF63-5CDDA64C71ED}" srcOrd="0" destOrd="0" parTransId="{C80F49ED-E34D-47AF-AB40-64ECDA5601C7}" sibTransId="{F0C135AD-7FF5-48B7-905A-8806B902925E}"/>
    <dgm:cxn modelId="{A43EC39F-546A-43F0-8004-07C6C95E39EB}" srcId="{83FB7026-21E4-4396-985D-C449A40E8441}" destId="{599991F3-C963-4FCA-94C8-D3DC1BB56C7E}" srcOrd="1" destOrd="0" parTransId="{68099B54-9A0A-4DCC-8FFF-EF215260C77C}" sibTransId="{69500836-963B-4C9D-BF03-8A42B537E234}"/>
    <dgm:cxn modelId="{010598CC-EDC1-498C-BD77-E73694906799}" type="presOf" srcId="{599991F3-C963-4FCA-94C8-D3DC1BB56C7E}" destId="{C5E5BF32-CEE5-4A31-BD9C-F2598CBC4411}" srcOrd="0" destOrd="0" presId="urn:microsoft.com/office/officeart/2005/8/layout/hChevron3"/>
    <dgm:cxn modelId="{6F9F02D6-5F59-41B1-922C-7BBCFC4D1E84}" type="presOf" srcId="{83FB7026-21E4-4396-985D-C449A40E8441}" destId="{DEE22152-8DD8-41B3-AEF6-221B48738D1F}" srcOrd="0" destOrd="0" presId="urn:microsoft.com/office/officeart/2005/8/layout/hChevron3"/>
    <dgm:cxn modelId="{770B26C6-1E6F-4C78-981D-1E84DB4300A6}" type="presParOf" srcId="{DEE22152-8DD8-41B3-AEF6-221B48738D1F}" destId="{32874D37-F23B-407E-A4F8-B6162B12FE02}" srcOrd="0" destOrd="0" presId="urn:microsoft.com/office/officeart/2005/8/layout/hChevron3"/>
    <dgm:cxn modelId="{5ACB43C5-8920-4AFC-A4A3-49CCEA751F85}" type="presParOf" srcId="{DEE22152-8DD8-41B3-AEF6-221B48738D1F}" destId="{8E56FB78-2762-4171-B2A1-B46D4B10BA57}" srcOrd="1" destOrd="0" presId="urn:microsoft.com/office/officeart/2005/8/layout/hChevron3"/>
    <dgm:cxn modelId="{D9458C0A-E024-4A7F-9653-9EE9D5C879CF}" type="presParOf" srcId="{DEE22152-8DD8-41B3-AEF6-221B48738D1F}" destId="{C5E5BF32-CEE5-4A31-BD9C-F2598CBC4411}"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FB7026-21E4-4396-985D-C449A40E8441}" type="doc">
      <dgm:prSet loTypeId="urn:microsoft.com/office/officeart/2005/8/layout/hChevron3" loCatId="process" qsTypeId="urn:microsoft.com/office/officeart/2005/8/quickstyle/simple1" qsCatId="simple" csTypeId="urn:microsoft.com/office/officeart/2005/8/colors/accent1_2" csCatId="accent1" phldr="1"/>
      <dgm:spPr/>
    </dgm:pt>
    <dgm:pt modelId="{802AF5DE-AABA-40B2-AF63-5CDDA64C71ED}">
      <dgm:prSet phldrT="[Text]" custT="1"/>
      <dgm:spPr/>
      <dgm:t>
        <a:bodyPr/>
        <a:lstStyle/>
        <a:p>
          <a:r>
            <a:rPr lang="en-AU" sz="1800" dirty="0">
              <a:solidFill>
                <a:schemeClr val="tx1"/>
              </a:solidFill>
            </a:rPr>
            <a:t>Values-based</a:t>
          </a:r>
          <a:r>
            <a:rPr lang="en-AU" sz="1800" dirty="0"/>
            <a:t> </a:t>
          </a:r>
          <a:r>
            <a:rPr lang="en-AU" sz="1800" dirty="0">
              <a:solidFill>
                <a:schemeClr val="tx1"/>
              </a:solidFill>
            </a:rPr>
            <a:t>leadership</a:t>
          </a:r>
        </a:p>
        <a:p>
          <a:r>
            <a:rPr lang="en-AU" sz="1800" dirty="0">
              <a:solidFill>
                <a:schemeClr val="tx1"/>
              </a:solidFill>
            </a:rPr>
            <a:t>2000s</a:t>
          </a:r>
        </a:p>
      </dgm:t>
    </dgm:pt>
    <dgm:pt modelId="{C80F49ED-E34D-47AF-AB40-64ECDA5601C7}" type="parTrans" cxnId="{B3754778-E942-4722-AC4D-E00014611259}">
      <dgm:prSet/>
      <dgm:spPr/>
      <dgm:t>
        <a:bodyPr/>
        <a:lstStyle/>
        <a:p>
          <a:endParaRPr lang="en-AU"/>
        </a:p>
      </dgm:t>
    </dgm:pt>
    <dgm:pt modelId="{F0C135AD-7FF5-48B7-905A-8806B902925E}" type="sibTrans" cxnId="{B3754778-E942-4722-AC4D-E00014611259}">
      <dgm:prSet/>
      <dgm:spPr/>
      <dgm:t>
        <a:bodyPr/>
        <a:lstStyle/>
        <a:p>
          <a:endParaRPr lang="en-AU"/>
        </a:p>
      </dgm:t>
    </dgm:pt>
    <dgm:pt modelId="{DEE22152-8DD8-41B3-AEF6-221B48738D1F}" type="pres">
      <dgm:prSet presAssocID="{83FB7026-21E4-4396-985D-C449A40E8441}" presName="Name0" presStyleCnt="0">
        <dgm:presLayoutVars>
          <dgm:dir/>
          <dgm:resizeHandles val="exact"/>
        </dgm:presLayoutVars>
      </dgm:prSet>
      <dgm:spPr/>
    </dgm:pt>
    <dgm:pt modelId="{32874D37-F23B-407E-A4F8-B6162B12FE02}" type="pres">
      <dgm:prSet presAssocID="{802AF5DE-AABA-40B2-AF63-5CDDA64C71ED}" presName="parTxOnly" presStyleLbl="node1" presStyleIdx="0" presStyleCnt="1" custLinFactNeighborX="2060" custLinFactNeighborY="3210">
        <dgm:presLayoutVars>
          <dgm:bulletEnabled val="1"/>
        </dgm:presLayoutVars>
      </dgm:prSet>
      <dgm:spPr/>
    </dgm:pt>
  </dgm:ptLst>
  <dgm:cxnLst>
    <dgm:cxn modelId="{16655765-7884-4BE3-AF7E-19D1B958DA37}" type="presOf" srcId="{802AF5DE-AABA-40B2-AF63-5CDDA64C71ED}" destId="{32874D37-F23B-407E-A4F8-B6162B12FE02}" srcOrd="0" destOrd="0" presId="urn:microsoft.com/office/officeart/2005/8/layout/hChevron3"/>
    <dgm:cxn modelId="{B3754778-E942-4722-AC4D-E00014611259}" srcId="{83FB7026-21E4-4396-985D-C449A40E8441}" destId="{802AF5DE-AABA-40B2-AF63-5CDDA64C71ED}" srcOrd="0" destOrd="0" parTransId="{C80F49ED-E34D-47AF-AB40-64ECDA5601C7}" sibTransId="{F0C135AD-7FF5-48B7-905A-8806B902925E}"/>
    <dgm:cxn modelId="{AE1125EF-B31D-45F1-8A18-79C0577F7E12}" type="presOf" srcId="{83FB7026-21E4-4396-985D-C449A40E8441}" destId="{DEE22152-8DD8-41B3-AEF6-221B48738D1F}" srcOrd="0" destOrd="0" presId="urn:microsoft.com/office/officeart/2005/8/layout/hChevron3"/>
    <dgm:cxn modelId="{412CDE95-E1BD-4074-AA84-4F592A11040D}" type="presParOf" srcId="{DEE22152-8DD8-41B3-AEF6-221B48738D1F}" destId="{32874D37-F23B-407E-A4F8-B6162B12FE02}"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A0C4DA-A115-4A1F-AB79-F85FF6F1E477}" type="doc">
      <dgm:prSet loTypeId="urn:microsoft.com/office/officeart/2005/8/layout/matrix1" loCatId="matrix" qsTypeId="urn:microsoft.com/office/officeart/2005/8/quickstyle/simple1" qsCatId="simple" csTypeId="urn:microsoft.com/office/officeart/2005/8/colors/accent3_5" csCatId="accent3" phldr="1"/>
      <dgm:spPr/>
      <dgm:t>
        <a:bodyPr/>
        <a:lstStyle/>
        <a:p>
          <a:endParaRPr lang="en-AU"/>
        </a:p>
      </dgm:t>
    </dgm:pt>
    <dgm:pt modelId="{096ABD2C-A0EF-4CE7-8EFE-4E2F66E51859}">
      <dgm:prSet phldrT="[Text]" custT="1"/>
      <dgm:spPr/>
      <dgm:t>
        <a:bodyPr/>
        <a:lstStyle/>
        <a:p>
          <a:r>
            <a:rPr lang="en-AU" sz="2000" b="0" dirty="0">
              <a:solidFill>
                <a:schemeClr val="tx1"/>
              </a:solidFill>
            </a:rPr>
            <a:t>Leadership Styles</a:t>
          </a:r>
        </a:p>
      </dgm:t>
    </dgm:pt>
    <dgm:pt modelId="{459C0B36-2216-44D4-B842-C75054A73042}" type="parTrans" cxnId="{801ABFCA-B477-4102-B97D-B11BA0407C60}">
      <dgm:prSet/>
      <dgm:spPr/>
      <dgm:t>
        <a:bodyPr/>
        <a:lstStyle/>
        <a:p>
          <a:endParaRPr lang="en-AU" sz="2400">
            <a:solidFill>
              <a:schemeClr val="tx1"/>
            </a:solidFill>
          </a:endParaRPr>
        </a:p>
      </dgm:t>
    </dgm:pt>
    <dgm:pt modelId="{2D711140-9B58-4E03-B632-4B20579FDDEF}" type="sibTrans" cxnId="{801ABFCA-B477-4102-B97D-B11BA0407C60}">
      <dgm:prSet/>
      <dgm:spPr/>
      <dgm:t>
        <a:bodyPr/>
        <a:lstStyle/>
        <a:p>
          <a:endParaRPr lang="en-AU" sz="2400">
            <a:solidFill>
              <a:schemeClr val="tx1"/>
            </a:solidFill>
          </a:endParaRPr>
        </a:p>
      </dgm:t>
    </dgm:pt>
    <dgm:pt modelId="{3F9764E8-0DD3-4421-9DA0-B16D82BD476C}">
      <dgm:prSet phldrT="[Text]" custT="1"/>
      <dgm:spPr/>
      <dgm:t>
        <a:bodyPr/>
        <a:lstStyle/>
        <a:p>
          <a:r>
            <a:rPr lang="en-AU" sz="2400" dirty="0">
              <a:solidFill>
                <a:schemeClr val="tx1"/>
              </a:solidFill>
            </a:rPr>
            <a:t>Supportive Leadership</a:t>
          </a:r>
        </a:p>
      </dgm:t>
    </dgm:pt>
    <dgm:pt modelId="{86D073B2-4BE1-439E-8FD4-1988CAD7D513}" type="parTrans" cxnId="{E12541E2-8EED-442A-B6C9-65262DA5D42D}">
      <dgm:prSet/>
      <dgm:spPr/>
      <dgm:t>
        <a:bodyPr/>
        <a:lstStyle/>
        <a:p>
          <a:endParaRPr lang="en-AU" sz="2400">
            <a:solidFill>
              <a:schemeClr val="tx1"/>
            </a:solidFill>
          </a:endParaRPr>
        </a:p>
      </dgm:t>
    </dgm:pt>
    <dgm:pt modelId="{ACBE7B12-C9E0-44C2-9D87-94AEF468C496}" type="sibTrans" cxnId="{E12541E2-8EED-442A-B6C9-65262DA5D42D}">
      <dgm:prSet/>
      <dgm:spPr/>
      <dgm:t>
        <a:bodyPr/>
        <a:lstStyle/>
        <a:p>
          <a:endParaRPr lang="en-AU" sz="2400">
            <a:solidFill>
              <a:schemeClr val="tx1"/>
            </a:solidFill>
          </a:endParaRPr>
        </a:p>
      </dgm:t>
    </dgm:pt>
    <dgm:pt modelId="{1F1671BF-8DF8-430B-A88D-9A91E9F06F9E}">
      <dgm:prSet phldrT="[Text]" custT="1"/>
      <dgm:spPr/>
      <dgm:t>
        <a:bodyPr/>
        <a:lstStyle/>
        <a:p>
          <a:r>
            <a:rPr lang="en-AU" sz="2400" dirty="0">
              <a:solidFill>
                <a:schemeClr val="tx1"/>
              </a:solidFill>
            </a:rPr>
            <a:t>Directive Leadership</a:t>
          </a:r>
        </a:p>
      </dgm:t>
    </dgm:pt>
    <dgm:pt modelId="{D3637B11-AD27-4056-A563-276E89640A2C}" type="parTrans" cxnId="{3DB6E044-516E-45D3-9824-75B60DC9A174}">
      <dgm:prSet/>
      <dgm:spPr/>
      <dgm:t>
        <a:bodyPr/>
        <a:lstStyle/>
        <a:p>
          <a:endParaRPr lang="en-AU" sz="2400">
            <a:solidFill>
              <a:schemeClr val="tx1"/>
            </a:solidFill>
          </a:endParaRPr>
        </a:p>
      </dgm:t>
    </dgm:pt>
    <dgm:pt modelId="{65E9458E-16B3-4E66-A9F8-650252614391}" type="sibTrans" cxnId="{3DB6E044-516E-45D3-9824-75B60DC9A174}">
      <dgm:prSet/>
      <dgm:spPr/>
      <dgm:t>
        <a:bodyPr/>
        <a:lstStyle/>
        <a:p>
          <a:endParaRPr lang="en-AU" sz="2400">
            <a:solidFill>
              <a:schemeClr val="tx1"/>
            </a:solidFill>
          </a:endParaRPr>
        </a:p>
      </dgm:t>
    </dgm:pt>
    <dgm:pt modelId="{A8538E8B-7235-4BDE-AB13-3AFB1C6ED1C7}">
      <dgm:prSet phldrT="[Text]" custT="1"/>
      <dgm:spPr/>
      <dgm:t>
        <a:bodyPr/>
        <a:lstStyle/>
        <a:p>
          <a:r>
            <a:rPr lang="en-AU" sz="2400" dirty="0">
              <a:solidFill>
                <a:schemeClr val="tx1"/>
              </a:solidFill>
            </a:rPr>
            <a:t>Participative Leadership</a:t>
          </a:r>
        </a:p>
      </dgm:t>
    </dgm:pt>
    <dgm:pt modelId="{FA12A083-FF1D-43BB-BD8C-E53FB25339FE}" type="parTrans" cxnId="{A971A54F-CBA9-4B7E-A2BE-5553B3507BE8}">
      <dgm:prSet/>
      <dgm:spPr/>
      <dgm:t>
        <a:bodyPr/>
        <a:lstStyle/>
        <a:p>
          <a:endParaRPr lang="en-AU" sz="2400">
            <a:solidFill>
              <a:schemeClr val="tx1"/>
            </a:solidFill>
          </a:endParaRPr>
        </a:p>
      </dgm:t>
    </dgm:pt>
    <dgm:pt modelId="{A8A5DF57-E2D6-4C69-A30B-68F2B82D07EB}" type="sibTrans" cxnId="{A971A54F-CBA9-4B7E-A2BE-5553B3507BE8}">
      <dgm:prSet/>
      <dgm:spPr/>
      <dgm:t>
        <a:bodyPr/>
        <a:lstStyle/>
        <a:p>
          <a:endParaRPr lang="en-AU" sz="2400">
            <a:solidFill>
              <a:schemeClr val="tx1"/>
            </a:solidFill>
          </a:endParaRPr>
        </a:p>
      </dgm:t>
    </dgm:pt>
    <dgm:pt modelId="{8473A9B8-7AD4-4283-B73F-792B974019A5}">
      <dgm:prSet phldrT="[Text]" custT="1"/>
      <dgm:spPr/>
      <dgm:t>
        <a:bodyPr/>
        <a:lstStyle/>
        <a:p>
          <a:r>
            <a:rPr lang="en-AU" sz="2400" dirty="0">
              <a:solidFill>
                <a:schemeClr val="tx1"/>
              </a:solidFill>
            </a:rPr>
            <a:t>Achievement-oriented leadership</a:t>
          </a:r>
        </a:p>
      </dgm:t>
    </dgm:pt>
    <dgm:pt modelId="{BFEFF032-8F70-4531-8E18-D0C584B10A29}" type="parTrans" cxnId="{DFDDB367-F5B7-4EBD-BF33-0FB6CEF0B22D}">
      <dgm:prSet/>
      <dgm:spPr/>
      <dgm:t>
        <a:bodyPr/>
        <a:lstStyle/>
        <a:p>
          <a:endParaRPr lang="en-AU" sz="2400">
            <a:solidFill>
              <a:schemeClr val="tx1"/>
            </a:solidFill>
          </a:endParaRPr>
        </a:p>
      </dgm:t>
    </dgm:pt>
    <dgm:pt modelId="{6FB2CAEF-0A29-4365-907A-5DBBA5662DB6}" type="sibTrans" cxnId="{DFDDB367-F5B7-4EBD-BF33-0FB6CEF0B22D}">
      <dgm:prSet/>
      <dgm:spPr/>
      <dgm:t>
        <a:bodyPr/>
        <a:lstStyle/>
        <a:p>
          <a:endParaRPr lang="en-AU" sz="2400">
            <a:solidFill>
              <a:schemeClr val="tx1"/>
            </a:solidFill>
          </a:endParaRPr>
        </a:p>
      </dgm:t>
    </dgm:pt>
    <dgm:pt modelId="{42DFDC9A-0374-49B0-BDB6-18092E91E9C4}" type="pres">
      <dgm:prSet presAssocID="{A9A0C4DA-A115-4A1F-AB79-F85FF6F1E477}" presName="diagram" presStyleCnt="0">
        <dgm:presLayoutVars>
          <dgm:chMax val="1"/>
          <dgm:dir/>
          <dgm:animLvl val="ctr"/>
          <dgm:resizeHandles val="exact"/>
        </dgm:presLayoutVars>
      </dgm:prSet>
      <dgm:spPr/>
    </dgm:pt>
    <dgm:pt modelId="{B56B6E25-25C4-4DA2-B522-3E97B8D1A5F6}" type="pres">
      <dgm:prSet presAssocID="{A9A0C4DA-A115-4A1F-AB79-F85FF6F1E477}" presName="matrix" presStyleCnt="0"/>
      <dgm:spPr/>
    </dgm:pt>
    <dgm:pt modelId="{53531E84-40C5-47BB-981F-DC1CCA6AD372}" type="pres">
      <dgm:prSet presAssocID="{A9A0C4DA-A115-4A1F-AB79-F85FF6F1E477}" presName="tile1" presStyleLbl="node1" presStyleIdx="0" presStyleCnt="4"/>
      <dgm:spPr/>
    </dgm:pt>
    <dgm:pt modelId="{B8F8CFCA-5E28-4F94-8683-6EE79336FF4E}" type="pres">
      <dgm:prSet presAssocID="{A9A0C4DA-A115-4A1F-AB79-F85FF6F1E477}" presName="tile1text" presStyleLbl="node1" presStyleIdx="0" presStyleCnt="4">
        <dgm:presLayoutVars>
          <dgm:chMax val="0"/>
          <dgm:chPref val="0"/>
          <dgm:bulletEnabled val="1"/>
        </dgm:presLayoutVars>
      </dgm:prSet>
      <dgm:spPr/>
    </dgm:pt>
    <dgm:pt modelId="{23E71AE8-ACBF-4F00-9779-0B89C1D1436F}" type="pres">
      <dgm:prSet presAssocID="{A9A0C4DA-A115-4A1F-AB79-F85FF6F1E477}" presName="tile2" presStyleLbl="node1" presStyleIdx="1" presStyleCnt="4" custLinFactNeighborX="49660" custLinFactNeighborY="-2767"/>
      <dgm:spPr/>
    </dgm:pt>
    <dgm:pt modelId="{5B679244-5C08-4BEE-B772-06438767E583}" type="pres">
      <dgm:prSet presAssocID="{A9A0C4DA-A115-4A1F-AB79-F85FF6F1E477}" presName="tile2text" presStyleLbl="node1" presStyleIdx="1" presStyleCnt="4">
        <dgm:presLayoutVars>
          <dgm:chMax val="0"/>
          <dgm:chPref val="0"/>
          <dgm:bulletEnabled val="1"/>
        </dgm:presLayoutVars>
      </dgm:prSet>
      <dgm:spPr/>
    </dgm:pt>
    <dgm:pt modelId="{5EAEFA6A-9A7C-4FF9-BE29-83383188E3DA}" type="pres">
      <dgm:prSet presAssocID="{A9A0C4DA-A115-4A1F-AB79-F85FF6F1E477}" presName="tile3" presStyleLbl="node1" presStyleIdx="2" presStyleCnt="4"/>
      <dgm:spPr/>
    </dgm:pt>
    <dgm:pt modelId="{18DF9B50-97AE-4B0A-AAEE-01489BD8347C}" type="pres">
      <dgm:prSet presAssocID="{A9A0C4DA-A115-4A1F-AB79-F85FF6F1E477}" presName="tile3text" presStyleLbl="node1" presStyleIdx="2" presStyleCnt="4">
        <dgm:presLayoutVars>
          <dgm:chMax val="0"/>
          <dgm:chPref val="0"/>
          <dgm:bulletEnabled val="1"/>
        </dgm:presLayoutVars>
      </dgm:prSet>
      <dgm:spPr/>
    </dgm:pt>
    <dgm:pt modelId="{41AC7915-A832-4F1C-8E25-B365D862156A}" type="pres">
      <dgm:prSet presAssocID="{A9A0C4DA-A115-4A1F-AB79-F85FF6F1E477}" presName="tile4" presStyleLbl="node1" presStyleIdx="3" presStyleCnt="4"/>
      <dgm:spPr/>
    </dgm:pt>
    <dgm:pt modelId="{B901B8F4-B31F-4F58-B1BF-A4F5065F9768}" type="pres">
      <dgm:prSet presAssocID="{A9A0C4DA-A115-4A1F-AB79-F85FF6F1E477}" presName="tile4text" presStyleLbl="node1" presStyleIdx="3" presStyleCnt="4">
        <dgm:presLayoutVars>
          <dgm:chMax val="0"/>
          <dgm:chPref val="0"/>
          <dgm:bulletEnabled val="1"/>
        </dgm:presLayoutVars>
      </dgm:prSet>
      <dgm:spPr/>
    </dgm:pt>
    <dgm:pt modelId="{4027B937-F636-4FCC-B9C1-1FB9C2D2A800}" type="pres">
      <dgm:prSet presAssocID="{A9A0C4DA-A115-4A1F-AB79-F85FF6F1E477}" presName="centerTile" presStyleLbl="fgShp" presStyleIdx="0" presStyleCnt="1" custScaleX="127347" custScaleY="148119">
        <dgm:presLayoutVars>
          <dgm:chMax val="0"/>
          <dgm:chPref val="0"/>
        </dgm:presLayoutVars>
      </dgm:prSet>
      <dgm:spPr/>
    </dgm:pt>
  </dgm:ptLst>
  <dgm:cxnLst>
    <dgm:cxn modelId="{686F0908-8C7E-4C02-932F-30C3595D3487}" type="presOf" srcId="{A8538E8B-7235-4BDE-AB13-3AFB1C6ED1C7}" destId="{18DF9B50-97AE-4B0A-AAEE-01489BD8347C}" srcOrd="1" destOrd="0" presId="urn:microsoft.com/office/officeart/2005/8/layout/matrix1"/>
    <dgm:cxn modelId="{69F55A1F-78F9-4059-A615-B6E744C527F9}" type="presOf" srcId="{1F1671BF-8DF8-430B-A88D-9A91E9F06F9E}" destId="{23E71AE8-ACBF-4F00-9779-0B89C1D1436F}" srcOrd="0" destOrd="0" presId="urn:microsoft.com/office/officeart/2005/8/layout/matrix1"/>
    <dgm:cxn modelId="{3DB6E044-516E-45D3-9824-75B60DC9A174}" srcId="{096ABD2C-A0EF-4CE7-8EFE-4E2F66E51859}" destId="{1F1671BF-8DF8-430B-A88D-9A91E9F06F9E}" srcOrd="1" destOrd="0" parTransId="{D3637B11-AD27-4056-A563-276E89640A2C}" sibTransId="{65E9458E-16B3-4E66-A9F8-650252614391}"/>
    <dgm:cxn modelId="{DFDDB367-F5B7-4EBD-BF33-0FB6CEF0B22D}" srcId="{096ABD2C-A0EF-4CE7-8EFE-4E2F66E51859}" destId="{8473A9B8-7AD4-4283-B73F-792B974019A5}" srcOrd="3" destOrd="0" parTransId="{BFEFF032-8F70-4531-8E18-D0C584B10A29}" sibTransId="{6FB2CAEF-0A29-4365-907A-5DBBA5662DB6}"/>
    <dgm:cxn modelId="{E059964B-D922-453D-B5AF-CDDC797EBE64}" type="presOf" srcId="{A9A0C4DA-A115-4A1F-AB79-F85FF6F1E477}" destId="{42DFDC9A-0374-49B0-BDB6-18092E91E9C4}" srcOrd="0" destOrd="0" presId="urn:microsoft.com/office/officeart/2005/8/layout/matrix1"/>
    <dgm:cxn modelId="{21CD3E6D-ADFE-46DB-AD5C-1B244EF62C16}" type="presOf" srcId="{3F9764E8-0DD3-4421-9DA0-B16D82BD476C}" destId="{53531E84-40C5-47BB-981F-DC1CCA6AD372}" srcOrd="0" destOrd="0" presId="urn:microsoft.com/office/officeart/2005/8/layout/matrix1"/>
    <dgm:cxn modelId="{A971A54F-CBA9-4B7E-A2BE-5553B3507BE8}" srcId="{096ABD2C-A0EF-4CE7-8EFE-4E2F66E51859}" destId="{A8538E8B-7235-4BDE-AB13-3AFB1C6ED1C7}" srcOrd="2" destOrd="0" parTransId="{FA12A083-FF1D-43BB-BD8C-E53FB25339FE}" sibTransId="{A8A5DF57-E2D6-4C69-A30B-68F2B82D07EB}"/>
    <dgm:cxn modelId="{2BB06771-A8BF-4043-AE1E-EB7C0F143165}" type="presOf" srcId="{A8538E8B-7235-4BDE-AB13-3AFB1C6ED1C7}" destId="{5EAEFA6A-9A7C-4FF9-BE29-83383188E3DA}" srcOrd="0" destOrd="0" presId="urn:microsoft.com/office/officeart/2005/8/layout/matrix1"/>
    <dgm:cxn modelId="{2CED9252-4F01-450C-8319-E36B9551694A}" type="presOf" srcId="{096ABD2C-A0EF-4CE7-8EFE-4E2F66E51859}" destId="{4027B937-F636-4FCC-B9C1-1FB9C2D2A800}" srcOrd="0" destOrd="0" presId="urn:microsoft.com/office/officeart/2005/8/layout/matrix1"/>
    <dgm:cxn modelId="{D50A2858-01BD-4608-BF4A-84EC5950B707}" type="presOf" srcId="{8473A9B8-7AD4-4283-B73F-792B974019A5}" destId="{41AC7915-A832-4F1C-8E25-B365D862156A}" srcOrd="0" destOrd="0" presId="urn:microsoft.com/office/officeart/2005/8/layout/matrix1"/>
    <dgm:cxn modelId="{079D6FA2-79DD-4D6B-9639-D160CFB3104A}" type="presOf" srcId="{8473A9B8-7AD4-4283-B73F-792B974019A5}" destId="{B901B8F4-B31F-4F58-B1BF-A4F5065F9768}" srcOrd="1" destOrd="0" presId="urn:microsoft.com/office/officeart/2005/8/layout/matrix1"/>
    <dgm:cxn modelId="{AF9837C1-C7A3-432A-91B3-DA06B3A16F66}" type="presOf" srcId="{1F1671BF-8DF8-430B-A88D-9A91E9F06F9E}" destId="{5B679244-5C08-4BEE-B772-06438767E583}" srcOrd="1" destOrd="0" presId="urn:microsoft.com/office/officeart/2005/8/layout/matrix1"/>
    <dgm:cxn modelId="{801ABFCA-B477-4102-B97D-B11BA0407C60}" srcId="{A9A0C4DA-A115-4A1F-AB79-F85FF6F1E477}" destId="{096ABD2C-A0EF-4CE7-8EFE-4E2F66E51859}" srcOrd="0" destOrd="0" parTransId="{459C0B36-2216-44D4-B842-C75054A73042}" sibTransId="{2D711140-9B58-4E03-B632-4B20579FDDEF}"/>
    <dgm:cxn modelId="{C459ECCF-2293-42F3-A642-1D3A9A7862B6}" type="presOf" srcId="{3F9764E8-0DD3-4421-9DA0-B16D82BD476C}" destId="{B8F8CFCA-5E28-4F94-8683-6EE79336FF4E}" srcOrd="1" destOrd="0" presId="urn:microsoft.com/office/officeart/2005/8/layout/matrix1"/>
    <dgm:cxn modelId="{E12541E2-8EED-442A-B6C9-65262DA5D42D}" srcId="{096ABD2C-A0EF-4CE7-8EFE-4E2F66E51859}" destId="{3F9764E8-0DD3-4421-9DA0-B16D82BD476C}" srcOrd="0" destOrd="0" parTransId="{86D073B2-4BE1-439E-8FD4-1988CAD7D513}" sibTransId="{ACBE7B12-C9E0-44C2-9D87-94AEF468C496}"/>
    <dgm:cxn modelId="{4B3E8D9B-DD7E-41ED-AC1A-D1BA7D2A91E1}" type="presParOf" srcId="{42DFDC9A-0374-49B0-BDB6-18092E91E9C4}" destId="{B56B6E25-25C4-4DA2-B522-3E97B8D1A5F6}" srcOrd="0" destOrd="0" presId="urn:microsoft.com/office/officeart/2005/8/layout/matrix1"/>
    <dgm:cxn modelId="{B61D3EAE-8CF6-4677-9560-44BEF1E247C9}" type="presParOf" srcId="{B56B6E25-25C4-4DA2-B522-3E97B8D1A5F6}" destId="{53531E84-40C5-47BB-981F-DC1CCA6AD372}" srcOrd="0" destOrd="0" presId="urn:microsoft.com/office/officeart/2005/8/layout/matrix1"/>
    <dgm:cxn modelId="{E4ED2609-4A79-4AF2-BA5A-27622BD3E213}" type="presParOf" srcId="{B56B6E25-25C4-4DA2-B522-3E97B8D1A5F6}" destId="{B8F8CFCA-5E28-4F94-8683-6EE79336FF4E}" srcOrd="1" destOrd="0" presId="urn:microsoft.com/office/officeart/2005/8/layout/matrix1"/>
    <dgm:cxn modelId="{2CB9A1C9-31EC-4D0C-83ED-A9EF148009F9}" type="presParOf" srcId="{B56B6E25-25C4-4DA2-B522-3E97B8D1A5F6}" destId="{23E71AE8-ACBF-4F00-9779-0B89C1D1436F}" srcOrd="2" destOrd="0" presId="urn:microsoft.com/office/officeart/2005/8/layout/matrix1"/>
    <dgm:cxn modelId="{C869519B-089D-4969-A2C5-72DD8D3861C9}" type="presParOf" srcId="{B56B6E25-25C4-4DA2-B522-3E97B8D1A5F6}" destId="{5B679244-5C08-4BEE-B772-06438767E583}" srcOrd="3" destOrd="0" presId="urn:microsoft.com/office/officeart/2005/8/layout/matrix1"/>
    <dgm:cxn modelId="{5884FAC5-C214-4D6E-8082-F2C2CFCB9144}" type="presParOf" srcId="{B56B6E25-25C4-4DA2-B522-3E97B8D1A5F6}" destId="{5EAEFA6A-9A7C-4FF9-BE29-83383188E3DA}" srcOrd="4" destOrd="0" presId="urn:microsoft.com/office/officeart/2005/8/layout/matrix1"/>
    <dgm:cxn modelId="{DCE107A5-1795-465D-8DBD-AEBFDAFDAEEA}" type="presParOf" srcId="{B56B6E25-25C4-4DA2-B522-3E97B8D1A5F6}" destId="{18DF9B50-97AE-4B0A-AAEE-01489BD8347C}" srcOrd="5" destOrd="0" presId="urn:microsoft.com/office/officeart/2005/8/layout/matrix1"/>
    <dgm:cxn modelId="{6F0D979E-FF2F-4F6C-8D00-38CE1DA8B97A}" type="presParOf" srcId="{B56B6E25-25C4-4DA2-B522-3E97B8D1A5F6}" destId="{41AC7915-A832-4F1C-8E25-B365D862156A}" srcOrd="6" destOrd="0" presId="urn:microsoft.com/office/officeart/2005/8/layout/matrix1"/>
    <dgm:cxn modelId="{E202EA1F-06D9-4C96-8A33-E2F3EA029F49}" type="presParOf" srcId="{B56B6E25-25C4-4DA2-B522-3E97B8D1A5F6}" destId="{B901B8F4-B31F-4F58-B1BF-A4F5065F9768}" srcOrd="7" destOrd="0" presId="urn:microsoft.com/office/officeart/2005/8/layout/matrix1"/>
    <dgm:cxn modelId="{7502FF66-154C-4350-82AF-106BBB8B1214}" type="presParOf" srcId="{42DFDC9A-0374-49B0-BDB6-18092E91E9C4}" destId="{4027B937-F636-4FCC-B9C1-1FB9C2D2A80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74D37-F23B-407E-A4F8-B6162B12FE02}">
      <dsp:nvSpPr>
        <dsp:cNvPr id="0" name=""/>
        <dsp:cNvSpPr/>
      </dsp:nvSpPr>
      <dsp:spPr>
        <a:xfrm>
          <a:off x="6281" y="0"/>
          <a:ext cx="4459587" cy="15877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Great Man Theory/ </a:t>
          </a:r>
          <a:br>
            <a:rPr lang="en-AU" sz="1800" kern="1200" dirty="0">
              <a:solidFill>
                <a:schemeClr val="tx1"/>
              </a:solidFill>
            </a:rPr>
          </a:br>
          <a:r>
            <a:rPr lang="en-AU" sz="1800" kern="1200" dirty="0">
              <a:solidFill>
                <a:schemeClr val="tx1"/>
              </a:solidFill>
            </a:rPr>
            <a:t>Trait Theory</a:t>
          </a:r>
        </a:p>
        <a:p>
          <a:pPr marL="0" lvl="0" indent="0" algn="ctr" defTabSz="800100">
            <a:lnSpc>
              <a:spcPct val="90000"/>
            </a:lnSpc>
            <a:spcBef>
              <a:spcPct val="0"/>
            </a:spcBef>
            <a:spcAft>
              <a:spcPct val="35000"/>
            </a:spcAft>
            <a:buNone/>
          </a:pPr>
          <a:r>
            <a:rPr lang="en-AU" sz="1800" kern="1200" dirty="0">
              <a:solidFill>
                <a:schemeClr val="tx1"/>
              </a:solidFill>
            </a:rPr>
            <a:t>1900-1940s </a:t>
          </a:r>
        </a:p>
      </dsp:txBody>
      <dsp:txXfrm>
        <a:off x="6281" y="0"/>
        <a:ext cx="4062653" cy="1587738"/>
      </dsp:txXfrm>
    </dsp:sp>
    <dsp:sp modelId="{C5E5BF32-CEE5-4A31-BD9C-F2598CBC4411}">
      <dsp:nvSpPr>
        <dsp:cNvPr id="0" name=""/>
        <dsp:cNvSpPr/>
      </dsp:nvSpPr>
      <dsp:spPr>
        <a:xfrm>
          <a:off x="3573950" y="0"/>
          <a:ext cx="4459587" cy="158773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Behavioural Theories</a:t>
          </a:r>
        </a:p>
        <a:p>
          <a:pPr marL="0" lvl="0" indent="0" algn="ctr" defTabSz="800100">
            <a:lnSpc>
              <a:spcPct val="90000"/>
            </a:lnSpc>
            <a:spcBef>
              <a:spcPct val="0"/>
            </a:spcBef>
            <a:spcAft>
              <a:spcPct val="35000"/>
            </a:spcAft>
            <a:buNone/>
          </a:pPr>
          <a:r>
            <a:rPr lang="en-AU" sz="1800" kern="1200" dirty="0">
              <a:solidFill>
                <a:schemeClr val="tx1"/>
              </a:solidFill>
            </a:rPr>
            <a:t>1940’s-1950s</a:t>
          </a:r>
        </a:p>
      </dsp:txBody>
      <dsp:txXfrm>
        <a:off x="4367819" y="0"/>
        <a:ext cx="2871849" cy="1587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74D37-F23B-407E-A4F8-B6162B12FE02}">
      <dsp:nvSpPr>
        <dsp:cNvPr id="0" name=""/>
        <dsp:cNvSpPr/>
      </dsp:nvSpPr>
      <dsp:spPr>
        <a:xfrm>
          <a:off x="6281" y="0"/>
          <a:ext cx="4459587" cy="14008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Contingency Theories</a:t>
          </a:r>
        </a:p>
        <a:p>
          <a:pPr marL="0" lvl="0" indent="0" algn="ctr" defTabSz="800100">
            <a:lnSpc>
              <a:spcPct val="90000"/>
            </a:lnSpc>
            <a:spcBef>
              <a:spcPct val="0"/>
            </a:spcBef>
            <a:spcAft>
              <a:spcPct val="35000"/>
            </a:spcAft>
            <a:buNone/>
          </a:pPr>
          <a:r>
            <a:rPr lang="en-AU" sz="1800" kern="1200" dirty="0">
              <a:solidFill>
                <a:schemeClr val="tx1"/>
              </a:solidFill>
            </a:rPr>
            <a:t>1960s</a:t>
          </a:r>
        </a:p>
      </dsp:txBody>
      <dsp:txXfrm>
        <a:off x="6281" y="0"/>
        <a:ext cx="4109379" cy="1400834"/>
      </dsp:txXfrm>
    </dsp:sp>
    <dsp:sp modelId="{C5E5BF32-CEE5-4A31-BD9C-F2598CBC4411}">
      <dsp:nvSpPr>
        <dsp:cNvPr id="0" name=""/>
        <dsp:cNvSpPr/>
      </dsp:nvSpPr>
      <dsp:spPr>
        <a:xfrm>
          <a:off x="3573950" y="0"/>
          <a:ext cx="4459587" cy="14008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Transactional &amp; Transformational Leadership</a:t>
          </a:r>
        </a:p>
        <a:p>
          <a:pPr marL="0" lvl="0" indent="0" algn="ctr" defTabSz="800100">
            <a:lnSpc>
              <a:spcPct val="90000"/>
            </a:lnSpc>
            <a:spcBef>
              <a:spcPct val="0"/>
            </a:spcBef>
            <a:spcAft>
              <a:spcPct val="35000"/>
            </a:spcAft>
            <a:buNone/>
          </a:pPr>
          <a:r>
            <a:rPr lang="en-AU" sz="1800" kern="1200" dirty="0">
              <a:solidFill>
                <a:schemeClr val="tx1"/>
              </a:solidFill>
            </a:rPr>
            <a:t>1970 – 1990s</a:t>
          </a:r>
        </a:p>
      </dsp:txBody>
      <dsp:txXfrm>
        <a:off x="4274367" y="0"/>
        <a:ext cx="3058753" cy="1400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74D37-F23B-407E-A4F8-B6162B12FE02}">
      <dsp:nvSpPr>
        <dsp:cNvPr id="0" name=""/>
        <dsp:cNvSpPr/>
      </dsp:nvSpPr>
      <dsp:spPr>
        <a:xfrm>
          <a:off x="7851" y="0"/>
          <a:ext cx="8031967" cy="11794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AU" sz="1800" kern="1200" dirty="0">
              <a:solidFill>
                <a:schemeClr val="tx1"/>
              </a:solidFill>
            </a:rPr>
            <a:t>Values-based</a:t>
          </a:r>
          <a:r>
            <a:rPr lang="en-AU" sz="1800" kern="1200" dirty="0"/>
            <a:t> </a:t>
          </a:r>
          <a:r>
            <a:rPr lang="en-AU" sz="1800" kern="1200" dirty="0">
              <a:solidFill>
                <a:schemeClr val="tx1"/>
              </a:solidFill>
            </a:rPr>
            <a:t>leadership</a:t>
          </a:r>
        </a:p>
        <a:p>
          <a:pPr marL="0" lvl="0" indent="0" algn="ctr" defTabSz="800100">
            <a:lnSpc>
              <a:spcPct val="90000"/>
            </a:lnSpc>
            <a:spcBef>
              <a:spcPct val="0"/>
            </a:spcBef>
            <a:spcAft>
              <a:spcPct val="35000"/>
            </a:spcAft>
            <a:buNone/>
          </a:pPr>
          <a:r>
            <a:rPr lang="en-AU" sz="1800" kern="1200" dirty="0">
              <a:solidFill>
                <a:schemeClr val="tx1"/>
              </a:solidFill>
            </a:rPr>
            <a:t>2000s</a:t>
          </a:r>
        </a:p>
      </dsp:txBody>
      <dsp:txXfrm>
        <a:off x="7851" y="0"/>
        <a:ext cx="7737111" cy="1179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31E84-40C5-47BB-981F-DC1CCA6AD372}">
      <dsp:nvSpPr>
        <dsp:cNvPr id="0" name=""/>
        <dsp:cNvSpPr/>
      </dsp:nvSpPr>
      <dsp:spPr>
        <a:xfrm rot="16200000">
          <a:off x="134999" y="-134999"/>
          <a:ext cx="1943993" cy="2213992"/>
        </a:xfrm>
        <a:prstGeom prst="round1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chemeClr val="tx1"/>
              </a:solidFill>
            </a:rPr>
            <a:t>Supportive Leadership</a:t>
          </a:r>
        </a:p>
      </dsp:txBody>
      <dsp:txXfrm rot="5400000">
        <a:off x="-1" y="1"/>
        <a:ext cx="2213992" cy="1457994"/>
      </dsp:txXfrm>
    </dsp:sp>
    <dsp:sp modelId="{23E71AE8-ACBF-4F00-9779-0B89C1D1436F}">
      <dsp:nvSpPr>
        <dsp:cNvPr id="0" name=""/>
        <dsp:cNvSpPr/>
      </dsp:nvSpPr>
      <dsp:spPr>
        <a:xfrm>
          <a:off x="2213992" y="0"/>
          <a:ext cx="2213992" cy="1943993"/>
        </a:xfrm>
        <a:prstGeom prst="round1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chemeClr val="tx1"/>
              </a:solidFill>
            </a:rPr>
            <a:t>Directive Leadership</a:t>
          </a:r>
        </a:p>
      </dsp:txBody>
      <dsp:txXfrm>
        <a:off x="2213992" y="0"/>
        <a:ext cx="2213992" cy="1457994"/>
      </dsp:txXfrm>
    </dsp:sp>
    <dsp:sp modelId="{5EAEFA6A-9A7C-4FF9-BE29-83383188E3DA}">
      <dsp:nvSpPr>
        <dsp:cNvPr id="0" name=""/>
        <dsp:cNvSpPr/>
      </dsp:nvSpPr>
      <dsp:spPr>
        <a:xfrm rot="10800000">
          <a:off x="0" y="1943993"/>
          <a:ext cx="2213992" cy="1943993"/>
        </a:xfrm>
        <a:prstGeom prst="round1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chemeClr val="tx1"/>
              </a:solidFill>
            </a:rPr>
            <a:t>Participative Leadership</a:t>
          </a:r>
        </a:p>
      </dsp:txBody>
      <dsp:txXfrm rot="10800000">
        <a:off x="0" y="2429991"/>
        <a:ext cx="2213992" cy="1457994"/>
      </dsp:txXfrm>
    </dsp:sp>
    <dsp:sp modelId="{41AC7915-A832-4F1C-8E25-B365D862156A}">
      <dsp:nvSpPr>
        <dsp:cNvPr id="0" name=""/>
        <dsp:cNvSpPr/>
      </dsp:nvSpPr>
      <dsp:spPr>
        <a:xfrm rot="5400000">
          <a:off x="2348991" y="1808993"/>
          <a:ext cx="1943993" cy="2213992"/>
        </a:xfrm>
        <a:prstGeom prst="round1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chemeClr val="tx1"/>
              </a:solidFill>
            </a:rPr>
            <a:t>Achievement-oriented leadership</a:t>
          </a:r>
        </a:p>
      </dsp:txBody>
      <dsp:txXfrm rot="-5400000">
        <a:off x="2213991" y="2429991"/>
        <a:ext cx="2213992" cy="1457994"/>
      </dsp:txXfrm>
    </dsp:sp>
    <dsp:sp modelId="{4027B937-F636-4FCC-B9C1-1FB9C2D2A800}">
      <dsp:nvSpPr>
        <dsp:cNvPr id="0" name=""/>
        <dsp:cNvSpPr/>
      </dsp:nvSpPr>
      <dsp:spPr>
        <a:xfrm>
          <a:off x="1368156" y="1224137"/>
          <a:ext cx="1691671" cy="1439711"/>
        </a:xfrm>
        <a:prstGeom prst="roundRect">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0" kern="1200" dirty="0">
              <a:solidFill>
                <a:schemeClr val="tx1"/>
              </a:solidFill>
            </a:rPr>
            <a:t>Leadership Styles</a:t>
          </a:r>
        </a:p>
      </dsp:txBody>
      <dsp:txXfrm>
        <a:off x="1438437" y="1294418"/>
        <a:ext cx="1551109" cy="129914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7/29/2019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E3C999BC-8CC2-4975-AE3B-D4C6A6BBCAFE}" type="slidenum">
              <a:rPr lang="en-AU" smtClean="0"/>
              <a:pPr>
                <a:defRPr/>
              </a:pPr>
              <a:t>8</a:t>
            </a:fld>
            <a:endParaRPr lang="en-AU" dirty="0"/>
          </a:p>
        </p:txBody>
      </p:sp>
    </p:spTree>
    <p:extLst>
      <p:ext uri="{BB962C8B-B14F-4D97-AF65-F5344CB8AC3E}">
        <p14:creationId xmlns:p14="http://schemas.microsoft.com/office/powerpoint/2010/main" val="407545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29 million views</a:t>
            </a:r>
            <a:r>
              <a:rPr lang="en-AU" sz="1200" b="0" i="0" u="none" strike="noStrike" kern="1200" dirty="0">
                <a:solidFill>
                  <a:schemeClr val="tx1"/>
                </a:solidFill>
                <a:effectLst/>
                <a:latin typeface="+mn-lt"/>
                <a:ea typeface="+mn-ea"/>
                <a:cs typeface="+mn-cs"/>
              </a:rPr>
              <a:t>, Simon Sinek is now on the A-List of leadership gurus, after he gave this incredible talk.</a:t>
            </a:r>
          </a:p>
          <a:p>
            <a:endParaRPr lang="en-AU" sz="1200" b="0" i="0" u="none" strike="noStrike" kern="1200" dirty="0">
              <a:solidFill>
                <a:schemeClr val="tx1"/>
              </a:solidFill>
              <a:effectLst/>
              <a:latin typeface="+mn-lt"/>
              <a:ea typeface="+mn-ea"/>
              <a:cs typeface="+mn-cs"/>
            </a:endParaRPr>
          </a:p>
          <a:p>
            <a:r>
              <a:rPr lang="en-AU" sz="1200" b="0" i="0" u="none" strike="noStrike" kern="1200" dirty="0">
                <a:solidFill>
                  <a:schemeClr val="tx1"/>
                </a:solidFill>
                <a:effectLst/>
                <a:latin typeface="+mn-lt"/>
                <a:ea typeface="+mn-ea"/>
                <a:cs typeface="+mn-cs"/>
              </a:rPr>
              <a:t>As Sinek himself says, </a:t>
            </a:r>
            <a:r>
              <a:rPr lang="en-AU" sz="1200" b="0" i="1" u="none" strike="noStrike" kern="1200" dirty="0">
                <a:solidFill>
                  <a:schemeClr val="tx1"/>
                </a:solidFill>
                <a:effectLst/>
                <a:latin typeface="+mn-lt"/>
                <a:ea typeface="+mn-ea"/>
                <a:cs typeface="+mn-cs"/>
              </a:rPr>
              <a:t>“As it turns out, all the great inspiring leaders and organizations in the world, whether it’s Apple or Martin Luther King, Jr. or the Wright brothers, they all think, act and communicate the exact same way. And it’s the complete opposite to everyone else. All I did was codify it, and it’s probably the world’s simplest idea. I call it the Golden Circle.”</a:t>
            </a:r>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24</a:t>
            </a:fld>
            <a:endParaRPr lang="en-US"/>
          </a:p>
        </p:txBody>
      </p:sp>
    </p:spTree>
    <p:extLst>
      <p:ext uri="{BB962C8B-B14F-4D97-AF65-F5344CB8AC3E}">
        <p14:creationId xmlns:p14="http://schemas.microsoft.com/office/powerpoint/2010/main" val="38546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29/07/2019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29/07/2019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21669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General Content - White Background">
    <p:bg>
      <p:bgPr>
        <a:solidFill>
          <a:schemeClr val="bg1"/>
        </a:solidFill>
        <a:effectLst/>
      </p:bgPr>
    </p:bg>
    <p:spTree>
      <p:nvGrpSpPr>
        <p:cNvPr id="1" name=""/>
        <p:cNvGrpSpPr/>
        <p:nvPr/>
      </p:nvGrpSpPr>
      <p:grpSpPr>
        <a:xfrm>
          <a:off x="0" y="0"/>
          <a:ext cx="0" cy="0"/>
          <a:chOff x="0" y="0"/>
          <a:chExt cx="0" cy="0"/>
        </a:xfrm>
      </p:grpSpPr>
      <p:sp>
        <p:nvSpPr>
          <p:cNvPr id="5" name="Rectangle 10"/>
          <p:cNvSpPr>
            <a:spLocks noChangeArrowheads="1"/>
          </p:cNvSpPr>
          <p:nvPr/>
        </p:nvSpPr>
        <p:spPr bwMode="auto">
          <a:xfrm>
            <a:off x="349250" y="6245225"/>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200" tIns="25200" rIns="0" bIns="25200" anchor="ctr"/>
          <a:lstStyle/>
          <a:p>
            <a:r>
              <a:rPr lang="en-AU" sz="1000">
                <a:latin typeface="Helvetica" pitchFamily="34" charset="0"/>
              </a:rPr>
              <a:t>La Trobe Business School</a:t>
            </a:r>
          </a:p>
        </p:txBody>
      </p:sp>
      <p:cxnSp>
        <p:nvCxnSpPr>
          <p:cNvPr id="6" name="Straight Connector 5"/>
          <p:cNvCxnSpPr/>
          <p:nvPr/>
        </p:nvCxnSpPr>
        <p:spPr>
          <a:xfrm flipV="1">
            <a:off x="1928813" y="6372225"/>
            <a:ext cx="0" cy="133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1950" y="6223000"/>
            <a:ext cx="84105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Content Placeholder 2"/>
          <p:cNvSpPr>
            <a:spLocks noGrp="1"/>
          </p:cNvSpPr>
          <p:nvPr>
            <p:ph idx="1"/>
          </p:nvPr>
        </p:nvSpPr>
        <p:spPr>
          <a:xfrm>
            <a:off x="1344612" y="1496688"/>
            <a:ext cx="6461126"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p:cNvSpPr>
            <a:spLocks noGrp="1"/>
          </p:cNvSpPr>
          <p:nvPr>
            <p:ph type="body" sz="quarter" idx="10"/>
          </p:nvPr>
        </p:nvSpPr>
        <p:spPr>
          <a:xfrm>
            <a:off x="361950" y="725157"/>
            <a:ext cx="8410575" cy="465138"/>
          </a:xfrm>
        </p:spPr>
        <p:txBody>
          <a:bodyPr lIns="25200" tIns="25200" rIns="25200" bIns="25200" anchor="t">
            <a:noAutofit/>
          </a:bodyPr>
          <a:lstStyle>
            <a:lvl1pPr>
              <a:defRPr lang="en-AU" sz="2800" b="1" i="0" cap="all" spc="-50" dirty="0">
                <a:solidFill>
                  <a:schemeClr val="tx1"/>
                </a:solidFill>
                <a:latin typeface="Helvetica" pitchFamily="34" charset="0"/>
                <a:ea typeface="+mj-ea"/>
                <a:cs typeface="+mj-cs"/>
              </a:defRPr>
            </a:lvl1pPr>
          </a:lstStyle>
          <a:p>
            <a:pPr lvl="0"/>
            <a:r>
              <a:rPr lang="en-US"/>
              <a:t>Click to edit Master text styles</a:t>
            </a:r>
          </a:p>
        </p:txBody>
      </p:sp>
      <p:sp>
        <p:nvSpPr>
          <p:cNvPr id="8" name="Footer Placeholder 17"/>
          <p:cNvSpPr>
            <a:spLocks noGrp="1"/>
          </p:cNvSpPr>
          <p:nvPr>
            <p:ph type="ftr" sz="quarter" idx="11"/>
          </p:nvPr>
        </p:nvSpPr>
        <p:spPr/>
        <p:txBody>
          <a:bodyPr/>
          <a:lstStyle>
            <a:lvl1pPr>
              <a:defRPr lang="en-AU" sz="1000">
                <a:solidFill>
                  <a:schemeClr val="tx1"/>
                </a:solidFill>
                <a:latin typeface="Arial" pitchFamily="34" charset="0"/>
                <a:cs typeface="Arial" pitchFamily="34" charset="0"/>
              </a:defRPr>
            </a:lvl1pPr>
          </a:lstStyle>
          <a:p>
            <a:pPr>
              <a:defRPr/>
            </a:pPr>
            <a:endParaRPr lang="en-AU"/>
          </a:p>
        </p:txBody>
      </p:sp>
      <p:sp>
        <p:nvSpPr>
          <p:cNvPr id="9" name="Slide Number Placeholder 3"/>
          <p:cNvSpPr>
            <a:spLocks noGrp="1"/>
          </p:cNvSpPr>
          <p:nvPr>
            <p:ph type="sldNum" sz="quarter" idx="12"/>
          </p:nvPr>
        </p:nvSpPr>
        <p:spPr/>
        <p:txBody>
          <a:bodyPr/>
          <a:lstStyle>
            <a:lvl1pPr>
              <a:defRPr lang="en-AU" sz="1000">
                <a:solidFill>
                  <a:schemeClr val="tx1"/>
                </a:solidFill>
                <a:latin typeface="Helvetica" pitchFamily="34" charset="0"/>
                <a:cs typeface="Arial" pitchFamily="34" charset="0"/>
              </a:defRPr>
            </a:lvl1pPr>
          </a:lstStyle>
          <a:p>
            <a:pPr>
              <a:defRPr/>
            </a:pPr>
            <a:fld id="{8690EDCF-BA16-4849-9F4A-C4209DCFD873}" type="slidenum">
              <a:rPr lang="en-AU" smtClean="0"/>
              <a:pPr>
                <a:defRPr/>
              </a:pPr>
              <a:t>‹#›</a:t>
            </a:fld>
            <a:endParaRPr lang="en-AU"/>
          </a:p>
        </p:txBody>
      </p:sp>
    </p:spTree>
    <p:extLst>
      <p:ext uri="{BB962C8B-B14F-4D97-AF65-F5344CB8AC3E}">
        <p14:creationId xmlns:p14="http://schemas.microsoft.com/office/powerpoint/2010/main" val="421602893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4A6B-9C2C-4330-8DA6-FF1A5DE726A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DB2C97C-1FCA-4D11-9C28-0D2CE54060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0650A5-44C2-42E6-98A3-0BEB03BAE535}"/>
              </a:ext>
            </a:extLst>
          </p:cNvPr>
          <p:cNvSpPr>
            <a:spLocks noGrp="1"/>
          </p:cNvSpPr>
          <p:nvPr>
            <p:ph type="dt" sz="half" idx="10"/>
          </p:nvPr>
        </p:nvSpPr>
        <p:spPr/>
        <p:txBody>
          <a:bodyPr/>
          <a:lstStyle/>
          <a:p>
            <a:fld id="{B43EC387-199D-4B97-A1C7-B6F7C90EED74}" type="datetime1">
              <a:rPr lang="en-AU" smtClean="0"/>
              <a:t>29/07/2019</a:t>
            </a:fld>
            <a:endParaRPr lang="en-AU" dirty="0"/>
          </a:p>
        </p:txBody>
      </p:sp>
      <p:sp>
        <p:nvSpPr>
          <p:cNvPr id="5" name="Footer Placeholder 4">
            <a:extLst>
              <a:ext uri="{FF2B5EF4-FFF2-40B4-BE49-F238E27FC236}">
                <a16:creationId xmlns:a16="http://schemas.microsoft.com/office/drawing/2014/main" id="{5CF38787-F22F-4D6D-896A-2C4CD0F48572}"/>
              </a:ext>
            </a:extLst>
          </p:cNvPr>
          <p:cNvSpPr>
            <a:spLocks noGrp="1"/>
          </p:cNvSpPr>
          <p:nvPr>
            <p:ph type="ftr" sz="quarter" idx="11"/>
          </p:nvPr>
        </p:nvSpPr>
        <p:spPr/>
        <p:txBody>
          <a:bodyPr/>
          <a:lstStyle/>
          <a:p>
            <a:r>
              <a:rPr lang="en-AU"/>
              <a:t>MGT803 Foundations of Management Thought 2018</a:t>
            </a:r>
            <a:endParaRPr lang="en-AU" dirty="0"/>
          </a:p>
        </p:txBody>
      </p:sp>
      <p:sp>
        <p:nvSpPr>
          <p:cNvPr id="6" name="Slide Number Placeholder 5">
            <a:extLst>
              <a:ext uri="{FF2B5EF4-FFF2-40B4-BE49-F238E27FC236}">
                <a16:creationId xmlns:a16="http://schemas.microsoft.com/office/drawing/2014/main" id="{39C71197-2F6D-4533-AAA2-0DF4DF7573DE}"/>
              </a:ext>
            </a:extLst>
          </p:cNvPr>
          <p:cNvSpPr>
            <a:spLocks noGrp="1"/>
          </p:cNvSpPr>
          <p:nvPr>
            <p:ph type="sldNum" sz="quarter" idx="12"/>
          </p:nvPr>
        </p:nvSpPr>
        <p:spPr/>
        <p:txBody>
          <a:bodyPr/>
          <a:lstStyle/>
          <a:p>
            <a:fld id="{A1EF06D5-F238-451C-B1A3-079BEB6D6D85}" type="slidenum">
              <a:rPr lang="en-AU" smtClean="0"/>
              <a:t>‹#›</a:t>
            </a:fld>
            <a:endParaRPr lang="en-AU" dirty="0"/>
          </a:p>
        </p:txBody>
      </p:sp>
    </p:spTree>
    <p:extLst>
      <p:ext uri="{BB962C8B-B14F-4D97-AF65-F5344CB8AC3E}">
        <p14:creationId xmlns:p14="http://schemas.microsoft.com/office/powerpoint/2010/main" val="239221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11">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29/07/2019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9" r:id="rId7"/>
    <p:sldLayoutId id="2147483720" r:id="rId8"/>
    <p:sldLayoutId id="2147483721" r:id="rId9"/>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29/07/2019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29/07/2019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ted.com/talks/simon_sinek_how_great_leaders_inspire_act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vlpKyLklDDY"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D57D-49C4-4BD6-9E2A-E043B701AB96}"/>
              </a:ext>
            </a:extLst>
          </p:cNvPr>
          <p:cNvSpPr>
            <a:spLocks noGrp="1"/>
          </p:cNvSpPr>
          <p:nvPr>
            <p:ph type="title"/>
          </p:nvPr>
        </p:nvSpPr>
        <p:spPr/>
        <p:txBody>
          <a:bodyPr>
            <a:normAutofit/>
          </a:bodyPr>
          <a:lstStyle/>
          <a:p>
            <a:pPr algn="ctr"/>
            <a:r>
              <a:rPr lang="en-AU" sz="2800" b="1" dirty="0">
                <a:solidFill>
                  <a:schemeClr val="bg1"/>
                </a:solidFill>
              </a:rPr>
              <a:t>Week 2 - Leadership Roles and Styles</a:t>
            </a:r>
            <a:endParaRPr lang="en-AU" sz="2800" dirty="0">
              <a:solidFill>
                <a:schemeClr val="bg1"/>
              </a:solidFill>
            </a:endParaRPr>
          </a:p>
        </p:txBody>
      </p:sp>
      <p:sp>
        <p:nvSpPr>
          <p:cNvPr id="3" name="Content Placeholder 2">
            <a:extLst>
              <a:ext uri="{FF2B5EF4-FFF2-40B4-BE49-F238E27FC236}">
                <a16:creationId xmlns:a16="http://schemas.microsoft.com/office/drawing/2014/main" id="{45F9F2C5-446A-4008-8F2D-F685869AF3B8}"/>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1394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95288" y="981075"/>
            <a:ext cx="5400848" cy="4464050"/>
          </a:xfrm>
        </p:spPr>
        <p:txBody>
          <a:bodyPr/>
          <a:lstStyle/>
          <a:p>
            <a:pPr marL="457200" indent="-457200">
              <a:buFont typeface="Arial"/>
              <a:buChar char="•"/>
            </a:pPr>
            <a:endParaRPr lang="en-US" sz="2800" dirty="0"/>
          </a:p>
          <a:p>
            <a:endParaRPr lang="en-US" dirty="0"/>
          </a:p>
        </p:txBody>
      </p:sp>
      <p:sp>
        <p:nvSpPr>
          <p:cNvPr id="2" name="Title 1"/>
          <p:cNvSpPr>
            <a:spLocks noGrp="1"/>
          </p:cNvSpPr>
          <p:nvPr>
            <p:ph type="ctrTitle"/>
          </p:nvPr>
        </p:nvSpPr>
        <p:spPr/>
        <p:txBody>
          <a:bodyPr/>
          <a:lstStyle/>
          <a:p>
            <a:r>
              <a:rPr lang="en-US" sz="3200" dirty="0">
                <a:latin typeface="Arial"/>
                <a:cs typeface="Arial"/>
              </a:rPr>
              <a:t>Leadership theories</a:t>
            </a:r>
          </a:p>
        </p:txBody>
      </p:sp>
      <p:sp>
        <p:nvSpPr>
          <p:cNvPr id="4" name="Slide Number Placeholder 3"/>
          <p:cNvSpPr>
            <a:spLocks noGrp="1"/>
          </p:cNvSpPr>
          <p:nvPr>
            <p:ph type="sldNum" sz="quarter" idx="4294967295"/>
          </p:nvPr>
        </p:nvSpPr>
        <p:spPr>
          <a:xfrm>
            <a:off x="8697913" y="5991225"/>
            <a:ext cx="446087" cy="266700"/>
          </a:xfrm>
          <a:prstGeom prst="rect">
            <a:avLst/>
          </a:prstGeom>
        </p:spPr>
        <p:txBody>
          <a:bodyPr/>
          <a:lstStyle/>
          <a:p>
            <a:pPr>
              <a:defRPr/>
            </a:pPr>
            <a:fld id="{1D4EEDE6-F9A9-45A1-9359-B8D5353B3D98}" type="slidenum">
              <a:rPr lang="en-US" smtClean="0"/>
              <a:pPr>
                <a:defRPr/>
              </a:pPr>
              <a:t>10</a:t>
            </a:fld>
            <a:endParaRPr lang="en-US" dirty="0"/>
          </a:p>
        </p:txBody>
      </p:sp>
      <p:graphicFrame>
        <p:nvGraphicFramePr>
          <p:cNvPr id="6" name="Diagram 5">
            <a:extLst>
              <a:ext uri="{FF2B5EF4-FFF2-40B4-BE49-F238E27FC236}">
                <a16:creationId xmlns:a16="http://schemas.microsoft.com/office/drawing/2014/main" id="{93D311BC-2500-47E7-9FB8-D07E5750D3BB}"/>
              </a:ext>
            </a:extLst>
          </p:cNvPr>
          <p:cNvGraphicFramePr/>
          <p:nvPr>
            <p:extLst>
              <p:ext uri="{D42A27DB-BD31-4B8C-83A1-F6EECF244321}">
                <p14:modId xmlns:p14="http://schemas.microsoft.com/office/powerpoint/2010/main" val="2887906530"/>
              </p:ext>
            </p:extLst>
          </p:nvPr>
        </p:nvGraphicFramePr>
        <p:xfrm>
          <a:off x="534837" y="1397001"/>
          <a:ext cx="8039819" cy="1587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6CFCA17-39C3-4952-921D-B48E269956C5}"/>
              </a:ext>
            </a:extLst>
          </p:cNvPr>
          <p:cNvGraphicFramePr/>
          <p:nvPr>
            <p:extLst>
              <p:ext uri="{D42A27DB-BD31-4B8C-83A1-F6EECF244321}">
                <p14:modId xmlns:p14="http://schemas.microsoft.com/office/powerpoint/2010/main" val="4129467914"/>
              </p:ext>
            </p:extLst>
          </p:nvPr>
        </p:nvGraphicFramePr>
        <p:xfrm>
          <a:off x="547327" y="2964132"/>
          <a:ext cx="8039819" cy="1400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1EBDBC15-BD76-4F76-9E94-89BC91D4486E}"/>
              </a:ext>
            </a:extLst>
          </p:cNvPr>
          <p:cNvGraphicFramePr/>
          <p:nvPr>
            <p:extLst>
              <p:ext uri="{D42A27DB-BD31-4B8C-83A1-F6EECF244321}">
                <p14:modId xmlns:p14="http://schemas.microsoft.com/office/powerpoint/2010/main" val="2033736661"/>
              </p:ext>
            </p:extLst>
          </p:nvPr>
        </p:nvGraphicFramePr>
        <p:xfrm>
          <a:off x="547327" y="4514011"/>
          <a:ext cx="8039819" cy="11794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9396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95288" y="981075"/>
            <a:ext cx="5400848" cy="4464050"/>
          </a:xfrm>
        </p:spPr>
        <p:txBody>
          <a:bodyPr/>
          <a:lstStyle/>
          <a:p>
            <a:pPr marL="457200" indent="-457200">
              <a:buFont typeface="Arial"/>
              <a:buChar char="•"/>
            </a:pPr>
            <a:endParaRPr lang="en-US" sz="2800" dirty="0"/>
          </a:p>
          <a:p>
            <a:endParaRPr lang="en-US" dirty="0"/>
          </a:p>
        </p:txBody>
      </p:sp>
      <p:sp>
        <p:nvSpPr>
          <p:cNvPr id="2" name="Title 1"/>
          <p:cNvSpPr>
            <a:spLocks noGrp="1"/>
          </p:cNvSpPr>
          <p:nvPr>
            <p:ph type="ctrTitle"/>
          </p:nvPr>
        </p:nvSpPr>
        <p:spPr/>
        <p:txBody>
          <a:bodyPr>
            <a:normAutofit/>
          </a:bodyPr>
          <a:lstStyle/>
          <a:p>
            <a:r>
              <a:rPr lang="en-US" dirty="0">
                <a:latin typeface="Arial"/>
                <a:cs typeface="Arial"/>
              </a:rPr>
              <a:t>Core Leadership Theories</a:t>
            </a:r>
          </a:p>
        </p:txBody>
      </p:sp>
      <p:sp>
        <p:nvSpPr>
          <p:cNvPr id="4" name="Slide Number Placeholder 3"/>
          <p:cNvSpPr>
            <a:spLocks noGrp="1"/>
          </p:cNvSpPr>
          <p:nvPr>
            <p:ph type="sldNum" sz="quarter" idx="4294967295"/>
          </p:nvPr>
        </p:nvSpPr>
        <p:spPr>
          <a:xfrm>
            <a:off x="8697913" y="5991225"/>
            <a:ext cx="446087" cy="266700"/>
          </a:xfrm>
          <a:prstGeom prst="rect">
            <a:avLst/>
          </a:prstGeom>
        </p:spPr>
        <p:txBody>
          <a:bodyPr/>
          <a:lstStyle/>
          <a:p>
            <a:pPr>
              <a:defRPr/>
            </a:pPr>
            <a:fld id="{1D4EEDE6-F9A9-45A1-9359-B8D5353B3D98}" type="slidenum">
              <a:rPr lang="en-US" smtClean="0"/>
              <a:pPr>
                <a:defRPr/>
              </a:pPr>
              <a:t>11</a:t>
            </a:fld>
            <a:endParaRPr lang="en-US" dirty="0"/>
          </a:p>
        </p:txBody>
      </p:sp>
      <p:sp>
        <p:nvSpPr>
          <p:cNvPr id="7" name="Textfeld 6"/>
          <p:cNvSpPr txBox="1"/>
          <p:nvPr/>
        </p:nvSpPr>
        <p:spPr>
          <a:xfrm>
            <a:off x="696197" y="2305159"/>
            <a:ext cx="6264696" cy="1815882"/>
          </a:xfrm>
          <a:prstGeom prst="rect">
            <a:avLst/>
          </a:prstGeom>
          <a:noFill/>
        </p:spPr>
        <p:txBody>
          <a:bodyPr wrap="square" rtlCol="0">
            <a:spAutoFit/>
          </a:bodyPr>
          <a:lstStyle/>
          <a:p>
            <a:r>
              <a:rPr lang="en-US" dirty="0"/>
              <a:t>1.Trait theories</a:t>
            </a:r>
          </a:p>
          <a:p>
            <a:endParaRPr lang="en-US" dirty="0"/>
          </a:p>
          <a:p>
            <a:r>
              <a:rPr lang="en-US" dirty="0"/>
              <a:t>2. Behavioural theories</a:t>
            </a:r>
          </a:p>
          <a:p>
            <a:endParaRPr lang="en-US" dirty="0"/>
          </a:p>
          <a:p>
            <a:r>
              <a:rPr lang="en-US" dirty="0"/>
              <a:t>3. Contingency theories</a:t>
            </a:r>
          </a:p>
          <a:p>
            <a:endParaRPr lang="en-US" sz="2200" dirty="0"/>
          </a:p>
        </p:txBody>
      </p:sp>
    </p:spTree>
    <p:extLst>
      <p:ext uri="{BB962C8B-B14F-4D97-AF65-F5344CB8AC3E}">
        <p14:creationId xmlns:p14="http://schemas.microsoft.com/office/powerpoint/2010/main" val="170084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5536" y="1268760"/>
            <a:ext cx="5256584" cy="4680074"/>
          </a:xfrm>
        </p:spPr>
        <p:txBody>
          <a:bodyPr/>
          <a:lstStyle/>
          <a:p>
            <a:r>
              <a:rPr lang="en-AU" sz="2000" b="1" dirty="0">
                <a:solidFill>
                  <a:srgbClr val="0070C0"/>
                </a:solidFill>
              </a:rPr>
              <a:t>Traits theory</a:t>
            </a:r>
          </a:p>
          <a:p>
            <a:r>
              <a:rPr lang="en-AU" sz="2000" dirty="0">
                <a:solidFill>
                  <a:srgbClr val="FF0000"/>
                </a:solidFill>
              </a:rPr>
              <a:t>Managers who are born with some traits become leaders. Others stay managers</a:t>
            </a:r>
          </a:p>
          <a:p>
            <a:endParaRPr lang="en-AU" sz="2000" dirty="0">
              <a:solidFill>
                <a:srgbClr val="FF0000"/>
              </a:solidFill>
            </a:endParaRPr>
          </a:p>
          <a:p>
            <a:r>
              <a:rPr lang="en-AU" sz="2000" b="1" dirty="0">
                <a:solidFill>
                  <a:srgbClr val="0070C0"/>
                </a:solidFill>
              </a:rPr>
              <a:t>Behavioural theory</a:t>
            </a:r>
          </a:p>
          <a:p>
            <a:r>
              <a:rPr lang="en-AU" sz="2000" dirty="0">
                <a:solidFill>
                  <a:srgbClr val="FF0000"/>
                </a:solidFill>
              </a:rPr>
              <a:t>Leaders are managers who behave differently under different conditions</a:t>
            </a:r>
          </a:p>
          <a:p>
            <a:endParaRPr lang="en-AU" sz="2000" dirty="0">
              <a:solidFill>
                <a:srgbClr val="FF0000"/>
              </a:solidFill>
            </a:endParaRPr>
          </a:p>
          <a:p>
            <a:r>
              <a:rPr lang="en-AU" sz="2000" b="1" dirty="0">
                <a:solidFill>
                  <a:srgbClr val="0070C0"/>
                </a:solidFill>
              </a:rPr>
              <a:t>Contingency theory</a:t>
            </a:r>
          </a:p>
          <a:p>
            <a:r>
              <a:rPr lang="en-AU" sz="2000" dirty="0">
                <a:solidFill>
                  <a:srgbClr val="FF0000"/>
                </a:solidFill>
              </a:rPr>
              <a:t>looking at defining leadership style and the situation, and attempts to answer the if-then contingencies (that is, if this is the context or situation, then this is the best leadership style to use).</a:t>
            </a:r>
          </a:p>
          <a:p>
            <a:endParaRPr lang="en-AU" sz="2000" dirty="0">
              <a:solidFill>
                <a:srgbClr val="FF0000"/>
              </a:solidFill>
            </a:endParaRPr>
          </a:p>
          <a:p>
            <a:endParaRPr lang="en-AU" sz="2000" dirty="0">
              <a:solidFill>
                <a:srgbClr val="FF0000"/>
              </a:solidFill>
            </a:endParaRPr>
          </a:p>
          <a:p>
            <a:endParaRPr lang="en-AU" sz="2000" dirty="0">
              <a:solidFill>
                <a:srgbClr val="FF0000"/>
              </a:solidFill>
            </a:endParaRPr>
          </a:p>
        </p:txBody>
      </p:sp>
      <p:sp>
        <p:nvSpPr>
          <p:cNvPr id="3" name="Titel 2"/>
          <p:cNvSpPr>
            <a:spLocks noGrp="1"/>
          </p:cNvSpPr>
          <p:nvPr>
            <p:ph type="ctrTitle"/>
          </p:nvPr>
        </p:nvSpPr>
        <p:spPr>
          <a:xfrm>
            <a:off x="20827" y="116632"/>
            <a:ext cx="7772400" cy="533921"/>
          </a:xfrm>
        </p:spPr>
        <p:txBody>
          <a:bodyPr>
            <a:normAutofit fontScale="90000"/>
          </a:bodyPr>
          <a:lstStyle/>
          <a:p>
            <a:r>
              <a:rPr lang="en-US" sz="3200" dirty="0"/>
              <a:t>Theories – What Type of Person Makes a Good Leader?</a:t>
            </a:r>
            <a:endParaRPr lang="en-AU" sz="3200" dirty="0"/>
          </a:p>
        </p:txBody>
      </p:sp>
      <p:pic>
        <p:nvPicPr>
          <p:cNvPr id="4" name="Grafik 3"/>
          <p:cNvPicPr>
            <a:picLocks noChangeAspect="1"/>
          </p:cNvPicPr>
          <p:nvPr/>
        </p:nvPicPr>
        <p:blipFill>
          <a:blip r:embed="rId2"/>
          <a:stretch>
            <a:fillRect/>
          </a:stretch>
        </p:blipFill>
        <p:spPr>
          <a:xfrm>
            <a:off x="6012160" y="1132427"/>
            <a:ext cx="2630395" cy="1462471"/>
          </a:xfrm>
          <a:prstGeom prst="rect">
            <a:avLst/>
          </a:prstGeom>
        </p:spPr>
      </p:pic>
      <p:pic>
        <p:nvPicPr>
          <p:cNvPr id="5" name="Grafik 4"/>
          <p:cNvPicPr>
            <a:picLocks noChangeAspect="1"/>
          </p:cNvPicPr>
          <p:nvPr/>
        </p:nvPicPr>
        <p:blipFill>
          <a:blip r:embed="rId3"/>
          <a:stretch>
            <a:fillRect/>
          </a:stretch>
        </p:blipFill>
        <p:spPr>
          <a:xfrm>
            <a:off x="6405991" y="2594898"/>
            <a:ext cx="2240697" cy="1621110"/>
          </a:xfrm>
          <a:prstGeom prst="rect">
            <a:avLst/>
          </a:prstGeom>
        </p:spPr>
      </p:pic>
      <p:pic>
        <p:nvPicPr>
          <p:cNvPr id="6" name="Grafik 5"/>
          <p:cNvPicPr>
            <a:picLocks noChangeAspect="1"/>
          </p:cNvPicPr>
          <p:nvPr/>
        </p:nvPicPr>
        <p:blipFill>
          <a:blip r:embed="rId4"/>
          <a:stretch>
            <a:fillRect/>
          </a:stretch>
        </p:blipFill>
        <p:spPr>
          <a:xfrm>
            <a:off x="6405991" y="4216008"/>
            <a:ext cx="2240697" cy="1620193"/>
          </a:xfrm>
          <a:prstGeom prst="rect">
            <a:avLst/>
          </a:prstGeom>
        </p:spPr>
      </p:pic>
    </p:spTree>
    <p:extLst>
      <p:ext uri="{BB962C8B-B14F-4D97-AF65-F5344CB8AC3E}">
        <p14:creationId xmlns:p14="http://schemas.microsoft.com/office/powerpoint/2010/main" val="199810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5536" y="1484784"/>
            <a:ext cx="5256584" cy="4464050"/>
          </a:xfrm>
        </p:spPr>
        <p:txBody>
          <a:bodyPr/>
          <a:lstStyle/>
          <a:p>
            <a:pPr marL="342900" indent="-342900">
              <a:buFont typeface="Arial" panose="020B0604020202020204" pitchFamily="34" charset="0"/>
              <a:buChar char="•"/>
            </a:pPr>
            <a:r>
              <a:rPr lang="en-US" sz="2000" dirty="0"/>
              <a:t>Trait theories argue that </a:t>
            </a:r>
            <a:r>
              <a:rPr lang="en-US" sz="2000" b="1" dirty="0"/>
              <a:t>effective leaders share</a:t>
            </a:r>
            <a:r>
              <a:rPr lang="en-US" sz="2000" dirty="0"/>
              <a:t> a number of common personality characteristics, or </a:t>
            </a:r>
            <a:r>
              <a:rPr lang="en-US" sz="2000" b="1" dirty="0"/>
              <a:t>"traits.“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Mainly developed in the 1950s.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Fundamental to this theory: Idea that some people are born with traits that make them natural leaders.</a:t>
            </a:r>
            <a:r>
              <a:rPr lang="en-AU" sz="2000" dirty="0"/>
              <a:t> </a:t>
            </a:r>
            <a:r>
              <a:rPr lang="en-US" sz="2000" b="1" dirty="0">
                <a:solidFill>
                  <a:srgbClr val="FF0000"/>
                </a:solidFill>
              </a:rPr>
              <a:t>(Great Man Approach)</a:t>
            </a:r>
          </a:p>
          <a:p>
            <a:pPr marL="342900" indent="-342900">
              <a:buFont typeface="Arial" panose="020B0604020202020204" pitchFamily="34" charset="0"/>
              <a:buChar char="•"/>
            </a:pPr>
            <a:endParaRPr lang="en-US" sz="2000" b="1" dirty="0">
              <a:solidFill>
                <a:srgbClr val="FF0000"/>
              </a:solidFill>
            </a:endParaRPr>
          </a:p>
          <a:p>
            <a:pPr marL="342900" indent="-342900">
              <a:buFont typeface="Arial" panose="020B0604020202020204" pitchFamily="34" charset="0"/>
              <a:buChar char="•"/>
            </a:pPr>
            <a:r>
              <a:rPr lang="en-US" sz="2000" dirty="0"/>
              <a:t>But: Theory is </a:t>
            </a:r>
            <a:r>
              <a:rPr lang="en-US" sz="2000" b="1" dirty="0"/>
              <a:t>highly contentious</a:t>
            </a:r>
            <a:r>
              <a:rPr lang="en-US" sz="2000" dirty="0"/>
              <a:t>.</a:t>
            </a:r>
            <a:endParaRPr lang="en-AU" sz="2000" dirty="0"/>
          </a:p>
        </p:txBody>
      </p:sp>
      <p:sp>
        <p:nvSpPr>
          <p:cNvPr id="3" name="Titel 2"/>
          <p:cNvSpPr>
            <a:spLocks noGrp="1"/>
          </p:cNvSpPr>
          <p:nvPr>
            <p:ph type="ctrTitle"/>
          </p:nvPr>
        </p:nvSpPr>
        <p:spPr>
          <a:xfrm>
            <a:off x="20827" y="116632"/>
            <a:ext cx="7772400" cy="533921"/>
          </a:xfrm>
        </p:spPr>
        <p:txBody>
          <a:bodyPr>
            <a:normAutofit fontScale="90000"/>
          </a:bodyPr>
          <a:lstStyle/>
          <a:p>
            <a:r>
              <a:rPr lang="en-US" sz="3200" dirty="0"/>
              <a:t>Trait Theories – What Type of Person Makes a Good Leader?</a:t>
            </a:r>
            <a:endParaRPr lang="en-AU" sz="3200" dirty="0"/>
          </a:p>
        </p:txBody>
      </p:sp>
      <p:pic>
        <p:nvPicPr>
          <p:cNvPr id="4" name="Grafik 3"/>
          <p:cNvPicPr>
            <a:picLocks noChangeAspect="1"/>
          </p:cNvPicPr>
          <p:nvPr/>
        </p:nvPicPr>
        <p:blipFill>
          <a:blip r:embed="rId2"/>
          <a:stretch>
            <a:fillRect/>
          </a:stretch>
        </p:blipFill>
        <p:spPr>
          <a:xfrm>
            <a:off x="6012160" y="1132427"/>
            <a:ext cx="2630395" cy="1462471"/>
          </a:xfrm>
          <a:prstGeom prst="rect">
            <a:avLst/>
          </a:prstGeom>
        </p:spPr>
      </p:pic>
      <p:pic>
        <p:nvPicPr>
          <p:cNvPr id="5" name="Grafik 4"/>
          <p:cNvPicPr>
            <a:picLocks noChangeAspect="1"/>
          </p:cNvPicPr>
          <p:nvPr/>
        </p:nvPicPr>
        <p:blipFill>
          <a:blip r:embed="rId3"/>
          <a:stretch>
            <a:fillRect/>
          </a:stretch>
        </p:blipFill>
        <p:spPr>
          <a:xfrm>
            <a:off x="6405991" y="2594898"/>
            <a:ext cx="2240697" cy="1621110"/>
          </a:xfrm>
          <a:prstGeom prst="rect">
            <a:avLst/>
          </a:prstGeom>
        </p:spPr>
      </p:pic>
      <p:pic>
        <p:nvPicPr>
          <p:cNvPr id="6" name="Grafik 5"/>
          <p:cNvPicPr>
            <a:picLocks noChangeAspect="1"/>
          </p:cNvPicPr>
          <p:nvPr/>
        </p:nvPicPr>
        <p:blipFill>
          <a:blip r:embed="rId4"/>
          <a:stretch>
            <a:fillRect/>
          </a:stretch>
        </p:blipFill>
        <p:spPr>
          <a:xfrm>
            <a:off x="6405991" y="4216008"/>
            <a:ext cx="2240697" cy="1620193"/>
          </a:xfrm>
          <a:prstGeom prst="rect">
            <a:avLst/>
          </a:prstGeom>
        </p:spPr>
      </p:pic>
    </p:spTree>
    <p:extLst>
      <p:ext uri="{BB962C8B-B14F-4D97-AF65-F5344CB8AC3E}">
        <p14:creationId xmlns:p14="http://schemas.microsoft.com/office/powerpoint/2010/main" val="354991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395536" y="1010458"/>
            <a:ext cx="3024336" cy="4536504"/>
          </a:xfrm>
          <a:prstGeom prst="rect">
            <a:avLst/>
          </a:prstGeom>
        </p:spPr>
      </p:pic>
      <p:sp>
        <p:nvSpPr>
          <p:cNvPr id="2" name="Textplatzhalter 1"/>
          <p:cNvSpPr>
            <a:spLocks noGrp="1"/>
          </p:cNvSpPr>
          <p:nvPr>
            <p:ph type="body" sz="quarter" idx="10"/>
          </p:nvPr>
        </p:nvSpPr>
        <p:spPr>
          <a:xfrm>
            <a:off x="3707904" y="1010458"/>
            <a:ext cx="5256584" cy="4752082"/>
          </a:xfrm>
        </p:spPr>
        <p:txBody>
          <a:bodyPr>
            <a:normAutofit/>
          </a:bodyPr>
          <a:lstStyle/>
          <a:p>
            <a:endParaRPr lang="en-US" sz="1800" dirty="0"/>
          </a:p>
          <a:p>
            <a:endParaRPr lang="en-US" sz="1800" dirty="0"/>
          </a:p>
          <a:p>
            <a:endParaRPr lang="en-US" sz="1800" dirty="0"/>
          </a:p>
          <a:p>
            <a:r>
              <a:rPr lang="en-US" sz="1800" dirty="0"/>
              <a:t>A strengths </a:t>
            </a:r>
            <a:r>
              <a:rPr lang="en-US" sz="1800" b="1" dirty="0">
                <a:solidFill>
                  <a:srgbClr val="C00000"/>
                </a:solidFill>
              </a:rPr>
              <a:t>arises from a natural talent</a:t>
            </a:r>
            <a:r>
              <a:rPr lang="en-US" sz="1800" dirty="0"/>
              <a:t> that has been supported and reinforced with knowledge and skills.</a:t>
            </a:r>
          </a:p>
          <a:p>
            <a:endParaRPr lang="en-US" sz="1800" dirty="0"/>
          </a:p>
          <a:p>
            <a:r>
              <a:rPr lang="en-US" sz="1800" dirty="0"/>
              <a:t>“</a:t>
            </a:r>
            <a:r>
              <a:rPr lang="en-US" sz="1800" b="1" dirty="0">
                <a:solidFill>
                  <a:srgbClr val="C00000"/>
                </a:solidFill>
              </a:rPr>
              <a:t>Concentrate</a:t>
            </a:r>
            <a:r>
              <a:rPr lang="en-US" sz="1800" dirty="0"/>
              <a:t> on your strengths, not your weaknesses.”</a:t>
            </a:r>
          </a:p>
          <a:p>
            <a:endParaRPr lang="en-US" sz="1800" dirty="0"/>
          </a:p>
          <a:p>
            <a:r>
              <a:rPr lang="en-US" sz="1800" dirty="0"/>
              <a:t>Your personal strengths reflect your core values and provide you with a sure sense of direction. They </a:t>
            </a:r>
            <a:r>
              <a:rPr lang="en-US" sz="1800" b="1" dirty="0">
                <a:solidFill>
                  <a:srgbClr val="C00000"/>
                </a:solidFill>
              </a:rPr>
              <a:t>energize and satisfy </a:t>
            </a:r>
            <a:r>
              <a:rPr lang="en-US" sz="1800" dirty="0"/>
              <a:t>you.</a:t>
            </a:r>
          </a:p>
        </p:txBody>
      </p:sp>
      <p:sp>
        <p:nvSpPr>
          <p:cNvPr id="4" name="Titel 2"/>
          <p:cNvSpPr>
            <a:spLocks noGrp="1"/>
          </p:cNvSpPr>
          <p:nvPr>
            <p:ph type="ctrTitle"/>
          </p:nvPr>
        </p:nvSpPr>
        <p:spPr>
          <a:xfrm>
            <a:off x="20827" y="420414"/>
            <a:ext cx="7772400" cy="675046"/>
          </a:xfrm>
        </p:spPr>
        <p:txBody>
          <a:bodyPr>
            <a:normAutofit/>
          </a:bodyPr>
          <a:lstStyle/>
          <a:p>
            <a:r>
              <a:rPr lang="en-US" dirty="0"/>
              <a:t>Trait Theories – Know your Strengths</a:t>
            </a:r>
            <a:endParaRPr lang="en-AU" dirty="0"/>
          </a:p>
        </p:txBody>
      </p:sp>
    </p:spTree>
    <p:extLst>
      <p:ext uri="{BB962C8B-B14F-4D97-AF65-F5344CB8AC3E}">
        <p14:creationId xmlns:p14="http://schemas.microsoft.com/office/powerpoint/2010/main" val="264508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5288" y="1484785"/>
            <a:ext cx="3816672" cy="3960340"/>
          </a:xfrm>
        </p:spPr>
        <p:txBody>
          <a:bodyPr/>
          <a:lstStyle/>
          <a:p>
            <a:endParaRPr lang="en-US" sz="1800" b="1" dirty="0"/>
          </a:p>
          <a:p>
            <a:endParaRPr lang="en-US" sz="1800" b="1" dirty="0"/>
          </a:p>
          <a:p>
            <a:r>
              <a:rPr lang="en-US" sz="1800" b="1" dirty="0" err="1"/>
              <a:t>Behavioural</a:t>
            </a:r>
            <a:r>
              <a:rPr lang="en-US" sz="1800" b="1" dirty="0"/>
              <a:t> theories focus on how leaders behave. </a:t>
            </a:r>
          </a:p>
          <a:p>
            <a:r>
              <a:rPr lang="en-US" sz="1800" dirty="0"/>
              <a:t>Do leaders dictate what needs to be done and expect cooperation? </a:t>
            </a:r>
          </a:p>
          <a:p>
            <a:r>
              <a:rPr lang="en-US" sz="1800" dirty="0"/>
              <a:t>Do they involve their teams in decision-making?</a:t>
            </a:r>
          </a:p>
          <a:p>
            <a:endParaRPr lang="en-US" sz="1800" dirty="0"/>
          </a:p>
          <a:p>
            <a:r>
              <a:rPr lang="en-US" sz="1800" dirty="0"/>
              <a:t>Early research attempted to identify the </a:t>
            </a:r>
            <a:r>
              <a:rPr lang="en-US" sz="1800" b="1" dirty="0"/>
              <a:t>“best leadership style” </a:t>
            </a:r>
            <a:r>
              <a:rPr lang="en-US" sz="1800" dirty="0"/>
              <a:t>for all situations.</a:t>
            </a:r>
          </a:p>
          <a:p>
            <a:endParaRPr lang="en-US" sz="2200" dirty="0"/>
          </a:p>
        </p:txBody>
      </p:sp>
      <p:sp>
        <p:nvSpPr>
          <p:cNvPr id="3" name="Titel 2"/>
          <p:cNvSpPr>
            <a:spLocks noGrp="1"/>
          </p:cNvSpPr>
          <p:nvPr>
            <p:ph type="ctrTitle"/>
          </p:nvPr>
        </p:nvSpPr>
        <p:spPr/>
        <p:txBody>
          <a:bodyPr>
            <a:noAutofit/>
          </a:bodyPr>
          <a:lstStyle/>
          <a:p>
            <a:r>
              <a:rPr lang="en-US" dirty="0"/>
              <a:t>Behavioural Theories – What Does a </a:t>
            </a:r>
            <a:br>
              <a:rPr lang="en-US" dirty="0"/>
            </a:br>
            <a:r>
              <a:rPr lang="en-US" dirty="0"/>
              <a:t>Good Leader Do?</a:t>
            </a:r>
            <a:endParaRPr lang="en-AU" dirty="0"/>
          </a:p>
        </p:txBody>
      </p:sp>
      <p:sp>
        <p:nvSpPr>
          <p:cNvPr id="4" name="Rechteck 3"/>
          <p:cNvSpPr/>
          <p:nvPr/>
        </p:nvSpPr>
        <p:spPr>
          <a:xfrm>
            <a:off x="5004048" y="1476718"/>
            <a:ext cx="4572000" cy="1988237"/>
          </a:xfrm>
          <a:prstGeom prst="rect">
            <a:avLst/>
          </a:prstGeom>
        </p:spPr>
        <p:txBody>
          <a:bodyPr>
            <a:spAutoFit/>
          </a:bodyPr>
          <a:lstStyle/>
          <a:p>
            <a:pPr lvl="0" defTabSz="457200">
              <a:spcBef>
                <a:spcPct val="20000"/>
              </a:spcBef>
            </a:pPr>
            <a:r>
              <a:rPr lang="en-US" sz="2200" dirty="0">
                <a:solidFill>
                  <a:prstClr val="black"/>
                </a:solidFill>
              </a:rPr>
              <a:t>Three types of leaders </a:t>
            </a:r>
            <a:br>
              <a:rPr lang="en-US" sz="2200" dirty="0">
                <a:solidFill>
                  <a:prstClr val="black"/>
                </a:solidFill>
              </a:rPr>
            </a:br>
            <a:r>
              <a:rPr lang="en-US" sz="2200" dirty="0">
                <a:solidFill>
                  <a:prstClr val="black"/>
                </a:solidFill>
              </a:rPr>
              <a:t>(Kurt Lewin):</a:t>
            </a:r>
          </a:p>
          <a:p>
            <a:pPr marL="457200" lvl="0" indent="-457200" defTabSz="457200">
              <a:spcBef>
                <a:spcPct val="20000"/>
              </a:spcBef>
              <a:buFont typeface="Arial"/>
              <a:buAutoNum type="arabicPeriod"/>
            </a:pPr>
            <a:r>
              <a:rPr lang="en-US" sz="2200" b="1" dirty="0">
                <a:solidFill>
                  <a:srgbClr val="C00000"/>
                </a:solidFill>
              </a:rPr>
              <a:t>Autocratic leaders</a:t>
            </a:r>
          </a:p>
          <a:p>
            <a:pPr marL="457200" lvl="0" indent="-457200" defTabSz="457200">
              <a:spcBef>
                <a:spcPct val="20000"/>
              </a:spcBef>
              <a:buFont typeface="Arial"/>
              <a:buAutoNum type="arabicPeriod"/>
            </a:pPr>
            <a:r>
              <a:rPr lang="en-US" sz="2200" b="1" dirty="0">
                <a:solidFill>
                  <a:srgbClr val="C00000"/>
                </a:solidFill>
              </a:rPr>
              <a:t>Democratic leaders</a:t>
            </a:r>
          </a:p>
          <a:p>
            <a:pPr marL="457200" lvl="0" indent="-457200" defTabSz="457200">
              <a:spcBef>
                <a:spcPct val="20000"/>
              </a:spcBef>
              <a:buFont typeface="Arial"/>
              <a:buAutoNum type="arabicPeriod"/>
            </a:pPr>
            <a:r>
              <a:rPr lang="en-US" sz="2200" b="1" dirty="0">
                <a:solidFill>
                  <a:srgbClr val="C00000"/>
                </a:solidFill>
              </a:rPr>
              <a:t>Laissez-faire leaders</a:t>
            </a:r>
            <a:endParaRPr lang="en-AU" sz="2200" b="1" dirty="0">
              <a:solidFill>
                <a:srgbClr val="C00000"/>
              </a:solidFill>
            </a:endParaRPr>
          </a:p>
        </p:txBody>
      </p:sp>
      <p:pic>
        <p:nvPicPr>
          <p:cNvPr id="5" name="Grafik 4"/>
          <p:cNvPicPr>
            <a:picLocks noChangeAspect="1"/>
          </p:cNvPicPr>
          <p:nvPr/>
        </p:nvPicPr>
        <p:blipFill>
          <a:blip r:embed="rId2"/>
          <a:stretch>
            <a:fillRect/>
          </a:stretch>
        </p:blipFill>
        <p:spPr>
          <a:xfrm>
            <a:off x="6242298" y="3645024"/>
            <a:ext cx="2095500" cy="2181225"/>
          </a:xfrm>
          <a:prstGeom prst="rect">
            <a:avLst/>
          </a:prstGeom>
        </p:spPr>
      </p:pic>
    </p:spTree>
    <p:extLst>
      <p:ext uri="{BB962C8B-B14F-4D97-AF65-F5344CB8AC3E}">
        <p14:creationId xmlns:p14="http://schemas.microsoft.com/office/powerpoint/2010/main" val="186555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7671-7BA3-4D0B-9FA3-AD41FADFAEEA}"/>
              </a:ext>
            </a:extLst>
          </p:cNvPr>
          <p:cNvSpPr>
            <a:spLocks noGrp="1"/>
          </p:cNvSpPr>
          <p:nvPr>
            <p:ph type="title"/>
          </p:nvPr>
        </p:nvSpPr>
        <p:spPr>
          <a:xfrm>
            <a:off x="817837" y="365126"/>
            <a:ext cx="6902681" cy="1325563"/>
          </a:xfrm>
        </p:spPr>
        <p:txBody>
          <a:bodyPr>
            <a:normAutofit/>
          </a:bodyPr>
          <a:lstStyle/>
          <a:p>
            <a:pPr algn="ctr"/>
            <a:r>
              <a:rPr lang="en-AU" sz="2400" dirty="0"/>
              <a:t>What style suits you best?</a:t>
            </a:r>
          </a:p>
        </p:txBody>
      </p:sp>
      <p:sp>
        <p:nvSpPr>
          <p:cNvPr id="3" name="Text Placeholder 2">
            <a:extLst>
              <a:ext uri="{FF2B5EF4-FFF2-40B4-BE49-F238E27FC236}">
                <a16:creationId xmlns:a16="http://schemas.microsoft.com/office/drawing/2014/main" id="{C2B20DAA-351C-471C-836F-528B0A023A3A}"/>
              </a:ext>
            </a:extLst>
          </p:cNvPr>
          <p:cNvSpPr>
            <a:spLocks noGrp="1"/>
          </p:cNvSpPr>
          <p:nvPr>
            <p:ph type="body" sz="quarter" idx="10"/>
          </p:nvPr>
        </p:nvSpPr>
        <p:spPr/>
        <p:txBody>
          <a:bodyPr/>
          <a:lstStyle/>
          <a:p>
            <a:endParaRPr lang="en-AU" dirty="0"/>
          </a:p>
        </p:txBody>
      </p:sp>
      <p:pic>
        <p:nvPicPr>
          <p:cNvPr id="5" name="Picture 4">
            <a:extLst>
              <a:ext uri="{FF2B5EF4-FFF2-40B4-BE49-F238E27FC236}">
                <a16:creationId xmlns:a16="http://schemas.microsoft.com/office/drawing/2014/main" id="{3A288A74-37AE-4E86-B24F-4FCA90B2F91D}"/>
              </a:ext>
            </a:extLst>
          </p:cNvPr>
          <p:cNvPicPr>
            <a:picLocks noChangeAspect="1"/>
          </p:cNvPicPr>
          <p:nvPr/>
        </p:nvPicPr>
        <p:blipFill>
          <a:blip r:embed="rId2"/>
          <a:stretch>
            <a:fillRect/>
          </a:stretch>
        </p:blipFill>
        <p:spPr>
          <a:xfrm>
            <a:off x="2291255" y="1911351"/>
            <a:ext cx="3678621" cy="2618608"/>
          </a:xfrm>
          <a:prstGeom prst="rect">
            <a:avLst/>
          </a:prstGeom>
        </p:spPr>
      </p:pic>
    </p:spTree>
    <p:extLst>
      <p:ext uri="{BB962C8B-B14F-4D97-AF65-F5344CB8AC3E}">
        <p14:creationId xmlns:p14="http://schemas.microsoft.com/office/powerpoint/2010/main" val="339860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3003"/>
            <a:ext cx="7886700" cy="994172"/>
          </a:xfrm>
        </p:spPr>
        <p:txBody>
          <a:bodyPr>
            <a:normAutofit/>
          </a:bodyPr>
          <a:lstStyle/>
          <a:p>
            <a:r>
              <a:rPr lang="en-AU" dirty="0"/>
              <a:t>University of Iowa Studies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 name="Footer Placeholder 2">
            <a:extLst>
              <a:ext uri="{FF2B5EF4-FFF2-40B4-BE49-F238E27FC236}">
                <a16:creationId xmlns:a16="http://schemas.microsoft.com/office/drawing/2014/main" id="{5F9C9B18-E132-41B9-A30F-CF8C44AEA293}"/>
              </a:ext>
            </a:extLst>
          </p:cNvPr>
          <p:cNvSpPr>
            <a:spLocks noGrp="1"/>
          </p:cNvSpPr>
          <p:nvPr>
            <p:ph type="ftr" sz="quarter" idx="11"/>
          </p:nvPr>
        </p:nvSpPr>
        <p:spPr/>
        <p:txBody>
          <a:bodyPr/>
          <a:lstStyle/>
          <a:p>
            <a:endParaRPr lang="en-AU" dirty="0"/>
          </a:p>
        </p:txBody>
      </p:sp>
      <p:sp>
        <p:nvSpPr>
          <p:cNvPr id="8" name="Content Placeholder 9"/>
          <p:cNvSpPr txBox="1">
            <a:spLocks/>
          </p:cNvSpPr>
          <p:nvPr/>
        </p:nvSpPr>
        <p:spPr bwMode="auto">
          <a:xfrm>
            <a:off x="4517994" y="2057401"/>
            <a:ext cx="3483006" cy="339447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eaLnBrk="0" fontAlgn="base" hangingPunct="0">
              <a:spcBef>
                <a:spcPct val="20000"/>
              </a:spcBef>
              <a:spcAft>
                <a:spcPct val="0"/>
              </a:spcAft>
              <a:defRPr/>
            </a:pPr>
            <a:r>
              <a:rPr lang="en-AU" sz="2400" b="1" dirty="0">
                <a:solidFill>
                  <a:srgbClr val="C00000"/>
                </a:solidFill>
                <a:latin typeface="Calibri" pitchFamily="34" charset="0"/>
                <a:cs typeface="Arial" pitchFamily="34" charset="0"/>
              </a:rPr>
              <a:t>Democratic</a:t>
            </a:r>
            <a:endParaRPr lang="en-US" sz="2400" b="1" dirty="0">
              <a:solidFill>
                <a:srgbClr val="C00000"/>
              </a:solidFill>
              <a:latin typeface="Calibri" pitchFamily="34" charset="0"/>
              <a:cs typeface="Arial" pitchFamily="34" charset="0"/>
            </a:endParaRPr>
          </a:p>
          <a:p>
            <a:pPr marL="257175" indent="-257175" eaLnBrk="0" hangingPunct="0">
              <a:spcBef>
                <a:spcPct val="20000"/>
              </a:spcBef>
              <a:buFont typeface="Arial" charset="0"/>
              <a:buChar char="•"/>
            </a:pPr>
            <a:r>
              <a:rPr lang="en-AU" sz="2400" dirty="0">
                <a:solidFill>
                  <a:schemeClr val="accent1">
                    <a:lumMod val="50000"/>
                  </a:schemeClr>
                </a:solidFill>
                <a:latin typeface="Calibri" pitchFamily="34" charset="0"/>
                <a:cs typeface="Arial" pitchFamily="34" charset="0"/>
              </a:rPr>
              <a:t>encourages participation in decision,</a:t>
            </a:r>
          </a:p>
          <a:p>
            <a:pPr marL="257175" indent="-257175" eaLnBrk="0" hangingPunct="0">
              <a:spcBef>
                <a:spcPct val="20000"/>
              </a:spcBef>
              <a:buFont typeface="Arial" charset="0"/>
              <a:buChar char="•"/>
            </a:pPr>
            <a:r>
              <a:rPr lang="en-AU" sz="2400" dirty="0">
                <a:solidFill>
                  <a:schemeClr val="accent1">
                    <a:lumMod val="50000"/>
                  </a:schemeClr>
                </a:solidFill>
                <a:latin typeface="Calibri" pitchFamily="34" charset="0"/>
                <a:cs typeface="Arial" pitchFamily="34" charset="0"/>
              </a:rPr>
              <a:t>works with employees to determine what to do, and</a:t>
            </a:r>
          </a:p>
          <a:p>
            <a:pPr marL="257175" indent="-257175" eaLnBrk="0" hangingPunct="0">
              <a:spcBef>
                <a:spcPct val="20000"/>
              </a:spcBef>
              <a:buFont typeface="Arial" charset="0"/>
              <a:buChar char="•"/>
            </a:pPr>
            <a:r>
              <a:rPr lang="en-AU" sz="2400" dirty="0">
                <a:solidFill>
                  <a:schemeClr val="accent1">
                    <a:lumMod val="50000"/>
                  </a:schemeClr>
                </a:solidFill>
                <a:latin typeface="Calibri" pitchFamily="34" charset="0"/>
                <a:cs typeface="Arial" pitchFamily="34" charset="0"/>
              </a:rPr>
              <a:t>does not closely supervise employees</a:t>
            </a:r>
            <a:endParaRPr lang="en-US" sz="2400" dirty="0">
              <a:solidFill>
                <a:schemeClr val="accent1">
                  <a:lumMod val="50000"/>
                </a:schemeClr>
              </a:solidFill>
              <a:latin typeface="Calibri" pitchFamily="34" charset="0"/>
              <a:cs typeface="Arial" pitchFamily="34" charset="0"/>
            </a:endParaRPr>
          </a:p>
          <a:p>
            <a:pPr marL="257175" indent="-257175" eaLnBrk="0" fontAlgn="base" hangingPunct="0">
              <a:spcBef>
                <a:spcPct val="20000"/>
              </a:spcBef>
              <a:spcAft>
                <a:spcPct val="0"/>
              </a:spcAft>
              <a:buFont typeface="Arial" charset="0"/>
              <a:buChar char="•"/>
              <a:defRPr/>
            </a:pPr>
            <a:endParaRPr lang="en-AU" sz="2400" dirty="0">
              <a:solidFill>
                <a:schemeClr val="accent1">
                  <a:lumMod val="50000"/>
                </a:schemeClr>
              </a:solidFill>
              <a:latin typeface="Arial" pitchFamily="34" charset="0"/>
              <a:cs typeface="Arial" pitchFamily="34" charset="0"/>
            </a:endParaRPr>
          </a:p>
        </p:txBody>
      </p:sp>
      <p:sp>
        <p:nvSpPr>
          <p:cNvPr id="9" name="Content Placeholder 9"/>
          <p:cNvSpPr txBox="1">
            <a:spLocks/>
          </p:cNvSpPr>
          <p:nvPr/>
        </p:nvSpPr>
        <p:spPr>
          <a:xfrm>
            <a:off x="1485900" y="2057401"/>
            <a:ext cx="3032094" cy="33944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AU" sz="2100" b="1" dirty="0">
                <a:solidFill>
                  <a:srgbClr val="C00000"/>
                </a:solidFill>
                <a:latin typeface="Calibri" pitchFamily="34" charset="0"/>
              </a:rPr>
              <a:t>Autocratic</a:t>
            </a:r>
            <a:endParaRPr lang="en-US" sz="2100" b="1" dirty="0">
              <a:solidFill>
                <a:srgbClr val="C00000"/>
              </a:solidFill>
              <a:latin typeface="Calibri" pitchFamily="34" charset="0"/>
            </a:endParaRPr>
          </a:p>
          <a:p>
            <a:r>
              <a:rPr lang="en-AU" sz="2100" dirty="0">
                <a:latin typeface="Calibri" pitchFamily="34" charset="0"/>
              </a:rPr>
              <a:t>makes the decisions,</a:t>
            </a:r>
          </a:p>
          <a:p>
            <a:r>
              <a:rPr lang="en-AU" sz="2100" dirty="0">
                <a:latin typeface="Calibri" pitchFamily="34" charset="0"/>
              </a:rPr>
              <a:t>tells employees what to do, and</a:t>
            </a:r>
          </a:p>
          <a:p>
            <a:r>
              <a:rPr lang="en-AU" sz="2100" dirty="0">
                <a:latin typeface="Calibri" pitchFamily="34" charset="0"/>
              </a:rPr>
              <a:t>closely supervises workers</a:t>
            </a:r>
            <a:endParaRPr lang="en-US" sz="2100" dirty="0">
              <a:latin typeface="Calibri" pitchFamily="34" charset="0"/>
            </a:endParaRPr>
          </a:p>
          <a:p>
            <a:endParaRPr lang="en-AU" sz="2100" dirty="0"/>
          </a:p>
        </p:txBody>
      </p:sp>
    </p:spTree>
    <p:extLst>
      <p:ext uri="{BB962C8B-B14F-4D97-AF65-F5344CB8AC3E}">
        <p14:creationId xmlns:p14="http://schemas.microsoft.com/office/powerpoint/2010/main" val="309708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180" y="976909"/>
            <a:ext cx="7886700" cy="994172"/>
          </a:xfrm>
        </p:spPr>
        <p:txBody>
          <a:bodyPr>
            <a:normAutofit fontScale="90000"/>
          </a:bodyPr>
          <a:lstStyle/>
          <a:p>
            <a:r>
              <a:rPr lang="en-AU" dirty="0"/>
              <a:t>University of Michigan Leadership studies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3" name="Footer Placeholder 2">
            <a:extLst>
              <a:ext uri="{FF2B5EF4-FFF2-40B4-BE49-F238E27FC236}">
                <a16:creationId xmlns:a16="http://schemas.microsoft.com/office/drawing/2014/main" id="{5F9C9B18-E132-41B9-A30F-CF8C44AEA293}"/>
              </a:ext>
            </a:extLst>
          </p:cNvPr>
          <p:cNvSpPr>
            <a:spLocks noGrp="1"/>
          </p:cNvSpPr>
          <p:nvPr>
            <p:ph type="ftr" sz="quarter" idx="11"/>
          </p:nvPr>
        </p:nvSpPr>
        <p:spPr/>
        <p:txBody>
          <a:bodyPr/>
          <a:lstStyle/>
          <a:p>
            <a:endParaRPr lang="en-AU" dirty="0"/>
          </a:p>
        </p:txBody>
      </p:sp>
      <p:sp>
        <p:nvSpPr>
          <p:cNvPr id="14" name="Content Placeholder 9"/>
          <p:cNvSpPr txBox="1">
            <a:spLocks/>
          </p:cNvSpPr>
          <p:nvPr/>
        </p:nvSpPr>
        <p:spPr bwMode="auto">
          <a:xfrm>
            <a:off x="4428518" y="2057401"/>
            <a:ext cx="3591018" cy="339447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eaLnBrk="0" hangingPunct="0">
              <a:spcBef>
                <a:spcPct val="20000"/>
              </a:spcBef>
            </a:pPr>
            <a:r>
              <a:rPr lang="en-AU" sz="2250" b="1" dirty="0">
                <a:solidFill>
                  <a:srgbClr val="C00000"/>
                </a:solidFill>
                <a:latin typeface="Calibri" pitchFamily="34" charset="0"/>
                <a:cs typeface="Arial" pitchFamily="34" charset="0"/>
              </a:rPr>
              <a:t>Employee-centred leader</a:t>
            </a:r>
            <a:endParaRPr lang="en-US" sz="2250" b="1" dirty="0">
              <a:solidFill>
                <a:srgbClr val="C00000"/>
              </a:solidFill>
              <a:latin typeface="Calibri" pitchFamily="34" charset="0"/>
              <a:cs typeface="Arial" pitchFamily="34" charset="0"/>
            </a:endParaRPr>
          </a:p>
          <a:p>
            <a:pPr marL="257175" indent="-257175" eaLnBrk="0" hangingPunct="0">
              <a:spcBef>
                <a:spcPct val="50000"/>
              </a:spcBef>
              <a:buFont typeface="Arial" charset="0"/>
              <a:buChar char="•"/>
            </a:pPr>
            <a:r>
              <a:rPr lang="en-AU" dirty="0">
                <a:solidFill>
                  <a:schemeClr val="accent1">
                    <a:lumMod val="50000"/>
                  </a:schemeClr>
                </a:solidFill>
                <a:latin typeface="Arial" pitchFamily="34" charset="0"/>
                <a:cs typeface="Arial" pitchFamily="34" charset="0"/>
              </a:rPr>
              <a:t>focuses on meeting the human needs of employees while developing relationships,</a:t>
            </a:r>
          </a:p>
          <a:p>
            <a:pPr marL="257175" indent="-257175" eaLnBrk="0" hangingPunct="0">
              <a:spcBef>
                <a:spcPct val="50000"/>
              </a:spcBef>
              <a:buFont typeface="Arial" charset="0"/>
              <a:buChar char="•"/>
            </a:pPr>
            <a:r>
              <a:rPr lang="en-AU" dirty="0">
                <a:solidFill>
                  <a:schemeClr val="accent1">
                    <a:lumMod val="50000"/>
                  </a:schemeClr>
                </a:solidFill>
                <a:latin typeface="Arial" pitchFamily="34" charset="0"/>
                <a:cs typeface="Arial" pitchFamily="34" charset="0"/>
              </a:rPr>
              <a:t>is sensitive to subordinates, and</a:t>
            </a:r>
          </a:p>
          <a:p>
            <a:pPr marL="257175" indent="-257175" eaLnBrk="0" hangingPunct="0">
              <a:spcBef>
                <a:spcPct val="50000"/>
              </a:spcBef>
              <a:buFont typeface="Arial" charset="0"/>
              <a:buChar char="•"/>
            </a:pPr>
            <a:r>
              <a:rPr lang="en-AU" dirty="0">
                <a:solidFill>
                  <a:schemeClr val="accent1">
                    <a:lumMod val="50000"/>
                  </a:schemeClr>
                </a:solidFill>
                <a:latin typeface="Arial" pitchFamily="34" charset="0"/>
                <a:cs typeface="Arial" pitchFamily="34" charset="0"/>
              </a:rPr>
              <a:t> communicates to develop trust, support, and respect while looking out for their welfare.</a:t>
            </a:r>
            <a:endParaRPr lang="en-US" dirty="0">
              <a:solidFill>
                <a:schemeClr val="accent1">
                  <a:lumMod val="50000"/>
                </a:schemeClr>
              </a:solidFill>
              <a:latin typeface="Arial" pitchFamily="34" charset="0"/>
              <a:cs typeface="Arial" pitchFamily="34" charset="0"/>
            </a:endParaRPr>
          </a:p>
          <a:p>
            <a:pPr marL="257175" indent="-257175" eaLnBrk="0" fontAlgn="base" hangingPunct="0">
              <a:spcBef>
                <a:spcPct val="20000"/>
              </a:spcBef>
              <a:spcAft>
                <a:spcPct val="0"/>
              </a:spcAft>
              <a:buFont typeface="Arial" charset="0"/>
              <a:buChar char="•"/>
              <a:defRPr/>
            </a:pPr>
            <a:endParaRPr lang="en-AU" sz="2100" dirty="0">
              <a:solidFill>
                <a:schemeClr val="accent1">
                  <a:lumMod val="50000"/>
                </a:schemeClr>
              </a:solidFill>
              <a:latin typeface="Arial" pitchFamily="34" charset="0"/>
              <a:cs typeface="Arial" pitchFamily="34" charset="0"/>
            </a:endParaRPr>
          </a:p>
        </p:txBody>
      </p:sp>
      <p:sp>
        <p:nvSpPr>
          <p:cNvPr id="15" name="Content Placeholder 9"/>
          <p:cNvSpPr>
            <a:spLocks noGrp="1"/>
          </p:cNvSpPr>
          <p:nvPr>
            <p:ph idx="1"/>
          </p:nvPr>
        </p:nvSpPr>
        <p:spPr>
          <a:xfrm>
            <a:off x="806279" y="2057401"/>
            <a:ext cx="3032094" cy="3394472"/>
          </a:xfrm>
        </p:spPr>
        <p:txBody>
          <a:bodyPr/>
          <a:lstStyle/>
          <a:p>
            <a:pPr>
              <a:buNone/>
            </a:pPr>
            <a:r>
              <a:rPr lang="en-AU" sz="2250" b="1" dirty="0">
                <a:solidFill>
                  <a:srgbClr val="C00000"/>
                </a:solidFill>
                <a:latin typeface="Calibri" pitchFamily="34" charset="0"/>
              </a:rPr>
              <a:t>Job-centred leader</a:t>
            </a:r>
            <a:endParaRPr lang="en-US" sz="2250" b="1" dirty="0">
              <a:solidFill>
                <a:srgbClr val="C00000"/>
              </a:solidFill>
              <a:latin typeface="Calibri" pitchFamily="34" charset="0"/>
            </a:endParaRPr>
          </a:p>
          <a:p>
            <a:pPr>
              <a:spcBef>
                <a:spcPct val="50000"/>
              </a:spcBef>
            </a:pPr>
            <a:r>
              <a:rPr lang="en-AU" sz="1800" dirty="0"/>
              <a:t>takes charge to get the job done,</a:t>
            </a:r>
          </a:p>
          <a:p>
            <a:pPr>
              <a:spcBef>
                <a:spcPct val="50000"/>
              </a:spcBef>
            </a:pPr>
            <a:r>
              <a:rPr lang="en-AU" sz="1800" dirty="0"/>
              <a:t>closely directs subordinates with clear roles and goals,</a:t>
            </a:r>
          </a:p>
          <a:p>
            <a:pPr>
              <a:spcBef>
                <a:spcPct val="50000"/>
              </a:spcBef>
            </a:pPr>
            <a:r>
              <a:rPr lang="en-AU" sz="1800" dirty="0"/>
              <a:t>tells them what to do and how to do it,  and</a:t>
            </a:r>
          </a:p>
          <a:p>
            <a:pPr>
              <a:spcBef>
                <a:spcPct val="50000"/>
              </a:spcBef>
            </a:pPr>
            <a:r>
              <a:rPr lang="en-AU" sz="1800" dirty="0"/>
              <a:t>enforces standards</a:t>
            </a:r>
            <a:endParaRPr lang="en-US" sz="1800" dirty="0"/>
          </a:p>
          <a:p>
            <a:endParaRPr lang="en-AU" dirty="0"/>
          </a:p>
        </p:txBody>
      </p:sp>
    </p:spTree>
    <p:extLst>
      <p:ext uri="{BB962C8B-B14F-4D97-AF65-F5344CB8AC3E}">
        <p14:creationId xmlns:p14="http://schemas.microsoft.com/office/powerpoint/2010/main" val="87902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148064" y="1589789"/>
            <a:ext cx="3816424" cy="4464050"/>
          </a:xfrm>
        </p:spPr>
        <p:txBody>
          <a:bodyPr>
            <a:normAutofit/>
          </a:bodyPr>
          <a:lstStyle/>
          <a:p>
            <a:r>
              <a:rPr lang="en-US" sz="1800" dirty="0"/>
              <a:t>Different leadership </a:t>
            </a:r>
            <a:r>
              <a:rPr lang="en-US" sz="1800" dirty="0" err="1"/>
              <a:t>behaviours</a:t>
            </a:r>
            <a:r>
              <a:rPr lang="en-US" sz="1800" dirty="0"/>
              <a:t> are appropriate at different times.</a:t>
            </a:r>
          </a:p>
          <a:p>
            <a:r>
              <a:rPr lang="en-US" sz="1800" dirty="0"/>
              <a:t> </a:t>
            </a:r>
          </a:p>
          <a:p>
            <a:r>
              <a:rPr lang="en-US" sz="1800" dirty="0"/>
              <a:t>The best leaders are those who can use many different </a:t>
            </a:r>
            <a:r>
              <a:rPr lang="en-US" sz="1800" dirty="0" err="1"/>
              <a:t>behavioural</a:t>
            </a:r>
            <a:r>
              <a:rPr lang="en-US" sz="1800" dirty="0"/>
              <a:t> styles, and choose the right style for each </a:t>
            </a:r>
            <a:r>
              <a:rPr lang="en-US" sz="1800" b="1" dirty="0"/>
              <a:t>situation.</a:t>
            </a:r>
            <a:endParaRPr lang="en-AU" sz="1800" b="1" dirty="0"/>
          </a:p>
        </p:txBody>
      </p:sp>
      <p:sp>
        <p:nvSpPr>
          <p:cNvPr id="3" name="Titel 2"/>
          <p:cNvSpPr>
            <a:spLocks noGrp="1"/>
          </p:cNvSpPr>
          <p:nvPr>
            <p:ph type="ctrTitle"/>
          </p:nvPr>
        </p:nvSpPr>
        <p:spPr>
          <a:xfrm>
            <a:off x="-6079" y="188640"/>
            <a:ext cx="7772400" cy="533921"/>
          </a:xfrm>
        </p:spPr>
        <p:txBody>
          <a:bodyPr>
            <a:normAutofit fontScale="90000"/>
          </a:bodyPr>
          <a:lstStyle/>
          <a:p>
            <a:r>
              <a:rPr lang="en-US" sz="3000" dirty="0"/>
              <a:t>Behavioural Theories – Uncovering </a:t>
            </a:r>
            <a:br>
              <a:rPr lang="en-US" sz="3000" dirty="0"/>
            </a:br>
            <a:r>
              <a:rPr lang="en-US" sz="3000" dirty="0"/>
              <a:t>effective leadership behavior</a:t>
            </a:r>
            <a:endParaRPr lang="en-AU" sz="3000" dirty="0"/>
          </a:p>
        </p:txBody>
      </p:sp>
      <p:sp>
        <p:nvSpPr>
          <p:cNvPr id="4" name="Rectangle 3"/>
          <p:cNvSpPr txBox="1">
            <a:spLocks/>
          </p:cNvSpPr>
          <p:nvPr/>
        </p:nvSpPr>
        <p:spPr>
          <a:xfrm>
            <a:off x="323528" y="1556792"/>
            <a:ext cx="4032448" cy="4464050"/>
          </a:xfrm>
          <a:prstGeom prst="rect">
            <a:avLst/>
          </a:prstGeom>
        </p:spPr>
        <p:txBody>
          <a:bodyPr vert="horz"/>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None/>
            </a:pPr>
            <a:r>
              <a:rPr lang="en-GB" altLang="de-DE" sz="2800" b="1" dirty="0"/>
              <a:t>				Exercise in 				pairs</a:t>
            </a:r>
            <a:r>
              <a:rPr lang="en-GB" altLang="de-DE" sz="2800" dirty="0"/>
              <a:t> </a:t>
            </a:r>
            <a:endParaRPr lang="en-GB" altLang="de-DE" sz="2800" b="1" dirty="0"/>
          </a:p>
          <a:p>
            <a:r>
              <a:rPr lang="en-GB" altLang="de-DE" sz="2800" dirty="0"/>
              <a:t>				</a:t>
            </a:r>
          </a:p>
          <a:p>
            <a:endParaRPr lang="en-GB" altLang="de-DE" sz="2800" dirty="0"/>
          </a:p>
          <a:p>
            <a:r>
              <a:rPr lang="en-GB" altLang="de-DE" sz="2800" b="1" dirty="0">
                <a:solidFill>
                  <a:srgbClr val="C00000"/>
                </a:solidFill>
              </a:rPr>
              <a:t>Which leadership style is most efficient in which situation?</a:t>
            </a:r>
          </a:p>
          <a:p>
            <a:endParaRPr lang="en-GB" altLang="de-DE" sz="28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1465327" cy="1460257"/>
          </a:xfrm>
          <a:prstGeom prst="rect">
            <a:avLst/>
          </a:prstGeom>
        </p:spPr>
      </p:pic>
    </p:spTree>
    <p:extLst>
      <p:ext uri="{BB962C8B-B14F-4D97-AF65-F5344CB8AC3E}">
        <p14:creationId xmlns:p14="http://schemas.microsoft.com/office/powerpoint/2010/main" val="202080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39552" y="722560"/>
            <a:ext cx="8852520" cy="5200067"/>
          </a:xfrm>
        </p:spPr>
        <p:txBody>
          <a:bodyPr>
            <a:normAutofit/>
          </a:bodyPr>
          <a:lstStyle/>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r>
              <a:rPr lang="en-AU" dirty="0">
                <a:solidFill>
                  <a:srgbClr val="FF0000"/>
                </a:solidFill>
              </a:rPr>
              <a:t>Recap: Q&amp;A session on last week’s learning</a:t>
            </a:r>
          </a:p>
          <a:p>
            <a:endParaRPr lang="en-AU" dirty="0"/>
          </a:p>
          <a:p>
            <a:r>
              <a:rPr lang="en-AU" dirty="0">
                <a:solidFill>
                  <a:srgbClr val="00B050"/>
                </a:solidFill>
              </a:rPr>
              <a:t>By the end of this week, students will be able to</a:t>
            </a:r>
          </a:p>
          <a:p>
            <a:r>
              <a:rPr lang="en-AU" dirty="0"/>
              <a:t> </a:t>
            </a:r>
          </a:p>
          <a:p>
            <a:pPr marL="342900" lvl="0" indent="-342900">
              <a:lnSpc>
                <a:spcPct val="150000"/>
              </a:lnSpc>
              <a:buFont typeface="Wingdings" panose="05000000000000000000" pitchFamily="2" charset="2"/>
              <a:buChar char="Ø"/>
            </a:pPr>
            <a:r>
              <a:rPr lang="en-AU" sz="1800" dirty="0"/>
              <a:t>Understand the role of leadership in organisations</a:t>
            </a:r>
          </a:p>
          <a:p>
            <a:pPr marL="342900" lvl="0" indent="-342900">
              <a:lnSpc>
                <a:spcPct val="150000"/>
              </a:lnSpc>
              <a:buFont typeface="Wingdings" panose="05000000000000000000" pitchFamily="2" charset="2"/>
              <a:buChar char="Ø"/>
            </a:pPr>
            <a:r>
              <a:rPr lang="en-US" sz="1800" dirty="0"/>
              <a:t>Describe some key characteristics and styles of leaders</a:t>
            </a:r>
            <a:endParaRPr lang="en-AU" sz="1800" dirty="0"/>
          </a:p>
          <a:p>
            <a:pPr marL="342900" lvl="0" indent="-342900">
              <a:lnSpc>
                <a:spcPct val="150000"/>
              </a:lnSpc>
              <a:buFont typeface="Wingdings" panose="05000000000000000000" pitchFamily="2" charset="2"/>
              <a:buChar char="Ø"/>
            </a:pPr>
            <a:r>
              <a:rPr lang="en-AU" sz="1800" dirty="0"/>
              <a:t>Apply leadership theoretical frameworks and principles to understand the different roles of a leader</a:t>
            </a: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endParaRPr lang="en-AU" sz="1800" dirty="0"/>
          </a:p>
        </p:txBody>
      </p:sp>
      <p:sp>
        <p:nvSpPr>
          <p:cNvPr id="3" name="Titel 2"/>
          <p:cNvSpPr>
            <a:spLocks noGrp="1"/>
          </p:cNvSpPr>
          <p:nvPr>
            <p:ph type="ctrTitle"/>
          </p:nvPr>
        </p:nvSpPr>
        <p:spPr/>
        <p:txBody>
          <a:bodyPr/>
          <a:lstStyle/>
          <a:p>
            <a:pPr algn="ctr"/>
            <a:endParaRPr lang="en-AU" dirty="0"/>
          </a:p>
        </p:txBody>
      </p:sp>
    </p:spTree>
    <p:extLst>
      <p:ext uri="{BB962C8B-B14F-4D97-AF65-F5344CB8AC3E}">
        <p14:creationId xmlns:p14="http://schemas.microsoft.com/office/powerpoint/2010/main" val="154742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079" y="188640"/>
            <a:ext cx="7772400" cy="533921"/>
          </a:xfrm>
        </p:spPr>
        <p:txBody>
          <a:bodyPr>
            <a:normAutofit fontScale="90000"/>
          </a:bodyPr>
          <a:lstStyle/>
          <a:p>
            <a:r>
              <a:rPr lang="en-US" sz="3000" dirty="0"/>
              <a:t>Contingency Theories – How Does the Situation Influence Good Leadership?</a:t>
            </a:r>
            <a:endParaRPr lang="en-AU" sz="3000" dirty="0"/>
          </a:p>
        </p:txBody>
      </p:sp>
      <p:sp>
        <p:nvSpPr>
          <p:cNvPr id="2" name="Textfeld 1"/>
          <p:cNvSpPr txBox="1"/>
          <p:nvPr/>
        </p:nvSpPr>
        <p:spPr>
          <a:xfrm>
            <a:off x="251520" y="1988840"/>
            <a:ext cx="8892480" cy="4755148"/>
          </a:xfrm>
          <a:prstGeom prst="rect">
            <a:avLst/>
          </a:prstGeom>
          <a:noFill/>
        </p:spPr>
        <p:txBody>
          <a:bodyPr wrap="square" rtlCol="0">
            <a:spAutoFit/>
          </a:bodyPr>
          <a:lstStyle/>
          <a:p>
            <a:r>
              <a:rPr lang="en-US" sz="2400" dirty="0"/>
              <a:t>The best leadership style </a:t>
            </a:r>
            <a:r>
              <a:rPr lang="en-US" sz="2400" b="1" dirty="0">
                <a:solidFill>
                  <a:srgbClr val="C00000"/>
                </a:solidFill>
              </a:rPr>
              <a:t>depends on the situation</a:t>
            </a:r>
            <a:r>
              <a:rPr lang="en-US" sz="2400" dirty="0"/>
              <a:t>. These theories try to predict which style is best in which circumstance</a:t>
            </a:r>
          </a:p>
          <a:p>
            <a:endParaRPr lang="en-US" sz="2400" dirty="0"/>
          </a:p>
          <a:p>
            <a:endParaRPr lang="en-US" sz="2400" dirty="0"/>
          </a:p>
          <a:p>
            <a:pPr marL="342900" indent="-342900">
              <a:spcAft>
                <a:spcPts val="600"/>
              </a:spcAft>
              <a:buFont typeface="Arial" panose="020B0604020202020204" pitchFamily="34" charset="0"/>
              <a:buChar char="•"/>
            </a:pPr>
            <a:r>
              <a:rPr lang="en-US" sz="2400" dirty="0"/>
              <a:t>When you need to make quick decisions, which style is best? </a:t>
            </a:r>
          </a:p>
          <a:p>
            <a:pPr marL="342900" indent="-342900">
              <a:spcAft>
                <a:spcPts val="600"/>
              </a:spcAft>
              <a:buFont typeface="Arial" panose="020B0604020202020204" pitchFamily="34" charset="0"/>
              <a:buChar char="•"/>
            </a:pPr>
            <a:r>
              <a:rPr lang="en-US" sz="2400" dirty="0"/>
              <a:t>How to lead, when you need the full support of your team? </a:t>
            </a:r>
          </a:p>
          <a:p>
            <a:pPr marL="342900" indent="-342900">
              <a:spcAft>
                <a:spcPts val="600"/>
              </a:spcAft>
              <a:buFont typeface="Arial" panose="020B0604020202020204" pitchFamily="34" charset="0"/>
              <a:buChar char="•"/>
            </a:pPr>
            <a:r>
              <a:rPr lang="en-US" sz="2400" dirty="0"/>
              <a:t>Should a leader be more people-oriented or task-oriented? </a:t>
            </a:r>
          </a:p>
          <a:p>
            <a:endParaRPr lang="en-US" sz="2400" dirty="0"/>
          </a:p>
          <a:p>
            <a:endParaRPr lang="en-US" sz="2400" dirty="0"/>
          </a:p>
          <a:p>
            <a:endParaRPr lang="en-US" sz="2400" dirty="0"/>
          </a:p>
          <a:p>
            <a:endParaRPr lang="en-US" sz="2400" dirty="0"/>
          </a:p>
          <a:p>
            <a:endParaRPr lang="en-AU" sz="2400" dirty="0"/>
          </a:p>
        </p:txBody>
      </p:sp>
    </p:spTree>
    <p:extLst>
      <p:ext uri="{BB962C8B-B14F-4D97-AF65-F5344CB8AC3E}">
        <p14:creationId xmlns:p14="http://schemas.microsoft.com/office/powerpoint/2010/main" val="83712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079" y="188640"/>
            <a:ext cx="7772400" cy="533921"/>
          </a:xfrm>
        </p:spPr>
        <p:txBody>
          <a:bodyPr>
            <a:normAutofit fontScale="90000"/>
          </a:bodyPr>
          <a:lstStyle/>
          <a:p>
            <a:r>
              <a:rPr lang="en-US" sz="3000" dirty="0"/>
              <a:t>Contingency Theories – How Does the Situation Influence Good Leadership?</a:t>
            </a:r>
            <a:endParaRPr lang="en-AU" sz="3000" dirty="0"/>
          </a:p>
        </p:txBody>
      </p:sp>
      <p:sp>
        <p:nvSpPr>
          <p:cNvPr id="7" name="Rechteck 6"/>
          <p:cNvSpPr/>
          <p:nvPr/>
        </p:nvSpPr>
        <p:spPr>
          <a:xfrm>
            <a:off x="395288" y="3068960"/>
            <a:ext cx="2376512" cy="1944216"/>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tx1"/>
                </a:solidFill>
              </a:rPr>
              <a:t>Followers</a:t>
            </a:r>
          </a:p>
          <a:p>
            <a:pPr algn="ctr"/>
            <a:endParaRPr lang="en-AU" sz="2000" b="1" dirty="0">
              <a:solidFill>
                <a:schemeClr val="tx1"/>
              </a:solidFill>
            </a:endParaRPr>
          </a:p>
          <a:p>
            <a:pPr algn="ctr"/>
            <a:r>
              <a:rPr lang="en-AU" sz="2000" dirty="0">
                <a:solidFill>
                  <a:schemeClr val="tx1"/>
                </a:solidFill>
              </a:rPr>
              <a:t>Capability </a:t>
            </a:r>
          </a:p>
          <a:p>
            <a:pPr algn="ctr"/>
            <a:r>
              <a:rPr lang="en-AU" sz="2000" dirty="0">
                <a:solidFill>
                  <a:schemeClr val="tx1"/>
                </a:solidFill>
              </a:rPr>
              <a:t>Motivation</a:t>
            </a:r>
          </a:p>
        </p:txBody>
      </p:sp>
      <p:sp>
        <p:nvSpPr>
          <p:cNvPr id="8" name="Rechteck 7"/>
          <p:cNvSpPr/>
          <p:nvPr/>
        </p:nvSpPr>
        <p:spPr>
          <a:xfrm>
            <a:off x="3358163" y="3068960"/>
            <a:ext cx="2376512" cy="1944216"/>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tx1"/>
                </a:solidFill>
              </a:rPr>
              <a:t>Leader</a:t>
            </a:r>
          </a:p>
          <a:p>
            <a:pPr algn="ctr"/>
            <a:endParaRPr lang="en-AU" sz="2000" b="1" dirty="0">
              <a:solidFill>
                <a:schemeClr val="tx1"/>
              </a:solidFill>
            </a:endParaRPr>
          </a:p>
          <a:p>
            <a:pPr algn="ctr"/>
            <a:r>
              <a:rPr lang="en-AU" sz="2000" dirty="0">
                <a:solidFill>
                  <a:schemeClr val="tx1"/>
                </a:solidFill>
              </a:rPr>
              <a:t>Personality traits</a:t>
            </a:r>
          </a:p>
          <a:p>
            <a:pPr algn="ctr"/>
            <a:r>
              <a:rPr lang="en-AU" sz="2000" dirty="0">
                <a:solidFill>
                  <a:schemeClr val="tx1"/>
                </a:solidFill>
              </a:rPr>
              <a:t>Behaviour </a:t>
            </a:r>
          </a:p>
          <a:p>
            <a:pPr algn="ctr"/>
            <a:r>
              <a:rPr lang="en-AU" sz="2000" dirty="0">
                <a:solidFill>
                  <a:schemeClr val="tx1"/>
                </a:solidFill>
              </a:rPr>
              <a:t>Experience</a:t>
            </a:r>
          </a:p>
        </p:txBody>
      </p:sp>
      <p:sp>
        <p:nvSpPr>
          <p:cNvPr id="9" name="Rechteck 8"/>
          <p:cNvSpPr/>
          <p:nvPr/>
        </p:nvSpPr>
        <p:spPr>
          <a:xfrm>
            <a:off x="6300192" y="3068960"/>
            <a:ext cx="2376512" cy="1944216"/>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dirty="0">
                <a:solidFill>
                  <a:schemeClr val="tx1"/>
                </a:solidFill>
              </a:rPr>
              <a:t>Situation</a:t>
            </a:r>
          </a:p>
          <a:p>
            <a:pPr algn="ctr"/>
            <a:endParaRPr lang="en-AU" sz="2000" b="1" dirty="0">
              <a:solidFill>
                <a:schemeClr val="tx1"/>
              </a:solidFill>
            </a:endParaRPr>
          </a:p>
          <a:p>
            <a:pPr algn="ctr"/>
            <a:r>
              <a:rPr lang="en-AU" sz="2000" dirty="0">
                <a:solidFill>
                  <a:schemeClr val="tx1"/>
                </a:solidFill>
              </a:rPr>
              <a:t>Task </a:t>
            </a:r>
          </a:p>
          <a:p>
            <a:pPr algn="ctr"/>
            <a:r>
              <a:rPr lang="en-AU" sz="2000" dirty="0">
                <a:solidFill>
                  <a:schemeClr val="tx1"/>
                </a:solidFill>
              </a:rPr>
              <a:t>Structure</a:t>
            </a:r>
          </a:p>
          <a:p>
            <a:pPr algn="ctr"/>
            <a:r>
              <a:rPr lang="en-AU" sz="2000" dirty="0">
                <a:solidFill>
                  <a:schemeClr val="tx1"/>
                </a:solidFill>
              </a:rPr>
              <a:t>Environment</a:t>
            </a:r>
          </a:p>
        </p:txBody>
      </p:sp>
      <p:sp>
        <p:nvSpPr>
          <p:cNvPr id="10" name="Textfeld 9"/>
          <p:cNvSpPr txBox="1"/>
          <p:nvPr/>
        </p:nvSpPr>
        <p:spPr>
          <a:xfrm>
            <a:off x="2555776" y="1493695"/>
            <a:ext cx="4176464" cy="830997"/>
          </a:xfrm>
          <a:prstGeom prst="rect">
            <a:avLst/>
          </a:prstGeom>
          <a:noFill/>
        </p:spPr>
        <p:txBody>
          <a:bodyPr wrap="square" rtlCol="0">
            <a:spAutoFit/>
          </a:bodyPr>
          <a:lstStyle/>
          <a:p>
            <a:pPr algn="ctr"/>
            <a:r>
              <a:rPr lang="en-AU" sz="2400" b="1" dirty="0"/>
              <a:t>Contingency leadership variables</a:t>
            </a:r>
          </a:p>
        </p:txBody>
      </p:sp>
      <p:cxnSp>
        <p:nvCxnSpPr>
          <p:cNvPr id="12" name="Gerader Verbinder 11"/>
          <p:cNvCxnSpPr/>
          <p:nvPr/>
        </p:nvCxnSpPr>
        <p:spPr>
          <a:xfrm flipV="1">
            <a:off x="1331640" y="2324692"/>
            <a:ext cx="1584176" cy="528244"/>
          </a:xfrm>
          <a:prstGeom prst="line">
            <a:avLst/>
          </a:prstGeom>
          <a:ln cmpd="sng"/>
        </p:spPr>
        <p:style>
          <a:lnRef idx="2">
            <a:schemeClr val="accent1"/>
          </a:lnRef>
          <a:fillRef idx="0">
            <a:schemeClr val="accent1"/>
          </a:fillRef>
          <a:effectRef idx="1">
            <a:schemeClr val="accent1"/>
          </a:effectRef>
          <a:fontRef idx="minor">
            <a:schemeClr val="tx1"/>
          </a:fontRef>
        </p:style>
      </p:cxnSp>
      <p:cxnSp>
        <p:nvCxnSpPr>
          <p:cNvPr id="14" name="Gerader Verbinder 13"/>
          <p:cNvCxnSpPr/>
          <p:nvPr/>
        </p:nvCxnSpPr>
        <p:spPr>
          <a:xfrm>
            <a:off x="4546419" y="2432704"/>
            <a:ext cx="0" cy="492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Gerader Verbinder 15"/>
          <p:cNvCxnSpPr/>
          <p:nvPr/>
        </p:nvCxnSpPr>
        <p:spPr>
          <a:xfrm>
            <a:off x="6228184" y="2324692"/>
            <a:ext cx="1260264" cy="5282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73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5536" y="1628800"/>
            <a:ext cx="3528392" cy="4536058"/>
          </a:xfrm>
        </p:spPr>
        <p:txBody>
          <a:bodyPr/>
          <a:lstStyle/>
          <a:p>
            <a:pPr marL="342900" indent="-342900">
              <a:buFont typeface="Arial" panose="020B0604020202020204" pitchFamily="34" charset="0"/>
              <a:buChar char="•"/>
            </a:pPr>
            <a:r>
              <a:rPr lang="en-AU" sz="2400" b="1" dirty="0"/>
              <a:t>Help: </a:t>
            </a:r>
            <a:r>
              <a:rPr lang="en-US" sz="2400" dirty="0"/>
              <a:t>Helping team members to identify and achieve their goals</a:t>
            </a:r>
            <a:endParaRPr lang="en-AU" sz="2400" dirty="0"/>
          </a:p>
          <a:p>
            <a:pPr marL="342900" indent="-342900">
              <a:buFont typeface="Arial" panose="020B0604020202020204" pitchFamily="34" charset="0"/>
              <a:buChar char="•"/>
            </a:pPr>
            <a:r>
              <a:rPr lang="en-AU" sz="2400" b="1" dirty="0"/>
              <a:t>Support: </a:t>
            </a:r>
            <a:r>
              <a:rPr lang="en-AU" sz="2400" dirty="0"/>
              <a:t>Clearing away obstacles</a:t>
            </a:r>
          </a:p>
          <a:p>
            <a:pPr marL="342900" indent="-342900">
              <a:buFont typeface="Arial" panose="020B0604020202020204" pitchFamily="34" charset="0"/>
              <a:buChar char="•"/>
            </a:pPr>
            <a:r>
              <a:rPr lang="en-AU" sz="2400" b="1" dirty="0"/>
              <a:t>Motivation: </a:t>
            </a:r>
            <a:r>
              <a:rPr lang="en-AU" sz="2400" dirty="0"/>
              <a:t>Offering appropriate rewards </a:t>
            </a:r>
          </a:p>
        </p:txBody>
      </p:sp>
      <p:sp>
        <p:nvSpPr>
          <p:cNvPr id="4" name="Titel 2"/>
          <p:cNvSpPr>
            <a:spLocks noGrp="1"/>
          </p:cNvSpPr>
          <p:nvPr>
            <p:ph type="ctrTitle"/>
          </p:nvPr>
        </p:nvSpPr>
        <p:spPr>
          <a:xfrm>
            <a:off x="0" y="116632"/>
            <a:ext cx="7772400" cy="533921"/>
          </a:xfrm>
        </p:spPr>
        <p:txBody>
          <a:bodyPr>
            <a:normAutofit fontScale="90000"/>
          </a:bodyPr>
          <a:lstStyle/>
          <a:p>
            <a:r>
              <a:rPr lang="en-US" sz="3000" dirty="0"/>
              <a:t>Contingency Theories – Path-Goal-</a:t>
            </a:r>
            <a:br>
              <a:rPr lang="en-US" sz="3000" dirty="0"/>
            </a:br>
            <a:r>
              <a:rPr lang="en-US" sz="3000" dirty="0"/>
              <a:t>Theory (Robert House, 1971)</a:t>
            </a:r>
            <a:endParaRPr lang="en-AU" sz="3000" dirty="0"/>
          </a:p>
        </p:txBody>
      </p:sp>
      <p:graphicFrame>
        <p:nvGraphicFramePr>
          <p:cNvPr id="5" name="Diagramm 4"/>
          <p:cNvGraphicFramePr/>
          <p:nvPr>
            <p:extLst/>
          </p:nvPr>
        </p:nvGraphicFramePr>
        <p:xfrm>
          <a:off x="4355976" y="1340768"/>
          <a:ext cx="4427984" cy="3887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483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5536" y="1268760"/>
            <a:ext cx="8208962" cy="4464050"/>
          </a:xfrm>
        </p:spPr>
        <p:txBody>
          <a:bodyPr>
            <a:normAutofit lnSpcReduction="10000"/>
          </a:bodyPr>
          <a:lstStyle/>
          <a:p>
            <a:r>
              <a:rPr lang="en-US" sz="2000" dirty="0"/>
              <a:t>The Situational Leadership Model suggests that there is </a:t>
            </a:r>
            <a:r>
              <a:rPr lang="en-US" sz="2000" b="1" dirty="0">
                <a:solidFill>
                  <a:srgbClr val="C00000"/>
                </a:solidFill>
              </a:rPr>
              <a:t>no “one size fits all” approach </a:t>
            </a:r>
            <a:r>
              <a:rPr lang="en-US" sz="2000" dirty="0"/>
              <a:t>to leadership.</a:t>
            </a:r>
          </a:p>
          <a:p>
            <a:endParaRPr lang="en-US" sz="2000" dirty="0"/>
          </a:p>
          <a:p>
            <a:r>
              <a:rPr lang="en-US" sz="2000" dirty="0"/>
              <a:t>Leaders must consider the </a:t>
            </a:r>
            <a:r>
              <a:rPr lang="en-US" sz="2000" b="1" dirty="0">
                <a:solidFill>
                  <a:srgbClr val="C00000"/>
                </a:solidFill>
              </a:rPr>
              <a:t>readiness level </a:t>
            </a:r>
            <a:r>
              <a:rPr lang="en-US" sz="2000" dirty="0"/>
              <a:t>of their followers by analyzing the group’s ability and willingness. Depending on the level of these variables, leaders must apply the most appropriate leadership style to fit the given situation.</a:t>
            </a:r>
          </a:p>
          <a:p>
            <a:endParaRPr lang="en-US" sz="2000" dirty="0"/>
          </a:p>
          <a:p>
            <a:r>
              <a:rPr lang="en-US" sz="2000" b="1" dirty="0">
                <a:solidFill>
                  <a:srgbClr val="C00000"/>
                </a:solidFill>
              </a:rPr>
              <a:t>Four types of Leadership:</a:t>
            </a:r>
          </a:p>
          <a:p>
            <a:pPr marL="457200" indent="-457200">
              <a:buAutoNum type="arabicPeriod"/>
            </a:pPr>
            <a:r>
              <a:rPr lang="en-US" sz="2000" b="1" dirty="0"/>
              <a:t>Directing </a:t>
            </a:r>
          </a:p>
          <a:p>
            <a:pPr marL="457200" indent="-457200">
              <a:buAutoNum type="arabicPeriod"/>
            </a:pPr>
            <a:r>
              <a:rPr lang="en-US" sz="2000" b="1" dirty="0"/>
              <a:t>Coaching</a:t>
            </a:r>
          </a:p>
          <a:p>
            <a:pPr marL="457200" indent="-457200">
              <a:buAutoNum type="arabicPeriod"/>
            </a:pPr>
            <a:r>
              <a:rPr lang="en-US" sz="2000" b="1" dirty="0"/>
              <a:t>Supporting</a:t>
            </a:r>
          </a:p>
          <a:p>
            <a:pPr marL="457200" indent="-457200">
              <a:buAutoNum type="arabicPeriod"/>
            </a:pPr>
            <a:r>
              <a:rPr lang="en-US" sz="2000" b="1" dirty="0"/>
              <a:t>Delegating</a:t>
            </a:r>
          </a:p>
        </p:txBody>
      </p:sp>
      <p:sp>
        <p:nvSpPr>
          <p:cNvPr id="3" name="Titel 2"/>
          <p:cNvSpPr>
            <a:spLocks noGrp="1"/>
          </p:cNvSpPr>
          <p:nvPr>
            <p:ph type="ctrTitle"/>
          </p:nvPr>
        </p:nvSpPr>
        <p:spPr/>
        <p:txBody>
          <a:bodyPr>
            <a:normAutofit fontScale="90000"/>
          </a:bodyPr>
          <a:lstStyle/>
          <a:p>
            <a:r>
              <a:rPr lang="en-AU" dirty="0"/>
              <a:t>Contingency Theories – 4 Types of Situational </a:t>
            </a:r>
            <a:br>
              <a:rPr lang="en-AU" dirty="0"/>
            </a:br>
            <a:r>
              <a:rPr lang="en-AU" dirty="0"/>
              <a:t>Leadership</a:t>
            </a:r>
            <a:br>
              <a:rPr lang="en-AU" dirty="0"/>
            </a:br>
            <a:endParaRPr lang="en-AU" dirty="0"/>
          </a:p>
        </p:txBody>
      </p:sp>
      <p:pic>
        <p:nvPicPr>
          <p:cNvPr id="4" name="Grafik 3"/>
          <p:cNvPicPr>
            <a:picLocks noChangeAspect="1"/>
          </p:cNvPicPr>
          <p:nvPr/>
        </p:nvPicPr>
        <p:blipFill>
          <a:blip r:embed="rId2"/>
          <a:stretch>
            <a:fillRect/>
          </a:stretch>
        </p:blipFill>
        <p:spPr>
          <a:xfrm>
            <a:off x="4644008" y="3500785"/>
            <a:ext cx="4104456" cy="1824203"/>
          </a:xfrm>
          <a:prstGeom prst="rect">
            <a:avLst/>
          </a:prstGeom>
        </p:spPr>
      </p:pic>
    </p:spTree>
    <p:extLst>
      <p:ext uri="{BB962C8B-B14F-4D97-AF65-F5344CB8AC3E}">
        <p14:creationId xmlns:p14="http://schemas.microsoft.com/office/powerpoint/2010/main" val="385968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A75C-ACE6-4D2A-8FE4-F39F6FAE7ECF}"/>
              </a:ext>
            </a:extLst>
          </p:cNvPr>
          <p:cNvSpPr>
            <a:spLocks noGrp="1"/>
          </p:cNvSpPr>
          <p:nvPr>
            <p:ph type="title"/>
          </p:nvPr>
        </p:nvSpPr>
        <p:spPr/>
        <p:txBody>
          <a:bodyPr/>
          <a:lstStyle/>
          <a:p>
            <a:r>
              <a:rPr lang="en-AU" dirty="0"/>
              <a:t>The Golden Circle</a:t>
            </a:r>
          </a:p>
        </p:txBody>
      </p:sp>
      <p:sp>
        <p:nvSpPr>
          <p:cNvPr id="3" name="Text Placeholder 2">
            <a:extLst>
              <a:ext uri="{FF2B5EF4-FFF2-40B4-BE49-F238E27FC236}">
                <a16:creationId xmlns:a16="http://schemas.microsoft.com/office/drawing/2014/main" id="{580C54D1-C18B-464A-90A2-79E031712858}"/>
              </a:ext>
            </a:extLst>
          </p:cNvPr>
          <p:cNvSpPr>
            <a:spLocks noGrp="1"/>
          </p:cNvSpPr>
          <p:nvPr>
            <p:ph type="body" sz="quarter" idx="10"/>
          </p:nvPr>
        </p:nvSpPr>
        <p:spPr/>
        <p:txBody>
          <a:bodyPr/>
          <a:lstStyle/>
          <a:p>
            <a:endParaRPr lang="en-AU" dirty="0"/>
          </a:p>
          <a:p>
            <a:endParaRPr lang="en-AU" dirty="0"/>
          </a:p>
          <a:p>
            <a:pPr marL="0" indent="0">
              <a:buNone/>
            </a:pPr>
            <a:r>
              <a:rPr lang="en-AU" b="1" dirty="0">
                <a:hlinkClick r:id="rId3"/>
              </a:rPr>
              <a:t>How Great Leaders Inspire Action</a:t>
            </a:r>
            <a:r>
              <a:rPr lang="en-AU" b="1" dirty="0"/>
              <a:t>, by Simon Sinek</a:t>
            </a:r>
            <a:endParaRPr lang="en-AU" dirty="0"/>
          </a:p>
          <a:p>
            <a:endParaRPr lang="en-AU" dirty="0"/>
          </a:p>
          <a:p>
            <a:r>
              <a:rPr lang="en-AU" dirty="0"/>
              <a:t>https://www.inspiringleadershipnow.com/best-ted-talks-on-leadership/</a:t>
            </a:r>
          </a:p>
        </p:txBody>
      </p:sp>
    </p:spTree>
    <p:extLst>
      <p:ext uri="{BB962C8B-B14F-4D97-AF65-F5344CB8AC3E}">
        <p14:creationId xmlns:p14="http://schemas.microsoft.com/office/powerpoint/2010/main" val="926250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4060-0F32-4869-A2AB-A95E596B1BE8}"/>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19FBD144-F47B-46ED-8AC6-F85838EE4077}"/>
              </a:ext>
            </a:extLst>
          </p:cNvPr>
          <p:cNvSpPr>
            <a:spLocks noGrp="1"/>
          </p:cNvSpPr>
          <p:nvPr>
            <p:ph type="body" sz="quarter" idx="10"/>
          </p:nvPr>
        </p:nvSpPr>
        <p:spPr/>
        <p:txBody>
          <a:bodyPr/>
          <a:lstStyle/>
          <a:p>
            <a:endParaRPr lang="en-AU" dirty="0"/>
          </a:p>
          <a:p>
            <a:endParaRPr lang="en-AU" dirty="0"/>
          </a:p>
          <a:p>
            <a:r>
              <a:rPr lang="en-AU" dirty="0">
                <a:highlight>
                  <a:srgbClr val="FFFF00"/>
                </a:highlight>
              </a:rPr>
              <a:t>View the video on leadership :</a:t>
            </a:r>
          </a:p>
          <a:p>
            <a:r>
              <a:rPr lang="en-AU" dirty="0">
                <a:highlight>
                  <a:srgbClr val="FFFF00"/>
                </a:highlight>
              </a:rPr>
              <a:t> </a:t>
            </a:r>
            <a:r>
              <a:rPr lang="en-AU" u="sng" dirty="0">
                <a:highlight>
                  <a:srgbClr val="FFFF00"/>
                </a:highlight>
                <a:hlinkClick r:id="rId2"/>
              </a:rPr>
              <a:t>https://www.youtube.com/watch?v=vlpKyLklDDY</a:t>
            </a:r>
            <a:r>
              <a:rPr lang="en-AU" dirty="0">
                <a:highlight>
                  <a:srgbClr val="FFFF00"/>
                </a:highlight>
              </a:rPr>
              <a:t> </a:t>
            </a:r>
          </a:p>
          <a:p>
            <a:r>
              <a:rPr lang="en-AU" dirty="0">
                <a:highlight>
                  <a:srgbClr val="FFFF00"/>
                </a:highlight>
              </a:rPr>
              <a:t>for discussion in Week 3</a:t>
            </a:r>
          </a:p>
          <a:p>
            <a:endParaRPr lang="en-AU" dirty="0"/>
          </a:p>
        </p:txBody>
      </p:sp>
    </p:spTree>
    <p:extLst>
      <p:ext uri="{BB962C8B-B14F-4D97-AF65-F5344CB8AC3E}">
        <p14:creationId xmlns:p14="http://schemas.microsoft.com/office/powerpoint/2010/main" val="90248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C717-9BFD-40AF-A8DB-61A4B77296F0}"/>
              </a:ext>
            </a:extLst>
          </p:cNvPr>
          <p:cNvSpPr>
            <a:spLocks noGrp="1"/>
          </p:cNvSpPr>
          <p:nvPr>
            <p:ph type="title"/>
          </p:nvPr>
        </p:nvSpPr>
        <p:spPr/>
        <p:txBody>
          <a:bodyPr>
            <a:normAutofit/>
          </a:bodyPr>
          <a:lstStyle/>
          <a:p>
            <a:r>
              <a:rPr lang="en-AU" sz="2400" b="1" dirty="0"/>
              <a:t>Please go through Week 3 Lesson Plan-Responsible Leadership and influencing organisation culture</a:t>
            </a:r>
            <a:endParaRPr lang="en-AU" sz="2400" dirty="0"/>
          </a:p>
        </p:txBody>
      </p:sp>
      <p:sp>
        <p:nvSpPr>
          <p:cNvPr id="3" name="Text Placeholder 2">
            <a:extLst>
              <a:ext uri="{FF2B5EF4-FFF2-40B4-BE49-F238E27FC236}">
                <a16:creationId xmlns:a16="http://schemas.microsoft.com/office/drawing/2014/main" id="{B6CB78A2-1481-4735-95E9-E458815A6EBE}"/>
              </a:ext>
            </a:extLst>
          </p:cNvPr>
          <p:cNvSpPr>
            <a:spLocks noGrp="1"/>
          </p:cNvSpPr>
          <p:nvPr>
            <p:ph type="body" sz="quarter" idx="10"/>
          </p:nvPr>
        </p:nvSpPr>
        <p:spPr/>
        <p:txBody>
          <a:bodyPr/>
          <a:lstStyle/>
          <a:p>
            <a:endParaRPr lang="en-AU" dirty="0"/>
          </a:p>
          <a:p>
            <a:endParaRPr lang="en-AU" dirty="0"/>
          </a:p>
          <a:p>
            <a:pPr marL="0" indent="0">
              <a:buNone/>
            </a:pPr>
            <a:r>
              <a:rPr lang="en-AU" dirty="0"/>
              <a:t>By the end of this week 3, students will be able to</a:t>
            </a:r>
          </a:p>
          <a:p>
            <a:endParaRPr lang="en-AU" dirty="0"/>
          </a:p>
          <a:p>
            <a:pPr>
              <a:buFont typeface="Wingdings" panose="05000000000000000000" pitchFamily="2" charset="2"/>
              <a:buChar char="Ø"/>
            </a:pPr>
            <a:r>
              <a:rPr lang="en-AU" dirty="0"/>
              <a:t>• </a:t>
            </a:r>
            <a:r>
              <a:rPr lang="en-US" dirty="0"/>
              <a:t>Understand and apply how leaders shape culture and values</a:t>
            </a:r>
            <a:endParaRPr lang="en-AU" dirty="0"/>
          </a:p>
          <a:p>
            <a:pPr>
              <a:buFont typeface="Wingdings" panose="05000000000000000000" pitchFamily="2" charset="2"/>
              <a:buChar char="Ø"/>
            </a:pPr>
            <a:r>
              <a:rPr lang="en-AU" dirty="0"/>
              <a:t>• Know how responsible leadership </a:t>
            </a:r>
            <a:r>
              <a:rPr lang="en-US" dirty="0"/>
              <a:t>instills healthy values in the </a:t>
            </a:r>
            <a:r>
              <a:rPr lang="en-US" dirty="0" err="1"/>
              <a:t>organisational</a:t>
            </a:r>
            <a:r>
              <a:rPr lang="en-US" dirty="0"/>
              <a:t> culture</a:t>
            </a:r>
            <a:endParaRPr lang="en-AU" dirty="0"/>
          </a:p>
          <a:p>
            <a:pPr>
              <a:buFont typeface="Wingdings" panose="05000000000000000000" pitchFamily="2" charset="2"/>
              <a:buChar char="Ø"/>
            </a:pPr>
            <a:r>
              <a:rPr lang="en-AU" dirty="0"/>
              <a:t>• </a:t>
            </a:r>
            <a:r>
              <a:rPr lang="en-US" dirty="0"/>
              <a:t>Identify the values associated with adaptability, achievement, involvement, and consistency cultures and the environmental conditions associated with each</a:t>
            </a:r>
            <a:endParaRPr lang="en-AU" dirty="0"/>
          </a:p>
          <a:p>
            <a:endParaRPr lang="en-AU" dirty="0"/>
          </a:p>
        </p:txBody>
      </p:sp>
    </p:spTree>
    <p:extLst>
      <p:ext uri="{BB962C8B-B14F-4D97-AF65-F5344CB8AC3E}">
        <p14:creationId xmlns:p14="http://schemas.microsoft.com/office/powerpoint/2010/main" val="3828000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35D2-49F0-40D0-B02A-38B25EDD0417}"/>
              </a:ext>
            </a:extLst>
          </p:cNvPr>
          <p:cNvSpPr>
            <a:spLocks noGrp="1"/>
          </p:cNvSpPr>
          <p:nvPr>
            <p:ph type="title"/>
          </p:nvPr>
        </p:nvSpPr>
        <p:spPr/>
        <p:txBody>
          <a:bodyPr>
            <a:normAutofit fontScale="90000"/>
          </a:bodyPr>
          <a:lstStyle/>
          <a:p>
            <a:pPr algn="ctr"/>
            <a:r>
              <a:rPr lang="en-AU" sz="6000" dirty="0"/>
              <a:t>Thank You</a:t>
            </a:r>
            <a:br>
              <a:rPr lang="en-AU" sz="6000" dirty="0"/>
            </a:br>
            <a:br>
              <a:rPr lang="en-AU" sz="6000" dirty="0"/>
            </a:br>
            <a:r>
              <a:rPr lang="en-AU" sz="6000" dirty="0"/>
              <a:t>.</a:t>
            </a:r>
          </a:p>
        </p:txBody>
      </p:sp>
      <p:pic>
        <p:nvPicPr>
          <p:cNvPr id="4" name="Picture 3">
            <a:extLst>
              <a:ext uri="{FF2B5EF4-FFF2-40B4-BE49-F238E27FC236}">
                <a16:creationId xmlns:a16="http://schemas.microsoft.com/office/drawing/2014/main" id="{388B75E2-A148-4057-9D0C-F7785F6770FB}"/>
              </a:ext>
            </a:extLst>
          </p:cNvPr>
          <p:cNvPicPr>
            <a:picLocks noChangeAspect="1"/>
          </p:cNvPicPr>
          <p:nvPr/>
        </p:nvPicPr>
        <p:blipFill>
          <a:blip r:embed="rId2"/>
          <a:stretch>
            <a:fillRect/>
          </a:stretch>
        </p:blipFill>
        <p:spPr>
          <a:xfrm>
            <a:off x="3010327" y="1027906"/>
            <a:ext cx="3154167" cy="1201585"/>
          </a:xfrm>
          <a:prstGeom prst="rect">
            <a:avLst/>
          </a:prstGeom>
        </p:spPr>
      </p:pic>
    </p:spTree>
    <p:extLst>
      <p:ext uri="{BB962C8B-B14F-4D97-AF65-F5344CB8AC3E}">
        <p14:creationId xmlns:p14="http://schemas.microsoft.com/office/powerpoint/2010/main" val="38696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95288" y="1770077"/>
            <a:ext cx="8208962" cy="3675048"/>
          </a:xfrm>
        </p:spPr>
        <p:txBody>
          <a:bodyPr>
            <a:normAutofit fontScale="25000" lnSpcReduction="20000"/>
          </a:bodyPr>
          <a:lstStyle/>
          <a:p>
            <a:endParaRPr lang="en-AU" dirty="0"/>
          </a:p>
          <a:p>
            <a:pPr>
              <a:lnSpc>
                <a:spcPct val="170000"/>
              </a:lnSpc>
              <a:spcBef>
                <a:spcPts val="0"/>
              </a:spcBef>
              <a:spcAft>
                <a:spcPts val="1200"/>
              </a:spcAft>
              <a:buClr>
                <a:schemeClr val="accent1"/>
              </a:buClr>
              <a:buFont typeface="Wingdings" pitchFamily="2" charset="2"/>
              <a:buChar char="§"/>
              <a:defRPr/>
            </a:pPr>
            <a:r>
              <a:rPr lang="en-AU" sz="7200" dirty="0"/>
              <a:t>Leadership is about making others better as a result of your presence and making sure that impact lasts in your absence.’ (Harvard Business School definition of leadership, cited by Sandberg, 2013, 158).</a:t>
            </a:r>
          </a:p>
          <a:p>
            <a:pPr>
              <a:lnSpc>
                <a:spcPct val="170000"/>
              </a:lnSpc>
              <a:spcBef>
                <a:spcPts val="0"/>
              </a:spcBef>
              <a:spcAft>
                <a:spcPts val="1200"/>
              </a:spcAft>
              <a:buClr>
                <a:schemeClr val="accent1"/>
              </a:buClr>
              <a:buFont typeface="Wingdings" pitchFamily="2" charset="2"/>
              <a:buChar char="§"/>
              <a:defRPr/>
            </a:pPr>
            <a:endParaRPr lang="en-AU" sz="7200" dirty="0"/>
          </a:p>
          <a:p>
            <a:pPr>
              <a:lnSpc>
                <a:spcPct val="170000"/>
              </a:lnSpc>
              <a:spcBef>
                <a:spcPts val="0"/>
              </a:spcBef>
              <a:spcAft>
                <a:spcPts val="1200"/>
              </a:spcAft>
              <a:buClr>
                <a:schemeClr val="accent1"/>
              </a:buClr>
              <a:buFont typeface="Wingdings" pitchFamily="2" charset="2"/>
              <a:buChar char="§"/>
              <a:defRPr/>
            </a:pPr>
            <a:r>
              <a:rPr lang="en-US" sz="7200" dirty="0"/>
              <a:t>‘Leaders can and do change society, so it is imperative that they do so in a socially responsible and ethical way’ (Clegg et al., 2005, 233).</a:t>
            </a:r>
          </a:p>
          <a:p>
            <a:pPr marL="514350" indent="-514350">
              <a:buFont typeface="Arial"/>
              <a:buAutoNum type="arabicPeriod"/>
            </a:pPr>
            <a:r>
              <a:rPr lang="en-US" dirty="0">
                <a:solidFill>
                  <a:schemeClr val="bg1"/>
                </a:solidFill>
              </a:rPr>
              <a:t>‘Leadership is a social relationship with three key components – leaders, followers, and the contexts in which they interact’ (Nye, 2008, p. xviii</a:t>
            </a:r>
            <a:r>
              <a:rPr lang="en-AU" dirty="0">
                <a:solidFill>
                  <a:schemeClr val="bg1"/>
                </a:solidFill>
              </a:rPr>
              <a:t>)</a:t>
            </a:r>
          </a:p>
          <a:p>
            <a:pPr marL="514350" indent="-514350">
              <a:buAutoNum type="arabicPeriod"/>
            </a:pPr>
            <a:r>
              <a:rPr lang="en-US" dirty="0">
                <a:solidFill>
                  <a:schemeClr val="bg1"/>
                </a:solidFill>
              </a:rPr>
              <a:t>(Nye, 2008, p. xviii</a:t>
            </a:r>
            <a:r>
              <a:rPr lang="en-AU" dirty="0">
                <a:solidFill>
                  <a:schemeClr val="bg1"/>
                </a:solidFill>
              </a:rPr>
              <a:t>)</a:t>
            </a:r>
          </a:p>
          <a:p>
            <a:endParaRPr lang="en-AU" dirty="0"/>
          </a:p>
          <a:p>
            <a:r>
              <a:rPr lang="en-AU" dirty="0"/>
              <a:t>	</a:t>
            </a:r>
          </a:p>
          <a:p>
            <a:endParaRPr lang="en-AU" dirty="0"/>
          </a:p>
          <a:p>
            <a:endParaRPr lang="en-AU" dirty="0"/>
          </a:p>
        </p:txBody>
      </p:sp>
      <p:sp>
        <p:nvSpPr>
          <p:cNvPr id="3" name="Titel 2"/>
          <p:cNvSpPr>
            <a:spLocks noGrp="1"/>
          </p:cNvSpPr>
          <p:nvPr>
            <p:ph type="ctrTitle"/>
          </p:nvPr>
        </p:nvSpPr>
        <p:spPr/>
        <p:txBody>
          <a:bodyPr/>
          <a:lstStyle/>
          <a:p>
            <a:r>
              <a:rPr lang="en-AU" dirty="0"/>
              <a:t>Definitions</a:t>
            </a:r>
          </a:p>
        </p:txBody>
      </p:sp>
    </p:spTree>
    <p:extLst>
      <p:ext uri="{BB962C8B-B14F-4D97-AF65-F5344CB8AC3E}">
        <p14:creationId xmlns:p14="http://schemas.microsoft.com/office/powerpoint/2010/main" val="119718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39552" y="722561"/>
            <a:ext cx="8852520" cy="4464050"/>
          </a:xfrm>
        </p:spPr>
        <p:txBody>
          <a:bodyPr>
            <a:normAutofit fontScale="92500" lnSpcReduction="10000"/>
          </a:bodyPr>
          <a:lstStyle/>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r>
              <a:rPr lang="en-AU" sz="2400" dirty="0">
                <a:latin typeface="Arial" charset="0"/>
                <a:ea typeface="ＭＳ Ｐゴシック" pitchFamily="34" charset="-128"/>
                <a:cs typeface="Arial" charset="0"/>
              </a:rPr>
              <a:t>Align people (i.e. manage meaning) to achieve workable unity</a:t>
            </a: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r>
              <a:rPr lang="en-AU" sz="2400" dirty="0">
                <a:latin typeface="Arial" charset="0"/>
                <a:ea typeface="ＭＳ Ｐゴシック" pitchFamily="34" charset="-128"/>
                <a:cs typeface="Arial" charset="0"/>
              </a:rPr>
              <a:t>Serve as a symbol</a:t>
            </a: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r>
              <a:rPr lang="en-AU" sz="2400" dirty="0">
                <a:latin typeface="Arial" charset="0"/>
                <a:ea typeface="ＭＳ Ｐゴシック" pitchFamily="34" charset="-128"/>
                <a:cs typeface="Arial" charset="0"/>
              </a:rPr>
              <a:t>Focus attention through a compelling </a:t>
            </a:r>
            <a:r>
              <a:rPr lang="en-AU" sz="2400" dirty="0">
                <a:solidFill>
                  <a:srgbClr val="FF0000"/>
                </a:solidFill>
                <a:latin typeface="Arial" charset="0"/>
                <a:ea typeface="ＭＳ Ｐゴシック" pitchFamily="34" charset="-128"/>
                <a:cs typeface="Arial" charset="0"/>
              </a:rPr>
              <a:t>vision</a:t>
            </a: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r>
              <a:rPr lang="en-AU" sz="2400" dirty="0">
                <a:latin typeface="Arial" charset="0"/>
                <a:ea typeface="ＭＳ Ｐゴシック" pitchFamily="34" charset="-128"/>
                <a:cs typeface="Arial" charset="0"/>
              </a:rPr>
              <a:t>Communicate </a:t>
            </a:r>
            <a:r>
              <a:rPr lang="en-AU" sz="2400" dirty="0">
                <a:solidFill>
                  <a:srgbClr val="FF0000"/>
                </a:solidFill>
                <a:latin typeface="Arial" charset="0"/>
                <a:ea typeface="ＭＳ Ｐゴシック" pitchFamily="34" charset="-128"/>
                <a:cs typeface="Arial" charset="0"/>
              </a:rPr>
              <a:t>meaning</a:t>
            </a:r>
            <a:r>
              <a:rPr lang="en-AU" sz="2400" dirty="0">
                <a:latin typeface="Arial" charset="0"/>
                <a:ea typeface="ＭＳ Ｐゴシック" pitchFamily="34" charset="-128"/>
                <a:cs typeface="Arial" charset="0"/>
              </a:rPr>
              <a:t> to their followers</a:t>
            </a: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r>
              <a:rPr lang="en-AU" sz="2400" dirty="0">
                <a:latin typeface="Arial" charset="0"/>
                <a:ea typeface="ＭＳ Ｐゴシック" pitchFamily="34" charset="-128"/>
                <a:cs typeface="Arial" charset="0"/>
              </a:rPr>
              <a:t>Develop </a:t>
            </a:r>
            <a:r>
              <a:rPr lang="en-AU" sz="2400" dirty="0">
                <a:solidFill>
                  <a:srgbClr val="FF0000"/>
                </a:solidFill>
                <a:latin typeface="Arial" charset="0"/>
                <a:ea typeface="ＭＳ Ｐゴシック" pitchFamily="34" charset="-128"/>
                <a:cs typeface="Arial" charset="0"/>
              </a:rPr>
              <a:t>trust</a:t>
            </a:r>
            <a:r>
              <a:rPr lang="en-AU" sz="2400" dirty="0">
                <a:latin typeface="Arial" charset="0"/>
                <a:ea typeface="ＭＳ Ｐゴシック" pitchFamily="34" charset="-128"/>
                <a:cs typeface="Arial" charset="0"/>
              </a:rPr>
              <a:t> through reliability and integrity</a:t>
            </a:r>
          </a:p>
          <a:p>
            <a:pPr marL="457200" indent="-457200">
              <a:buClr>
                <a:schemeClr val="accent1"/>
              </a:buClr>
              <a:buFont typeface="Wingdings" pitchFamily="2" charset="2"/>
              <a:buChar char="§"/>
            </a:pPr>
            <a:endParaRPr lang="en-AU" sz="2400" dirty="0">
              <a:latin typeface="Arial" charset="0"/>
              <a:ea typeface="ＭＳ Ｐゴシック" pitchFamily="34" charset="-128"/>
              <a:cs typeface="Arial" charset="0"/>
            </a:endParaRPr>
          </a:p>
          <a:p>
            <a:pPr marL="457200" indent="-457200">
              <a:buClr>
                <a:schemeClr val="accent1"/>
              </a:buClr>
              <a:buFont typeface="Wingdings" pitchFamily="2" charset="2"/>
              <a:buChar char="§"/>
            </a:pPr>
            <a:endParaRPr lang="en-AU" sz="1800" dirty="0"/>
          </a:p>
        </p:txBody>
      </p:sp>
      <p:sp>
        <p:nvSpPr>
          <p:cNvPr id="3" name="Titel 2"/>
          <p:cNvSpPr>
            <a:spLocks noGrp="1"/>
          </p:cNvSpPr>
          <p:nvPr>
            <p:ph type="ctrTitle"/>
          </p:nvPr>
        </p:nvSpPr>
        <p:spPr/>
        <p:txBody>
          <a:bodyPr/>
          <a:lstStyle/>
          <a:p>
            <a:r>
              <a:rPr lang="en-AU" dirty="0"/>
              <a:t>What do/should Leaders do:</a:t>
            </a:r>
          </a:p>
        </p:txBody>
      </p:sp>
    </p:spTree>
    <p:extLst>
      <p:ext uri="{BB962C8B-B14F-4D97-AF65-F5344CB8AC3E}">
        <p14:creationId xmlns:p14="http://schemas.microsoft.com/office/powerpoint/2010/main" val="395142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39552" y="722561"/>
            <a:ext cx="8852520" cy="4464050"/>
          </a:xfrm>
        </p:spPr>
        <p:txBody>
          <a:bodyPr/>
          <a:lstStyle/>
          <a:p>
            <a:pPr>
              <a:lnSpc>
                <a:spcPct val="100000"/>
              </a:lnSpc>
              <a:defRPr/>
            </a:pPr>
            <a:endParaRPr lang="en-AU" sz="2000" dirty="0">
              <a:latin typeface="Arial" pitchFamily="34" charset="0"/>
            </a:endParaRPr>
          </a:p>
          <a:p>
            <a:pPr>
              <a:lnSpc>
                <a:spcPct val="100000"/>
              </a:lnSpc>
              <a:defRPr/>
            </a:pPr>
            <a:endParaRPr lang="en-AU" sz="2000" dirty="0"/>
          </a:p>
          <a:p>
            <a:pPr>
              <a:lnSpc>
                <a:spcPct val="100000"/>
              </a:lnSpc>
              <a:defRPr/>
            </a:pPr>
            <a:endParaRPr lang="en-AU" sz="2000" dirty="0">
              <a:latin typeface="Arial" pitchFamily="34" charset="0"/>
            </a:endParaRPr>
          </a:p>
          <a:p>
            <a:pPr>
              <a:lnSpc>
                <a:spcPct val="100000"/>
              </a:lnSpc>
              <a:defRPr/>
            </a:pPr>
            <a:r>
              <a:rPr lang="en-AU" sz="2000" dirty="0">
                <a:latin typeface="Arial" pitchFamily="34" charset="0"/>
              </a:rPr>
              <a:t>Look at the next 2 slides</a:t>
            </a:r>
          </a:p>
          <a:p>
            <a:pPr>
              <a:lnSpc>
                <a:spcPct val="100000"/>
              </a:lnSpc>
              <a:defRPr/>
            </a:pPr>
            <a:endParaRPr lang="en-AU" sz="2000" dirty="0">
              <a:latin typeface="Arial" pitchFamily="34" charset="0"/>
            </a:endParaRPr>
          </a:p>
          <a:p>
            <a:pPr>
              <a:lnSpc>
                <a:spcPct val="100000"/>
              </a:lnSpc>
              <a:defRPr/>
            </a:pPr>
            <a:r>
              <a:rPr lang="en-AU" sz="2000" dirty="0">
                <a:latin typeface="Arial" pitchFamily="34" charset="0"/>
              </a:rPr>
              <a:t>1. How do we know these are leaders?</a:t>
            </a:r>
          </a:p>
          <a:p>
            <a:pPr>
              <a:lnSpc>
                <a:spcPct val="100000"/>
              </a:lnSpc>
              <a:defRPr/>
            </a:pPr>
            <a:endParaRPr lang="en-AU" sz="2000" dirty="0">
              <a:latin typeface="Arial" pitchFamily="34" charset="0"/>
            </a:endParaRPr>
          </a:p>
          <a:p>
            <a:pPr>
              <a:lnSpc>
                <a:spcPct val="100000"/>
              </a:lnSpc>
              <a:defRPr/>
            </a:pPr>
            <a:r>
              <a:rPr lang="en-AU" sz="2000" dirty="0">
                <a:latin typeface="Arial" pitchFamily="34" charset="0"/>
              </a:rPr>
              <a:t>2. On what basis do we label these as leaders?</a:t>
            </a:r>
          </a:p>
          <a:p>
            <a:pPr>
              <a:lnSpc>
                <a:spcPct val="100000"/>
              </a:lnSpc>
              <a:defRPr/>
            </a:pPr>
            <a:endParaRPr lang="en-AU" sz="2000" dirty="0"/>
          </a:p>
          <a:p>
            <a:pPr>
              <a:lnSpc>
                <a:spcPct val="100000"/>
              </a:lnSpc>
              <a:defRPr/>
            </a:pPr>
            <a:r>
              <a:rPr lang="en-AU" sz="2000" dirty="0">
                <a:latin typeface="Arial" pitchFamily="34" charset="0"/>
              </a:rPr>
              <a:t>Discuss in pairs for 15 minutes </a:t>
            </a:r>
          </a:p>
          <a:p>
            <a:r>
              <a:rPr lang="en-US" sz="2000" b="1" dirty="0"/>
              <a:t>	</a:t>
            </a:r>
            <a:endParaRPr lang="en-AU" sz="1800" dirty="0"/>
          </a:p>
        </p:txBody>
      </p:sp>
      <p:sp>
        <p:nvSpPr>
          <p:cNvPr id="3" name="Titel 2"/>
          <p:cNvSpPr>
            <a:spLocks noGrp="1"/>
          </p:cNvSpPr>
          <p:nvPr>
            <p:ph type="ctrTitle"/>
          </p:nvPr>
        </p:nvSpPr>
        <p:spPr/>
        <p:txBody>
          <a:bodyPr/>
          <a:lstStyle/>
          <a:p>
            <a:r>
              <a:rPr lang="en-AU" dirty="0"/>
              <a:t>Leaders</a:t>
            </a:r>
          </a:p>
        </p:txBody>
      </p:sp>
    </p:spTree>
    <p:extLst>
      <p:ext uri="{BB962C8B-B14F-4D97-AF65-F5344CB8AC3E}">
        <p14:creationId xmlns:p14="http://schemas.microsoft.com/office/powerpoint/2010/main" val="201782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4" name="Content Placeholder 3"/>
          <p:cNvSpPr>
            <a:spLocks noGrp="1"/>
          </p:cNvSpPr>
          <p:nvPr>
            <p:ph idx="1"/>
          </p:nvPr>
        </p:nvSpPr>
        <p:spPr/>
        <p:txBody>
          <a:bodyPr/>
          <a:lstStyle/>
          <a:p>
            <a:endParaRPr lang="en-AU" dirty="0"/>
          </a:p>
        </p:txBody>
      </p:sp>
      <p:sp>
        <p:nvSpPr>
          <p:cNvPr id="5" name="Text Placeholder 4"/>
          <p:cNvSpPr>
            <a:spLocks noGrp="1"/>
          </p:cNvSpPr>
          <p:nvPr>
            <p:ph type="body" sz="quarter" idx="10"/>
          </p:nvPr>
        </p:nvSpPr>
        <p:spPr>
          <a:xfrm>
            <a:off x="331718" y="-246977"/>
            <a:ext cx="8410575" cy="979727"/>
          </a:xfrm>
        </p:spPr>
        <p:txBody>
          <a:bodyPr/>
          <a:lstStyle/>
          <a:p>
            <a:endParaRPr lang="en-AU" sz="1050" dirty="0"/>
          </a:p>
          <a:p>
            <a:endParaRPr lang="en-AU" sz="1050" dirty="0"/>
          </a:p>
        </p:txBody>
      </p:sp>
      <p:sp>
        <p:nvSpPr>
          <p:cNvPr id="2" name="Footer Placeholder 1"/>
          <p:cNvSpPr>
            <a:spLocks noGrp="1"/>
          </p:cNvSpPr>
          <p:nvPr>
            <p:ph type="ftr" sz="quarter" idx="11"/>
          </p:nvPr>
        </p:nvSpPr>
        <p:spPr>
          <a:xfrm>
            <a:off x="1976438" y="6243638"/>
            <a:ext cx="3675682" cy="371475"/>
          </a:xfrm>
        </p:spPr>
        <p:txBody>
          <a:bodyPr/>
          <a:lstStyle/>
          <a:p>
            <a:pPr>
              <a:defRPr/>
            </a:pPr>
            <a:r>
              <a:rPr lang="en-AU" sz="1400" b="1" dirty="0">
                <a:solidFill>
                  <a:schemeClr val="tx1"/>
                </a:solidFill>
              </a:rPr>
              <a:t>Steve Jobs, CEO Apple (deceased)</a:t>
            </a:r>
          </a:p>
        </p:txBody>
      </p:sp>
      <p:sp>
        <p:nvSpPr>
          <p:cNvPr id="194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246F2AD-BA3A-4CFF-A441-62562122F605}" type="slidenum">
              <a:rPr lang="en-AU" smtClean="0">
                <a:solidFill>
                  <a:srgbClr val="898989"/>
                </a:solidFill>
                <a:latin typeface="Calibri" pitchFamily="34" charset="0"/>
              </a:rPr>
              <a:pPr eaLnBrk="1" hangingPunct="1"/>
              <a:t>6</a:t>
            </a:fld>
            <a:endParaRPr lang="en-AU" dirty="0">
              <a:solidFill>
                <a:srgbClr val="898989"/>
              </a:solidFill>
              <a:latin typeface="Calibri" pitchFamily="34" charset="0"/>
            </a:endParaRPr>
          </a:p>
        </p:txBody>
      </p:sp>
      <p:pic>
        <p:nvPicPr>
          <p:cNvPr id="19460" name="Picture 2" descr="D:\LWM 2013 14.2\Lectures LL 2013\Leader Photos\steve_jobs_200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18" y="1141413"/>
            <a:ext cx="863277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831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9F49-4AAA-473E-BEA3-C02F316239F2}"/>
              </a:ext>
            </a:extLst>
          </p:cNvPr>
          <p:cNvSpPr>
            <a:spLocks noGrp="1"/>
          </p:cNvSpPr>
          <p:nvPr>
            <p:ph type="title"/>
          </p:nvPr>
        </p:nvSpPr>
        <p:spPr/>
        <p:txBody>
          <a:bodyPr/>
          <a:lstStyle/>
          <a:p>
            <a:endParaRPr lang="en-AU" dirty="0"/>
          </a:p>
        </p:txBody>
      </p:sp>
      <p:sp>
        <p:nvSpPr>
          <p:cNvPr id="3" name="Text Placeholder 2">
            <a:extLst>
              <a:ext uri="{FF2B5EF4-FFF2-40B4-BE49-F238E27FC236}">
                <a16:creationId xmlns:a16="http://schemas.microsoft.com/office/drawing/2014/main" id="{D7EA8B5E-CF6B-4DB0-B364-C5DA106DEA4E}"/>
              </a:ext>
            </a:extLst>
          </p:cNvPr>
          <p:cNvSpPr>
            <a:spLocks noGrp="1"/>
          </p:cNvSpPr>
          <p:nvPr>
            <p:ph type="body" sz="quarter" idx="10"/>
          </p:nvPr>
        </p:nvSpPr>
        <p:spPr/>
        <p:txBody>
          <a:bodyPr/>
          <a:lstStyle/>
          <a:p>
            <a:r>
              <a:rPr lang="en-AU" sz="2400" dirty="0"/>
              <a:t>https://www.forbes.com/sites/carminegallo/2013/08/16/10-powerful-quotes-from-the-steve-jobs-movie-and-what-they-teach-us-about-leadership/#72dd864e6c8d</a:t>
            </a:r>
          </a:p>
          <a:p>
            <a:pPr marL="0" indent="0">
              <a:buNone/>
            </a:pPr>
            <a:endParaRPr lang="en-AU" b="1" dirty="0"/>
          </a:p>
          <a:p>
            <a:endParaRPr lang="en-AU" b="1" dirty="0"/>
          </a:p>
          <a:p>
            <a:r>
              <a:rPr lang="en-AU" b="1" dirty="0"/>
              <a:t>Read article given in the above link and discuss the 10 Powerful Quotes From The Steve Jobs Movie And What They Teach Us About Leadership</a:t>
            </a:r>
          </a:p>
          <a:p>
            <a:endParaRPr lang="en-AU" dirty="0"/>
          </a:p>
        </p:txBody>
      </p:sp>
    </p:spTree>
    <p:extLst>
      <p:ext uri="{BB962C8B-B14F-4D97-AF65-F5344CB8AC3E}">
        <p14:creationId xmlns:p14="http://schemas.microsoft.com/office/powerpoint/2010/main" val="136777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sp>
        <p:nvSpPr>
          <p:cNvPr id="4" name="Content Placeholder 3"/>
          <p:cNvSpPr>
            <a:spLocks noGrp="1"/>
          </p:cNvSpPr>
          <p:nvPr>
            <p:ph idx="1"/>
          </p:nvPr>
        </p:nvSpPr>
        <p:spPr/>
        <p:txBody>
          <a:bodyPr/>
          <a:lstStyle/>
          <a:p>
            <a:endParaRPr lang="en-AU" dirty="0"/>
          </a:p>
        </p:txBody>
      </p:sp>
      <p:sp>
        <p:nvSpPr>
          <p:cNvPr id="5" name="Text Placeholder 4"/>
          <p:cNvSpPr>
            <a:spLocks noGrp="1"/>
          </p:cNvSpPr>
          <p:nvPr>
            <p:ph type="body" sz="quarter" idx="10"/>
          </p:nvPr>
        </p:nvSpPr>
        <p:spPr>
          <a:xfrm>
            <a:off x="361950" y="365126"/>
            <a:ext cx="8410575" cy="45719"/>
          </a:xfrm>
        </p:spPr>
        <p:txBody>
          <a:bodyPr/>
          <a:lstStyle/>
          <a:p>
            <a:endParaRPr lang="en-AU" dirty="0"/>
          </a:p>
        </p:txBody>
      </p:sp>
      <p:sp>
        <p:nvSpPr>
          <p:cNvPr id="2" name="Footer Placeholder 1"/>
          <p:cNvSpPr>
            <a:spLocks noGrp="1"/>
          </p:cNvSpPr>
          <p:nvPr>
            <p:ph type="ftr" sz="quarter" idx="11"/>
          </p:nvPr>
        </p:nvSpPr>
        <p:spPr/>
        <p:txBody>
          <a:bodyPr/>
          <a:lstStyle/>
          <a:p>
            <a:pPr>
              <a:defRPr/>
            </a:pPr>
            <a:r>
              <a:rPr lang="en-AU" sz="1100" b="1" dirty="0"/>
              <a:t>Mother Theresa </a:t>
            </a:r>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0F315EE-FDF7-478D-A0E5-79B33746443B}" type="slidenum">
              <a:rPr lang="en-AU" smtClean="0">
                <a:solidFill>
                  <a:srgbClr val="898989"/>
                </a:solidFill>
                <a:latin typeface="Calibri" pitchFamily="34" charset="0"/>
              </a:rPr>
              <a:pPr eaLnBrk="1" hangingPunct="1"/>
              <a:t>8</a:t>
            </a:fld>
            <a:endParaRPr lang="en-AU" dirty="0">
              <a:solidFill>
                <a:srgbClr val="898989"/>
              </a:solidFill>
              <a:latin typeface="Calibri" pitchFamily="34" charset="0"/>
            </a:endParaRPr>
          </a:p>
        </p:txBody>
      </p:sp>
      <p:pic>
        <p:nvPicPr>
          <p:cNvPr id="15364" name="Picture 2" descr="D:\LWM 2013 14.2\Lectures LL 2013\Leader Photos\1_blog_mother_teres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340768"/>
            <a:ext cx="8593013" cy="532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51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95288" y="981075"/>
            <a:ext cx="5400848" cy="4464050"/>
          </a:xfrm>
        </p:spPr>
        <p:txBody>
          <a:bodyPr/>
          <a:lstStyle/>
          <a:p>
            <a:pPr marL="457200" indent="-457200">
              <a:buFont typeface="Arial"/>
              <a:buChar char="•"/>
            </a:pPr>
            <a:endParaRPr lang="en-US" sz="2800" dirty="0"/>
          </a:p>
          <a:p>
            <a:endParaRPr lang="en-US" dirty="0"/>
          </a:p>
        </p:txBody>
      </p:sp>
      <p:sp>
        <p:nvSpPr>
          <p:cNvPr id="2" name="Title 1"/>
          <p:cNvSpPr>
            <a:spLocks noGrp="1"/>
          </p:cNvSpPr>
          <p:nvPr>
            <p:ph type="ctrTitle"/>
          </p:nvPr>
        </p:nvSpPr>
        <p:spPr/>
        <p:txBody>
          <a:bodyPr/>
          <a:lstStyle/>
          <a:p>
            <a:r>
              <a:rPr lang="en-US" sz="3200" dirty="0">
                <a:latin typeface="Arial"/>
                <a:cs typeface="Arial"/>
              </a:rPr>
              <a:t>Core Leadership Theories</a:t>
            </a:r>
          </a:p>
        </p:txBody>
      </p:sp>
      <p:sp>
        <p:nvSpPr>
          <p:cNvPr id="4" name="Slide Number Placeholder 3"/>
          <p:cNvSpPr>
            <a:spLocks noGrp="1"/>
          </p:cNvSpPr>
          <p:nvPr>
            <p:ph type="sldNum" sz="quarter" idx="4294967295"/>
          </p:nvPr>
        </p:nvSpPr>
        <p:spPr>
          <a:xfrm>
            <a:off x="8697913" y="5991225"/>
            <a:ext cx="446087" cy="266700"/>
          </a:xfrm>
          <a:prstGeom prst="rect">
            <a:avLst/>
          </a:prstGeom>
        </p:spPr>
        <p:txBody>
          <a:bodyPr/>
          <a:lstStyle/>
          <a:p>
            <a:pPr>
              <a:defRPr/>
            </a:pPr>
            <a:fld id="{1D4EEDE6-F9A9-45A1-9359-B8D5353B3D98}" type="slidenum">
              <a:rPr lang="en-US" smtClean="0"/>
              <a:pPr>
                <a:defRPr/>
              </a:pPr>
              <a:t>9</a:t>
            </a:fld>
            <a:endParaRPr lang="en-US" dirty="0"/>
          </a:p>
        </p:txBody>
      </p:sp>
      <p:sp>
        <p:nvSpPr>
          <p:cNvPr id="7" name="Textfeld 6"/>
          <p:cNvSpPr txBox="1"/>
          <p:nvPr/>
        </p:nvSpPr>
        <p:spPr>
          <a:xfrm>
            <a:off x="395288" y="1556792"/>
            <a:ext cx="8569200" cy="4124206"/>
          </a:xfrm>
          <a:prstGeom prst="rect">
            <a:avLst/>
          </a:prstGeom>
          <a:noFill/>
        </p:spPr>
        <p:txBody>
          <a:bodyPr wrap="square" rtlCol="0">
            <a:spAutoFit/>
          </a:bodyPr>
          <a:lstStyle/>
          <a:p>
            <a:pPr marL="271462" lvl="1">
              <a:spcBef>
                <a:spcPct val="0"/>
              </a:spcBef>
            </a:pPr>
            <a:r>
              <a:rPr lang="en-AU" altLang="en-US" sz="2400" dirty="0">
                <a:latin typeface="Arial" panose="020B0604020202020204" pitchFamily="34" charset="0"/>
              </a:rPr>
              <a:t>A </a:t>
            </a:r>
            <a:r>
              <a:rPr lang="en-AU" altLang="en-US" sz="2400" dirty="0">
                <a:solidFill>
                  <a:schemeClr val="accent1"/>
                </a:solidFill>
                <a:latin typeface="Arial" panose="020B0604020202020204" pitchFamily="34" charset="0"/>
              </a:rPr>
              <a:t>‘theory’ </a:t>
            </a:r>
            <a:r>
              <a:rPr lang="en-AU" altLang="en-US" sz="2400" dirty="0">
                <a:latin typeface="Arial" panose="020B0604020202020204" pitchFamily="34" charset="0"/>
              </a:rPr>
              <a:t>is an explanation. It is a </a:t>
            </a:r>
            <a:r>
              <a:rPr lang="en-AU" altLang="en-US" sz="2400" dirty="0">
                <a:solidFill>
                  <a:schemeClr val="accent1"/>
                </a:solidFill>
                <a:latin typeface="Arial" panose="020B0604020202020204" pitchFamily="34" charset="0"/>
              </a:rPr>
              <a:t>logical argument or framework </a:t>
            </a:r>
            <a:r>
              <a:rPr lang="en-AU" altLang="en-US" sz="2400" dirty="0">
                <a:latin typeface="Arial" panose="020B0604020202020204" pitchFamily="34" charset="0"/>
              </a:rPr>
              <a:t>designed to explain why certain things happen </a:t>
            </a:r>
            <a:r>
              <a:rPr lang="en-AU" altLang="en-US" sz="2400" dirty="0" err="1">
                <a:latin typeface="Arial" panose="020B0604020202020204" pitchFamily="34" charset="0"/>
              </a:rPr>
              <a:t>eg</a:t>
            </a:r>
            <a:r>
              <a:rPr lang="en-AU" altLang="en-US" sz="2400" dirty="0">
                <a:latin typeface="Arial" panose="020B0604020202020204" pitchFamily="34" charset="0"/>
              </a:rPr>
              <a:t>,</a:t>
            </a:r>
          </a:p>
          <a:p>
            <a:pPr lvl="1">
              <a:spcBef>
                <a:spcPct val="0"/>
              </a:spcBef>
              <a:buFont typeface="Courier New" panose="02070309020205020404" pitchFamily="49" charset="0"/>
              <a:buChar char="o"/>
            </a:pPr>
            <a:endParaRPr lang="en-AU" altLang="en-US" sz="2400" dirty="0">
              <a:latin typeface="Arial" panose="020B0604020202020204" pitchFamily="34" charset="0"/>
            </a:endParaRPr>
          </a:p>
          <a:p>
            <a:pPr marL="1257300" lvl="2" indent="-342900">
              <a:spcBef>
                <a:spcPct val="0"/>
              </a:spcBef>
              <a:buFont typeface="Wingdings" panose="05000000000000000000" pitchFamily="2" charset="2"/>
              <a:buChar char="§"/>
            </a:pPr>
            <a:r>
              <a:rPr lang="en-AU" altLang="en-US" sz="2400" dirty="0">
                <a:latin typeface="Arial" panose="020B0604020202020204" pitchFamily="34" charset="0"/>
              </a:rPr>
              <a:t> Why does hot air rise? </a:t>
            </a:r>
          </a:p>
          <a:p>
            <a:pPr marL="1257300" lvl="2" indent="-342900">
              <a:spcBef>
                <a:spcPct val="0"/>
              </a:spcBef>
              <a:buFont typeface="Wingdings" panose="05000000000000000000" pitchFamily="2" charset="2"/>
              <a:buChar char="§"/>
            </a:pPr>
            <a:endParaRPr lang="en-AU" altLang="en-US" sz="2400" dirty="0">
              <a:latin typeface="Arial" panose="020B0604020202020204" pitchFamily="34" charset="0"/>
            </a:endParaRPr>
          </a:p>
          <a:p>
            <a:pPr marL="1257300" lvl="2" indent="-342900">
              <a:spcBef>
                <a:spcPct val="0"/>
              </a:spcBef>
              <a:buFont typeface="Wingdings" panose="05000000000000000000" pitchFamily="2" charset="2"/>
              <a:buChar char="§"/>
            </a:pPr>
            <a:r>
              <a:rPr lang="en-AU" altLang="en-US" sz="2400" dirty="0">
                <a:latin typeface="Arial" panose="020B0604020202020204" pitchFamily="34" charset="0"/>
              </a:rPr>
              <a:t> Which leadership styles/behaviours lead to greater job satisfaction among employees? </a:t>
            </a:r>
          </a:p>
          <a:p>
            <a:pPr marL="1257300" lvl="2" indent="-342900">
              <a:spcBef>
                <a:spcPct val="0"/>
              </a:spcBef>
              <a:buFont typeface="Wingdings" panose="05000000000000000000" pitchFamily="2" charset="2"/>
              <a:buChar char="§"/>
            </a:pPr>
            <a:endParaRPr lang="en-AU" altLang="en-US" sz="2400" dirty="0">
              <a:latin typeface="Arial" panose="020B0604020202020204" pitchFamily="34" charset="0"/>
            </a:endParaRPr>
          </a:p>
          <a:p>
            <a:pPr marL="1257300" lvl="2" indent="-342900">
              <a:spcBef>
                <a:spcPct val="0"/>
              </a:spcBef>
              <a:buFont typeface="Wingdings" panose="05000000000000000000" pitchFamily="2" charset="2"/>
              <a:buChar char="§"/>
            </a:pPr>
            <a:r>
              <a:rPr lang="en-AU" altLang="en-US" sz="2400" dirty="0">
                <a:latin typeface="Arial" panose="020B0604020202020204" pitchFamily="34" charset="0"/>
              </a:rPr>
              <a:t> Why do we consider some people to be leaders? </a:t>
            </a:r>
          </a:p>
          <a:p>
            <a:endParaRPr lang="en-US" sz="2200" dirty="0"/>
          </a:p>
        </p:txBody>
      </p:sp>
    </p:spTree>
    <p:extLst>
      <p:ext uri="{BB962C8B-B14F-4D97-AF65-F5344CB8AC3E}">
        <p14:creationId xmlns:p14="http://schemas.microsoft.com/office/powerpoint/2010/main" val="340327579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Props1.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E02B31-F34B-4E18-8C84-0623F31763EB}">
  <ds:schemaRefs>
    <ds:schemaRef ds:uri="http://schemas.microsoft.com/sharepoint/v3/contenttype/forms"/>
  </ds:schemaRefs>
</ds:datastoreItem>
</file>

<file path=customXml/itemProps3.xml><?xml version="1.0" encoding="utf-8"?>
<ds:datastoreItem xmlns:ds="http://schemas.openxmlformats.org/officeDocument/2006/customXml" ds:itemID="{28324C9D-A4D4-4EA5-B76C-8491F2658EB9}">
  <ds:schemaRefs>
    <ds:schemaRef ds:uri="13c02fde-b48f-4d00-bac1-911d8ee6ee98"/>
    <ds:schemaRef ds:uri="http://schemas.microsoft.com/office/2006/metadata/properties"/>
    <ds:schemaRef ds:uri="http://purl.org/dc/terms/"/>
    <ds:schemaRef ds:uri="6fd5926b-e52e-44d8-81d1-5e6608a23368"/>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14009</TotalTime>
  <Words>1208</Words>
  <Application>Microsoft Office PowerPoint</Application>
  <PresentationFormat>On-screen Show (4:3)</PresentationFormat>
  <Paragraphs>220</Paragraphs>
  <Slides>27</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Calibri Light</vt:lpstr>
      <vt:lpstr>Courier New</vt:lpstr>
      <vt:lpstr>Helvetica</vt:lpstr>
      <vt:lpstr>Wingdings</vt:lpstr>
      <vt:lpstr>1_Custom Design</vt:lpstr>
      <vt:lpstr>2_Custom Design</vt:lpstr>
      <vt:lpstr>3_Custom Design</vt:lpstr>
      <vt:lpstr>5_Custom Design</vt:lpstr>
      <vt:lpstr>Week 2 - Leadership Roles and Styles</vt:lpstr>
      <vt:lpstr>PowerPoint Presentation</vt:lpstr>
      <vt:lpstr>Definitions</vt:lpstr>
      <vt:lpstr>What do/should Leaders do:</vt:lpstr>
      <vt:lpstr>Leaders</vt:lpstr>
      <vt:lpstr>PowerPoint Presentation</vt:lpstr>
      <vt:lpstr>PowerPoint Presentation</vt:lpstr>
      <vt:lpstr>PowerPoint Presentation</vt:lpstr>
      <vt:lpstr>Core Leadership Theories</vt:lpstr>
      <vt:lpstr>Leadership theories</vt:lpstr>
      <vt:lpstr>Core Leadership Theories</vt:lpstr>
      <vt:lpstr>Theories – What Type of Person Makes a Good Leader?</vt:lpstr>
      <vt:lpstr>Trait Theories – What Type of Person Makes a Good Leader?</vt:lpstr>
      <vt:lpstr>Trait Theories – Know your Strengths</vt:lpstr>
      <vt:lpstr>Behavioural Theories – What Does a  Good Leader Do?</vt:lpstr>
      <vt:lpstr>What style suits you best?</vt:lpstr>
      <vt:lpstr>University of Iowa Studies</vt:lpstr>
      <vt:lpstr>University of Michigan Leadership studies</vt:lpstr>
      <vt:lpstr>Behavioural Theories – Uncovering  effective leadership behavior</vt:lpstr>
      <vt:lpstr>Contingency Theories – How Does the Situation Influence Good Leadership?</vt:lpstr>
      <vt:lpstr>Contingency Theories – How Does the Situation Influence Good Leadership?</vt:lpstr>
      <vt:lpstr>Contingency Theories – Path-Goal- Theory (Robert House, 1971)</vt:lpstr>
      <vt:lpstr>Contingency Theories – 4 Types of Situational  Leadership </vt:lpstr>
      <vt:lpstr>The Golden Circle</vt:lpstr>
      <vt:lpstr>PowerPoint Presentation</vt:lpstr>
      <vt:lpstr>Please go through Week 3 Lesson Plan-Responsible Leadership and influencing organisation culture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Narender Sharma</cp:lastModifiedBy>
  <cp:revision>58</cp:revision>
  <dcterms:created xsi:type="dcterms:W3CDTF">2017-08-16T23:55:16Z</dcterms:created>
  <dcterms:modified xsi:type="dcterms:W3CDTF">2019-07-29T01:03:08Z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