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  <p:sldMasterId id="2147483706" r:id="rId7"/>
  </p:sldMasterIdLst>
  <p:notesMasterIdLst>
    <p:notesMasterId r:id="rId35"/>
  </p:notesMasterIdLst>
  <p:sldIdLst>
    <p:sldId id="280" r:id="rId8"/>
    <p:sldId id="281" r:id="rId9"/>
    <p:sldId id="322" r:id="rId10"/>
    <p:sldId id="312" r:id="rId11"/>
    <p:sldId id="324" r:id="rId12"/>
    <p:sldId id="348" r:id="rId13"/>
    <p:sldId id="325" r:id="rId14"/>
    <p:sldId id="326" r:id="rId15"/>
    <p:sldId id="327" r:id="rId16"/>
    <p:sldId id="328" r:id="rId17"/>
    <p:sldId id="329" r:id="rId18"/>
    <p:sldId id="332" r:id="rId19"/>
    <p:sldId id="314" r:id="rId20"/>
    <p:sldId id="333" r:id="rId21"/>
    <p:sldId id="341" r:id="rId22"/>
    <p:sldId id="344" r:id="rId23"/>
    <p:sldId id="345" r:id="rId24"/>
    <p:sldId id="346" r:id="rId25"/>
    <p:sldId id="347" r:id="rId26"/>
    <p:sldId id="335" r:id="rId27"/>
    <p:sldId id="336" r:id="rId28"/>
    <p:sldId id="337" r:id="rId29"/>
    <p:sldId id="339" r:id="rId30"/>
    <p:sldId id="340" r:id="rId31"/>
    <p:sldId id="342" r:id="rId32"/>
    <p:sldId id="283" r:id="rId33"/>
    <p:sldId id="34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280"/>
            <p14:sldId id="281"/>
            <p14:sldId id="322"/>
            <p14:sldId id="312"/>
            <p14:sldId id="324"/>
            <p14:sldId id="348"/>
            <p14:sldId id="325"/>
            <p14:sldId id="326"/>
            <p14:sldId id="327"/>
            <p14:sldId id="328"/>
            <p14:sldId id="329"/>
            <p14:sldId id="332"/>
            <p14:sldId id="314"/>
            <p14:sldId id="333"/>
            <p14:sldId id="341"/>
            <p14:sldId id="344"/>
            <p14:sldId id="345"/>
            <p14:sldId id="346"/>
            <p14:sldId id="347"/>
            <p14:sldId id="335"/>
            <p14:sldId id="336"/>
            <p14:sldId id="337"/>
            <p14:sldId id="339"/>
            <p14:sldId id="340"/>
            <p14:sldId id="342"/>
            <p14:sldId id="283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73"/>
  </p:normalViewPr>
  <p:slideViewPr>
    <p:cSldViewPr snapToGrid="0" snapToObjects="1">
      <p:cViewPr varScale="1">
        <p:scale>
          <a:sx n="68" d="100"/>
          <a:sy n="68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Vass" userId="S::ivass@icms.edu.au::70e7b51f-c080-489e-85cc-d4c6c9e8e3df" providerId="AD" clId="Web-{6E088ECA-BFE0-4273-8F6D-D4B445EC130A}"/>
    <pc:docChg chg="modSld">
      <pc:chgData name="Ilona Vass" userId="S::ivass@icms.edu.au::70e7b51f-c080-489e-85cc-d4c6c9e8e3df" providerId="AD" clId="Web-{6E088ECA-BFE0-4273-8F6D-D4B445EC130A}" dt="2018-06-05T01:57:46.972" v="1"/>
      <pc:docMkLst>
        <pc:docMk/>
      </pc:docMkLst>
      <pc:sldChg chg="delSp">
        <pc:chgData name="Ilona Vass" userId="S::ivass@icms.edu.au::70e7b51f-c080-489e-85cc-d4c6c9e8e3df" providerId="AD" clId="Web-{6E088ECA-BFE0-4273-8F6D-D4B445EC130A}" dt="2018-06-05T01:57:46.972" v="1"/>
        <pc:sldMkLst>
          <pc:docMk/>
          <pc:sldMk cId="698098642" sldId="281"/>
        </pc:sldMkLst>
        <pc:spChg chg="del">
          <ac:chgData name="Ilona Vass" userId="S::ivass@icms.edu.au::70e7b51f-c080-489e-85cc-d4c6c9e8e3df" providerId="AD" clId="Web-{6E088ECA-BFE0-4273-8F6D-D4B445EC130A}" dt="2018-06-05T01:57:46.972" v="1"/>
          <ac:spMkLst>
            <pc:docMk/>
            <pc:sldMk cId="698098642" sldId="281"/>
            <ac:spMk id="2" creationId="{00000000-0000-0000-0000-000000000000}"/>
          </ac:spMkLst>
        </pc:spChg>
        <pc:spChg chg="del">
          <ac:chgData name="Ilona Vass" userId="S::ivass@icms.edu.au::70e7b51f-c080-489e-85cc-d4c6c9e8e3df" providerId="AD" clId="Web-{6E088ECA-BFE0-4273-8F6D-D4B445EC130A}" dt="2018-06-05T01:57:44.957" v="0"/>
          <ac:spMkLst>
            <pc:docMk/>
            <pc:sldMk cId="698098642" sldId="281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E1ECDB7-8E81-4273-AEA3-61B4C3524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D04884A-1951-452E-95A4-B1C88FE4D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>
              <a:defRPr/>
            </a:pPr>
            <a:r>
              <a:rPr lang="en-US" sz="1000">
                <a:latin typeface="Times New Roman" pitchFamily="18" charset="0"/>
              </a:rPr>
              <a:t>3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B7BE1ECE-1B30-4194-8013-6C13C6C96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B7F9F4EB-613B-4325-80F6-6C9308A74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F16A52AD-7FC7-4CA9-A403-A993711E9F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D8447E2C-82C4-466C-B781-890585510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4B03928-29E1-427B-805C-0DBD66AC24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0FDC47A-8BFA-4A35-A39E-901C2BA65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1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2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0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3/12/2018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83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7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5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3/12/2018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9A27-AB3C-4BE9-83CF-A431F5A6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1A252-42E0-4A22-ABA1-3BCB24B0E3F6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37FE8-14CE-4F8B-908B-BEA32B82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173D8-1B82-4D8D-824A-8909A042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CB8AC16-0AA5-40F5-B870-08503B923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63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42477-FD75-4669-A1A6-C6516887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B4FF-62BE-4A15-8EA4-A385CFDC674C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2F7D9-8B7E-405F-A0F1-EA8F90D3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80A9E-AACA-4073-BE8B-E6A93FE7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E7A3B15-49F5-4C8F-BEB4-AF701010D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56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294322-2321-432A-B935-BD170557E4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4165B5-CFAC-4826-8526-E962E4AC856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C8DA50-4A1A-4FA6-9A40-8CAC936ED9A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007048-A682-4543-B9D0-525BEA5F399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FD7E3-303A-454A-B1C9-2D172EC5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0E74D-6E03-4070-A5C1-3AC6C48AA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A701611F-C40A-4D9C-88AE-0C03A966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FF81-018D-42C7-8320-96202D3DE539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E4C345A-405F-42F5-A765-872D12F6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0DF62C6-6484-4FC8-9BC3-0F6153D5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81CC74-4388-4FD9-A5CD-4BB32767B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81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11" b="83291"/>
          <a:stretch/>
        </p:blipFill>
        <p:spPr>
          <a:xfrm>
            <a:off x="-60960" y="0"/>
            <a:ext cx="9204960" cy="115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3/12/2018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  <p:sldLayoutId id="2147483718" r:id="rId7"/>
    <p:sldLayoutId id="2147483719" r:id="rId8"/>
    <p:sldLayoutId id="2147483720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3/12/2018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r="13112"/>
          <a:stretch/>
        </p:blipFill>
        <p:spPr>
          <a:xfrm>
            <a:off x="-87086" y="-13357"/>
            <a:ext cx="9239795" cy="6938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3/12/2018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5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13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2FE61BC-6F12-4C67-8382-BE06FF677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Functional Products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36A4EEF-4B97-44FE-A41A-25377A35DAB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Functional products include the staples that people buy in a wide range of retail outlets, such as grocery stores and gas stations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Product life cycle of more than two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Contribution margin of 5 to 20 percent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Only 10 to 20 product variations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An average forecast error of only 10 percent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Lead time for make-to-order products of from six months to one year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7FA9F01-6E4B-4990-BA38-F5F959A5A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Innovative Products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0EDBD79-CB0B-4278-A0E3-4CE1C21FDEE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/>
              <a:t>Innovation can enable a company to achieve higher profit margins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Newness of the innovative products makes demand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for them unpredictable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Typically have a life cycle of just a few months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/>
              <a:t>Imitators quickly erode the competitive advantage that innovative products enjoy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/>
              <a:t>Companies are forced to introduce a steady stream of newer innovations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The short life cycles and the great variety typical of these products further increase unpredictability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306258C-3A35-41D0-BC26-3B705499F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Four Types of Supply Chain Strategies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0B2BD769-187C-419A-9990-7FD79A97973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52450" indent="-552450" eaLnBrk="1" hangingPunct="1">
              <a:buFont typeface="Times" panose="02020603050405020304" pitchFamily="18" charset="0"/>
              <a:buAutoNum type="arabicPeriod"/>
            </a:pPr>
            <a:r>
              <a:rPr lang="en-US" altLang="en-US" sz="2500" b="1"/>
              <a:t>Efficient supply chains</a:t>
            </a:r>
            <a:r>
              <a:rPr lang="en-US" altLang="en-US" sz="2500"/>
              <a:t>: utilize strategies aimed at creating the highest cost efficiency</a:t>
            </a:r>
          </a:p>
          <a:p>
            <a:pPr marL="552450" indent="-552450" eaLnBrk="1" hangingPunct="1">
              <a:buFont typeface="Times" panose="02020603050405020304" pitchFamily="18" charset="0"/>
              <a:buAutoNum type="arabicPeriod"/>
            </a:pPr>
            <a:r>
              <a:rPr lang="en-US" altLang="en-US" sz="2500" b="1"/>
              <a:t>Risk-hedging supply chains</a:t>
            </a:r>
            <a:r>
              <a:rPr lang="en-US" altLang="en-US" sz="2500"/>
              <a:t>: utilize strategies aimed at pooling and sharing resources in a supply chain to share risk</a:t>
            </a:r>
          </a:p>
          <a:p>
            <a:pPr marL="552450" indent="-552450" eaLnBrk="1" hangingPunct="1">
              <a:buFont typeface="Times" panose="02020603050405020304" pitchFamily="18" charset="0"/>
              <a:buAutoNum type="arabicPeriod"/>
            </a:pPr>
            <a:r>
              <a:rPr lang="en-US" altLang="en-US" sz="2500" b="1"/>
              <a:t>Responsive supply chains</a:t>
            </a:r>
            <a:r>
              <a:rPr lang="en-US" altLang="en-US" sz="2500"/>
              <a:t>: utilize strategies aimed at being responsive and flexible</a:t>
            </a:r>
          </a:p>
          <a:p>
            <a:pPr marL="552450" indent="-552450" eaLnBrk="1" hangingPunct="1">
              <a:buFont typeface="Times" panose="02020603050405020304" pitchFamily="18" charset="0"/>
              <a:buAutoNum type="arabicPeriod"/>
            </a:pPr>
            <a:r>
              <a:rPr lang="en-US" altLang="en-US" sz="2500" b="1"/>
              <a:t>Agile supply chains</a:t>
            </a:r>
            <a:r>
              <a:rPr lang="en-US" altLang="en-US" sz="2500"/>
              <a:t>: utilize strategies aimed at being responsive and flexible to customer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249E66A-3760-4850-B12D-500F824DA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Outsourcing</a:t>
            </a:r>
          </a:p>
        </p:txBody>
      </p:sp>
      <p:sp>
        <p:nvSpPr>
          <p:cNvPr id="24579" name="Rectangle 8">
            <a:extLst>
              <a:ext uri="{FF2B5EF4-FFF2-40B4-BE49-F238E27FC236}">
                <a16:creationId xmlns:a16="http://schemas.microsoft.com/office/drawing/2014/main" id="{947FDDD7-6B03-452D-AE00-D4F1A5BF64E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/>
              <a:t>Outsourcing</a:t>
            </a:r>
            <a:r>
              <a:rPr lang="en-US" altLang="en-US"/>
              <a:t>: the act of moving a firm’s internal activities and decision responsibility to outside providers</a:t>
            </a:r>
          </a:p>
          <a:p>
            <a:pPr eaLnBrk="1" hangingPunct="1"/>
            <a:r>
              <a:rPr lang="en-US" altLang="en-US"/>
              <a:t>Allows a company to create a competitive advantage while reducing cost</a:t>
            </a:r>
          </a:p>
          <a:p>
            <a:pPr eaLnBrk="1" hangingPunct="1"/>
            <a:r>
              <a:rPr lang="en-US" altLang="en-US"/>
              <a:t>An entire function may be outsourced, or some elements of an activity may be outsourced, with the rest kept in-house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>
            <a:extLst>
              <a:ext uri="{FF2B5EF4-FFF2-40B4-BE49-F238E27FC236}">
                <a16:creationId xmlns:a16="http://schemas.microsoft.com/office/drawing/2014/main" id="{2F54D83A-A663-48E2-B80D-465310520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3">
                    <a:shade val="75000"/>
                  </a:schemeClr>
                </a:solidFill>
              </a:rPr>
              <a:t>Reasons to Outsource and the Resulting Benefits</a:t>
            </a: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3677672A-6FE3-40FA-92AF-1635306F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537325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F3D7919-A8F6-4152-9CF9-2B67E6037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Logistics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85ED90C-31CF-46FD-9A2F-3538DE534DE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/>
              <a:t>Logistics</a:t>
            </a:r>
            <a:r>
              <a:rPr lang="en-US" altLang="en-US"/>
              <a:t>: the management functions that support the complete cycle of material flow</a:t>
            </a:r>
          </a:p>
          <a:p>
            <a:pPr lvl="1" eaLnBrk="1" hangingPunct="1"/>
            <a:r>
              <a:rPr lang="en-US" altLang="en-US"/>
              <a:t>Purchase and internal control of materials</a:t>
            </a:r>
          </a:p>
          <a:p>
            <a:pPr lvl="1" eaLnBrk="1" hangingPunct="1"/>
            <a:r>
              <a:rPr lang="en-US" altLang="en-US"/>
              <a:t>Planning and control of WIP</a:t>
            </a:r>
          </a:p>
          <a:p>
            <a:pPr lvl="1" eaLnBrk="1" hangingPunct="1"/>
            <a:r>
              <a:rPr lang="en-US" altLang="en-US"/>
              <a:t>Purchasing, shipping, and distribution of finished product</a:t>
            </a:r>
          </a:p>
          <a:p>
            <a:pPr eaLnBrk="1" hangingPunct="1"/>
            <a:r>
              <a:rPr lang="en-US" altLang="en-US"/>
              <a:t>Emphasis on lean inventory means there is less room for delivery errors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44C755A-E1C8-40D3-845C-146A64A3A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Logistics</a:t>
            </a:r>
          </a:p>
        </p:txBody>
      </p:sp>
      <p:sp>
        <p:nvSpPr>
          <p:cNvPr id="27651" name="Rectangle 8">
            <a:extLst>
              <a:ext uri="{FF2B5EF4-FFF2-40B4-BE49-F238E27FC236}">
                <a16:creationId xmlns:a16="http://schemas.microsoft.com/office/drawing/2014/main" id="{AD7430A0-808E-433E-BBC5-A60848DC0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Logistics</a:t>
            </a:r>
            <a:r>
              <a:rPr lang="en-US" altLang="en-US"/>
              <a:t>: the art and science of obtaining, producing, and distributing material and product in the proper place and in proper quantities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International logistics</a:t>
            </a:r>
            <a:r>
              <a:rPr lang="en-US" altLang="en-US"/>
              <a:t>: managing these functions when the movement is on a global scale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Third-party logistics company</a:t>
            </a:r>
            <a:r>
              <a:rPr lang="en-US" altLang="en-US"/>
              <a:t>: an outside company used to handle logistics functions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27BB8E6B-2341-469E-B106-6329D6A99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Decisions Related to Logistics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F5D881EE-7F6A-4EA4-ADDA-C3DC9A7FA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How material will be transported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1"/>
                </a:solidFill>
              </a:rPr>
              <a:t>Truck</a:t>
            </a:r>
            <a:r>
              <a:rPr lang="en-US" altLang="en-US">
                <a:solidFill>
                  <a:schemeClr val="tx1"/>
                </a:solidFill>
              </a:rPr>
              <a:t>: great flexibility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1"/>
                </a:solidFill>
              </a:rPr>
              <a:t>Ship</a:t>
            </a:r>
            <a:r>
              <a:rPr lang="en-US" altLang="en-US">
                <a:solidFill>
                  <a:schemeClr val="tx1"/>
                </a:solidFill>
              </a:rPr>
              <a:t>: high capacity and low cost but slow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1"/>
                </a:solidFill>
              </a:rPr>
              <a:t>Plane</a:t>
            </a:r>
            <a:r>
              <a:rPr lang="en-US" altLang="en-US">
                <a:solidFill>
                  <a:schemeClr val="tx1"/>
                </a:solidFill>
              </a:rPr>
              <a:t>: fast but expensive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1"/>
                </a:solidFill>
              </a:rPr>
              <a:t>Train</a:t>
            </a:r>
            <a:r>
              <a:rPr lang="en-US" altLang="en-US">
                <a:solidFill>
                  <a:schemeClr val="tx1"/>
                </a:solidFill>
              </a:rPr>
              <a:t>: low cost but slow and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1"/>
                </a:solidFill>
              </a:rPr>
              <a:t>Pipeline</a:t>
            </a:r>
            <a:r>
              <a:rPr lang="en-US" altLang="en-US">
                <a:solidFill>
                  <a:schemeClr val="tx1"/>
                </a:solidFill>
              </a:rPr>
              <a:t>: highly specialized and limited to liquids, gases, and solids in slurry 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1"/>
                </a:solidFill>
              </a:rPr>
              <a:t>Hand delivery</a:t>
            </a:r>
            <a:r>
              <a:rPr lang="en-US" altLang="en-US">
                <a:solidFill>
                  <a:schemeClr val="tx1"/>
                </a:solidFill>
              </a:rPr>
              <a:t>: last step in many supply chains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noProof="1"/>
              <a:t>Multimodial</a:t>
            </a:r>
            <a:r>
              <a:rPr lang="en-US" altLang="en-US"/>
              <a:t> solutions are the norm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C987E4DC-BB16-4326-ACFD-8F331B8E6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Logistics-System Design Matrix</a:t>
            </a:r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88367161-8C5D-4176-83B6-282C7A371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780338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42286F4-58F6-4B41-BD28-8C0246B3B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Cross-Docking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624FAD2-A8F3-4DA8-952F-96C340D0E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/>
              <a:t>Cross-docking</a:t>
            </a:r>
            <a:r>
              <a:rPr lang="en-US" altLang="en-US"/>
              <a:t>: large shipments are broken down into small shipments for local delivery in an area</a:t>
            </a:r>
          </a:p>
          <a:p>
            <a:pPr lvl="1" eaLnBrk="1" hangingPunct="1"/>
            <a:r>
              <a:rPr lang="en-US" altLang="en-US"/>
              <a:t>Minimizes inventory in the warehouse</a:t>
            </a:r>
          </a:p>
          <a:p>
            <a:pPr eaLnBrk="1" hangingPunct="1"/>
            <a:r>
              <a:rPr lang="en-US" altLang="en-US" b="1"/>
              <a:t>Hub-and-spoke</a:t>
            </a:r>
            <a:r>
              <a:rPr lang="en-US" altLang="en-US"/>
              <a:t> </a:t>
            </a:r>
            <a:r>
              <a:rPr lang="en-US" altLang="en-US" b="1"/>
              <a:t>systems</a:t>
            </a:r>
            <a:r>
              <a:rPr lang="en-US" altLang="en-US"/>
              <a:t>: the sole purpose of the warehouse (the hub) is sorting goods to consolidation areas, where each area is designed for shipment to a specific location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1BD0DE-96B2-4DFE-A9D1-FC86E7F688B8}"/>
              </a:ext>
            </a:extLst>
          </p:cNvPr>
          <p:cNvSpPr/>
          <p:nvPr/>
        </p:nvSpPr>
        <p:spPr>
          <a:xfrm>
            <a:off x="1041010" y="3429000"/>
            <a:ext cx="7329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/>
              <a:t>Sourcing materials and services Procurement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C25E7F-DE83-46DD-886D-8A6A7C0BD440}"/>
              </a:ext>
            </a:extLst>
          </p:cNvPr>
          <p:cNvSpPr/>
          <p:nvPr/>
        </p:nvSpPr>
        <p:spPr>
          <a:xfrm>
            <a:off x="1041010" y="1246555"/>
            <a:ext cx="6850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rgbClr val="FF0000"/>
                </a:solidFill>
              </a:rPr>
              <a:t>MGT804 Value Chain Management </a:t>
            </a:r>
          </a:p>
          <a:p>
            <a:pPr algn="ctr"/>
            <a:r>
              <a:rPr lang="en-AU" sz="2800" b="1" dirty="0">
                <a:solidFill>
                  <a:srgbClr val="FF0000"/>
                </a:solidFill>
              </a:rPr>
              <a:t>Week 12</a:t>
            </a:r>
          </a:p>
        </p:txBody>
      </p:sp>
    </p:spTree>
    <p:extLst>
      <p:ext uri="{BB962C8B-B14F-4D97-AF65-F5344CB8AC3E}">
        <p14:creationId xmlns:p14="http://schemas.microsoft.com/office/powerpoint/2010/main" val="698098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43063EA-7FE2-4C1E-86ED-3F34AB942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Green Sourcing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765F5DA-D50F-4E5D-9B2B-62B2F17F877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Being environmentally responsible has become a business imperative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Many firms are looking to their supply chains to deliver “green” results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Financial results can often be improved Through going green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comprehensive green sourcing effort should assess how a company uses items that are purchased internally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It is also important to reduce waste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FC79D4C4-89BE-4655-A3A0-E87D1B2CD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Six Step Process to Green Sourcing</a:t>
            </a:r>
          </a:p>
        </p:txBody>
      </p:sp>
      <p:pic>
        <p:nvPicPr>
          <p:cNvPr id="32771" name="Picture 7">
            <a:extLst>
              <a:ext uri="{FF2B5EF4-FFF2-40B4-BE49-F238E27FC236}">
                <a16:creationId xmlns:a16="http://schemas.microsoft.com/office/drawing/2014/main" id="{724A4981-9B8B-4B54-B8CA-B7148347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7375"/>
            <a:ext cx="73247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345C330-A174-419D-B606-27A1C2C4B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Total Cost of Ownership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8A4EC4C-B041-4E0E-9D18-9E866D7F217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/>
              <a:t>Total cost of ownership</a:t>
            </a:r>
            <a:r>
              <a:rPr lang="en-US" altLang="en-US"/>
              <a:t> (TCO): an estimate of the cost of an item that includes all the costs related to the procurement and use of an item, including any related costs in disposing of the item</a:t>
            </a:r>
          </a:p>
          <a:p>
            <a:pPr eaLnBrk="1" hangingPunct="1"/>
            <a:r>
              <a:rPr lang="en-US" altLang="en-US"/>
              <a:t>Can be applied to internal costs or more broadly to costs throughout the supply chain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59EF589-C020-476E-A209-93C5FFDEB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Measuring Sourcing Performance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44F4D91-4E6A-439A-9331-2EA1DD89760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/>
              <a:t>Inventory turnover</a:t>
            </a:r>
            <a:r>
              <a:rPr lang="en-US" altLang="en-US"/>
              <a:t>: how often inventory is replaced during the year</a:t>
            </a:r>
          </a:p>
          <a:p>
            <a:pPr lvl="1" eaLnBrk="1" hangingPunct="1"/>
            <a:r>
              <a:rPr lang="en-US" altLang="en-US" b="1"/>
              <a:t>Cost of goods sold</a:t>
            </a:r>
            <a:r>
              <a:rPr lang="en-US" altLang="en-US"/>
              <a:t>: the annual cost for a company to produce the goods or services provided to customers</a:t>
            </a:r>
          </a:p>
          <a:p>
            <a:pPr lvl="1" eaLnBrk="1" hangingPunct="1"/>
            <a:r>
              <a:rPr lang="en-US" altLang="en-US" b="1"/>
              <a:t>Average aggregate inventory value</a:t>
            </a:r>
            <a:r>
              <a:rPr lang="en-US" altLang="en-US"/>
              <a:t>: the total value of all items held in inventory</a:t>
            </a:r>
          </a:p>
          <a:p>
            <a:pPr eaLnBrk="1" hangingPunct="1"/>
            <a:r>
              <a:rPr lang="en-US" altLang="en-US" b="1"/>
              <a:t>Weeks of supply</a:t>
            </a:r>
            <a:r>
              <a:rPr lang="en-US" altLang="en-US"/>
              <a:t>: how many weeks’ worth of inventory is in the system at a particular point in time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CDB797DC-5815-49BD-8F7C-D66E4137C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Calculations</a:t>
            </a:r>
          </a:p>
        </p:txBody>
      </p:sp>
      <p:graphicFrame>
        <p:nvGraphicFramePr>
          <p:cNvPr id="35843" name="Object 5">
            <a:extLst>
              <a:ext uri="{FF2B5EF4-FFF2-40B4-BE49-F238E27FC236}">
                <a16:creationId xmlns:a16="http://schemas.microsoft.com/office/drawing/2014/main" id="{63E2A791-7B82-4C4E-82ED-1F69207ACD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2155825"/>
          <a:ext cx="7431088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3708400" imgH="1092200" progId="Equation.3">
                  <p:embed/>
                </p:oleObj>
              </mc:Choice>
              <mc:Fallback>
                <p:oleObj name="Equation" r:id="rId3" imgW="3708400" imgH="1092200" progId="Equation.3">
                  <p:embed/>
                  <p:pic>
                    <p:nvPicPr>
                      <p:cNvPr id="35843" name="Object 5">
                        <a:extLst>
                          <a:ext uri="{FF2B5EF4-FFF2-40B4-BE49-F238E27FC236}">
                            <a16:creationId xmlns:a16="http://schemas.microsoft.com/office/drawing/2014/main" id="{63E2A791-7B82-4C4E-82ED-1F69207ACD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55825"/>
                        <a:ext cx="7431088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E87E247-B682-4ABE-B510-85C321C11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2862896F-5F2A-474C-B315-B2092E41A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7572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C806E037-D859-4BD0-BDD6-F894B34485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3581400"/>
          <a:ext cx="5791200" cy="30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3708400" imgH="1943100" progId="Equation.3">
                  <p:embed/>
                </p:oleObj>
              </mc:Choice>
              <mc:Fallback>
                <p:oleObj name="Equation" r:id="rId5" imgW="3708400" imgH="1943100" progId="Equation.3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C806E037-D859-4BD0-BDD6-F894B34485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81400"/>
                        <a:ext cx="5791200" cy="303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Further Reading: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AU" dirty="0"/>
              <a:t>Baily, P. (2017). Procurement. In </a:t>
            </a:r>
            <a:r>
              <a:rPr lang="en-AU" i="1" dirty="0"/>
              <a:t>Contracting for Project Management</a:t>
            </a:r>
            <a:r>
              <a:rPr lang="en-AU" dirty="0"/>
              <a:t> (pp. 105-116). Routledge.</a:t>
            </a:r>
          </a:p>
          <a:p>
            <a:r>
              <a:rPr lang="en-AU" dirty="0" err="1"/>
              <a:t>Zincir</a:t>
            </a:r>
            <a:r>
              <a:rPr lang="en-AU" dirty="0"/>
              <a:t>, O., </a:t>
            </a:r>
            <a:r>
              <a:rPr lang="en-AU" dirty="0" err="1"/>
              <a:t>Ünal</a:t>
            </a:r>
            <a:r>
              <a:rPr lang="en-AU" dirty="0"/>
              <a:t>, A., &amp; </a:t>
            </a:r>
            <a:r>
              <a:rPr lang="en-AU" dirty="0" err="1"/>
              <a:t>Erdal</a:t>
            </a:r>
            <a:r>
              <a:rPr lang="en-AU" dirty="0"/>
              <a:t>, M. (2017). Lean and Digital: A Case Study on Procurement and Supply Chain Professionals' Online Social Network. In </a:t>
            </a:r>
            <a:r>
              <a:rPr lang="en-AU" i="1" dirty="0"/>
              <a:t>Key Challenges and Opportunities in Web Entrepreneurship</a:t>
            </a:r>
            <a:r>
              <a:rPr lang="en-AU" dirty="0"/>
              <a:t> (pp. 79-102). IGI Global.</a:t>
            </a:r>
          </a:p>
          <a:p>
            <a:r>
              <a:rPr lang="en-AU" dirty="0"/>
              <a:t>Kaur, H., &amp; Singh, S. P. (2018). Heuristic </a:t>
            </a:r>
            <a:r>
              <a:rPr lang="en-AU" dirty="0" err="1"/>
              <a:t>modeling</a:t>
            </a:r>
            <a:r>
              <a:rPr lang="en-AU" dirty="0"/>
              <a:t> for sustainable procurement and logistics in a supply chain using big data. </a:t>
            </a:r>
            <a:r>
              <a:rPr lang="en-AU" i="1" dirty="0"/>
              <a:t>Computers &amp; Operations Research</a:t>
            </a:r>
            <a:r>
              <a:rPr lang="en-AU" dirty="0"/>
              <a:t>, </a:t>
            </a:r>
            <a:r>
              <a:rPr lang="en-AU" i="1" dirty="0"/>
              <a:t>98</a:t>
            </a:r>
            <a:r>
              <a:rPr lang="en-AU" dirty="0"/>
              <a:t>, 301-321.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41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5C26-F261-4D76-8387-EC9FCF77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0C43C-31AF-44A7-9AD7-B579AF332D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AU" dirty="0" err="1"/>
              <a:t>Ensafian</a:t>
            </a:r>
            <a:r>
              <a:rPr lang="en-AU" dirty="0"/>
              <a:t>, H., &amp; </a:t>
            </a:r>
            <a:r>
              <a:rPr lang="en-AU" dirty="0" err="1"/>
              <a:t>Yaghoubi</a:t>
            </a:r>
            <a:r>
              <a:rPr lang="en-AU" dirty="0"/>
              <a:t>, S. (2017). Robust optimization model for integrated procurement, production and distribution in platelet supply chain. </a:t>
            </a:r>
            <a:r>
              <a:rPr lang="en-AU" i="1" dirty="0"/>
              <a:t>Transportation Research Part E: Logistics and Transportation Review</a:t>
            </a:r>
            <a:r>
              <a:rPr lang="en-AU" dirty="0"/>
              <a:t>, </a:t>
            </a:r>
            <a:r>
              <a:rPr lang="en-AU" i="1" dirty="0"/>
              <a:t>103</a:t>
            </a:r>
            <a:r>
              <a:rPr lang="en-AU" dirty="0"/>
              <a:t>, 32-55.</a:t>
            </a:r>
          </a:p>
          <a:p>
            <a:r>
              <a:rPr lang="en-AU" dirty="0"/>
              <a:t>Ghadge, A., Kidd, E., Bhattacharjee, A., &amp; Tiwari, M. (2018). Sustainable procurement performance of large enterprises across supply chain tiers and geographic regions.</a:t>
            </a:r>
          </a:p>
          <a:p>
            <a:r>
              <a:rPr lang="en-AU" dirty="0"/>
              <a:t>van Dijk, L., &amp; Gunnarsson, J. (2017). </a:t>
            </a:r>
            <a:r>
              <a:rPr lang="en-AU"/>
              <a:t>Procurement of Sustainable Logistics: Application, transfer, and response to sustainable requirements in the supply chain.</a:t>
            </a:r>
          </a:p>
        </p:txBody>
      </p:sp>
    </p:spTree>
    <p:extLst>
      <p:ext uri="{BB962C8B-B14F-4D97-AF65-F5344CB8AC3E}">
        <p14:creationId xmlns:p14="http://schemas.microsoft.com/office/powerpoint/2010/main" val="66516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:a16="http://schemas.microsoft.com/office/drawing/2014/main" id="{D38F0821-286E-4BAF-AA4B-B75884138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Learning Objectives</a:t>
            </a:r>
          </a:p>
        </p:txBody>
      </p:sp>
      <p:sp>
        <p:nvSpPr>
          <p:cNvPr id="14339" name="Rectangle 9">
            <a:extLst>
              <a:ext uri="{FF2B5EF4-FFF2-40B4-BE49-F238E27FC236}">
                <a16:creationId xmlns:a16="http://schemas.microsoft.com/office/drawing/2014/main" id="{CFF15521-4C77-4C91-AEC6-82D0EB83645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 sz="2100"/>
              <a:t>Understand how important sourcing decisions go beyond simple material purchasing decisions.</a:t>
            </a:r>
          </a:p>
          <a:p>
            <a:pPr marL="552450" indent="-55245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 sz="2100"/>
              <a:t>Demonstrate the “bullwhip effect” and how it is important to synchronize the flow of material between supply chain partners.</a:t>
            </a:r>
          </a:p>
          <a:p>
            <a:pPr marL="552450" indent="-55245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 sz="2100"/>
              <a:t>Describe how characteristics of supply and demand have an impact on structuring supply chains.</a:t>
            </a:r>
          </a:p>
          <a:p>
            <a:pPr marL="552450" indent="-55245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 sz="2100"/>
              <a:t>Know the reason for outsourcing capabilities.</a:t>
            </a:r>
          </a:p>
          <a:p>
            <a:pPr marL="552450" indent="-55245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 sz="2100"/>
              <a:t>Illustrate what “green” sourcing is.</a:t>
            </a:r>
          </a:p>
          <a:p>
            <a:pPr marL="552450" indent="-55245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 sz="2100"/>
              <a:t>Analyze the total cost of ownership.</a:t>
            </a:r>
          </a:p>
          <a:p>
            <a:pPr marL="552450" indent="-55245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 sz="2100"/>
              <a:t>Calculate inventory turnover and days of supply.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>
            <a:extLst>
              <a:ext uri="{FF2B5EF4-FFF2-40B4-BE49-F238E27FC236}">
                <a16:creationId xmlns:a16="http://schemas.microsoft.com/office/drawing/2014/main" id="{65BFB7C7-A1F5-40BE-996B-876D4B344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Strategic Sourcing</a:t>
            </a:r>
          </a:p>
        </p:txBody>
      </p:sp>
      <p:sp>
        <p:nvSpPr>
          <p:cNvPr id="15363" name="Rectangle 10">
            <a:extLst>
              <a:ext uri="{FF2B5EF4-FFF2-40B4-BE49-F238E27FC236}">
                <a16:creationId xmlns:a16="http://schemas.microsoft.com/office/drawing/2014/main" id="{06F698F7-88EB-4CE6-BB3F-C9E369C8570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500" b="1"/>
              <a:t>Strategic sourcing</a:t>
            </a:r>
            <a:r>
              <a:rPr lang="en-US" altLang="en-US" sz="2500"/>
              <a:t>: the development and management of supplier relationships to acquire goods and services in a way that aids in achieving the immediate needs of the business</a:t>
            </a:r>
          </a:p>
          <a:p>
            <a:pPr eaLnBrk="1" hangingPunct="1"/>
            <a:r>
              <a:rPr lang="en-US" altLang="en-US" sz="2500"/>
              <a:t>In the past, </a:t>
            </a:r>
            <a:r>
              <a:rPr lang="en-US" altLang="en-US" sz="2500" i="1"/>
              <a:t>sourcing</a:t>
            </a:r>
            <a:r>
              <a:rPr lang="en-US" altLang="en-US" sz="2500"/>
              <a:t> was another name for purchasing</a:t>
            </a:r>
          </a:p>
          <a:p>
            <a:pPr eaLnBrk="1" hangingPunct="1"/>
            <a:r>
              <a:rPr lang="en-US" altLang="en-US" sz="2500"/>
              <a:t>As a result of globalization, sourcing implies a more complex process suitable for products that are strategically important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245201C7-884B-4D5C-B1E5-F37FE24BF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Sourcing/Purchasing Design Matrix</a:t>
            </a:r>
          </a:p>
        </p:txBody>
      </p:sp>
      <p:pic>
        <p:nvPicPr>
          <p:cNvPr id="16387" name="Picture 6">
            <a:extLst>
              <a:ext uri="{FF2B5EF4-FFF2-40B4-BE49-F238E27FC236}">
                <a16:creationId xmlns:a16="http://schemas.microsoft.com/office/drawing/2014/main" id="{C24C28DD-0D8C-456A-A790-197D3E26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8034338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BD008E82-F26B-4843-A7B0-A1ACA8A02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A2BF447-F988-40DC-8737-651A50248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Strategic Sourcing </a:t>
            </a:r>
            <a:r>
              <a:rPr lang="en-US" altLang="en-US" sz="1200">
                <a:solidFill>
                  <a:srgbClr val="7B9899"/>
                </a:solidFill>
              </a:rPr>
              <a:t>Continued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F14F5D6-6DB1-4295-9FE6-AF16DAF12C0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b="1"/>
              <a:t>Specificity</a:t>
            </a:r>
            <a:r>
              <a:rPr lang="en-US" altLang="en-US" sz="2500"/>
              <a:t>: refers to how common the item is and, in a relative sense, how many substitutes might be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/>
              <a:t>Commonly available products can be purchased using a relatively simple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/>
              <a:t>A request for proposal (RFP) is used for purchasing items that are more complex or expensive and where there may be a number of potential vendors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b="1"/>
              <a:t>Vendor managed inventory</a:t>
            </a:r>
            <a:r>
              <a:rPr lang="en-US" altLang="en-US" sz="2500"/>
              <a:t>: when a customer actually allows the supplier to manage an item or group of items for them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3DD2FD41-3422-4EFD-BB96-9432E6EB5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3">
                    <a:shade val="75000"/>
                  </a:schemeClr>
                </a:solidFill>
              </a:rPr>
              <a:t>Increasing Variability of Orders up the Supply Chain</a:t>
            </a:r>
          </a:p>
        </p:txBody>
      </p:sp>
      <p:pic>
        <p:nvPicPr>
          <p:cNvPr id="153604" name="Picture 4">
            <a:extLst>
              <a:ext uri="{FF2B5EF4-FFF2-40B4-BE49-F238E27FC236}">
                <a16:creationId xmlns:a16="http://schemas.microsoft.com/office/drawing/2014/main" id="{AB0E0BC3-9483-4454-9A63-2E8E3E35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7358063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F6D815B-B176-476F-859F-CFF73CF90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The Bullwhip Effect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4F7CF85-DBE0-4470-A24E-1554F3966BE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Bullwhip effect</a:t>
            </a:r>
            <a:r>
              <a:rPr lang="en-US" altLang="en-US"/>
              <a:t>: phenomenon of variability magnification as we move from the customer to the producer in the supply chain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slight change in consumer sales ripples backward as magnified oscillations upstream, like the result of a flick of a bullwhip handle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Continuous replenishment</a:t>
            </a:r>
            <a:r>
              <a:rPr lang="en-US" altLang="en-US"/>
              <a:t>: inventory is replaced frequently, as part of an ongoing process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09477310369438C3E543C94179E2D" ma:contentTypeVersion="8" ma:contentTypeDescription="Create a new document." ma:contentTypeScope="" ma:versionID="40639e0939d655a4dc87506b01892c9e">
  <xsd:schema xmlns:xsd="http://www.w3.org/2001/XMLSchema" xmlns:xs="http://www.w3.org/2001/XMLSchema" xmlns:p="http://schemas.microsoft.com/office/2006/metadata/properties" xmlns:ns2="13c02fde-b48f-4d00-bac1-911d8ee6ee98" xmlns:ns3="6fd5926b-e52e-44d8-81d1-5e6608a23368" targetNamespace="http://schemas.microsoft.com/office/2006/metadata/properties" ma:root="true" ma:fieldsID="337014aa22b9b0ec50b4022cfab8c551" ns2:_="" ns3:_="">
    <xsd:import namespace="13c02fde-b48f-4d00-bac1-911d8ee6ee98"/>
    <xsd:import namespace="6fd5926b-e52e-44d8-81d1-5e6608a23368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2fde-b48f-4d00-bac1-911d8ee6ee9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scription="Select from the pull down menu the correct category for this file type" ma:format="Dropdown" ma:internalName="Category">
      <xsd:simpleType>
        <xsd:restriction base="dms:Choice">
          <xsd:enumeration value="Meetings"/>
          <xsd:enumeration value="Purchase Order"/>
          <xsd:enumeration value="Invoice"/>
          <xsd:enumeration value="Policy"/>
          <xsd:enumeration value="Procedure"/>
          <xsd:enumeration value="Template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926b-e52e-44d8-81d1-5e6608a2336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02fde-b48f-4d00-bac1-911d8ee6ee98">Template</Category>
  </documentManagement>
</p:properties>
</file>

<file path=customXml/itemProps1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D502E4-D18D-4EA6-BFF6-F7B2176D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02fde-b48f-4d00-bac1-911d8ee6ee98"/>
    <ds:schemaRef ds:uri="6fd5926b-e52e-44d8-81d1-5e6608a23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324C9D-A4D4-4EA5-B76C-8491F2658EB9}">
  <ds:schemaRefs>
    <ds:schemaRef ds:uri="http://purl.org/dc/elements/1.1/"/>
    <ds:schemaRef ds:uri="http://schemas.microsoft.com/office/2006/metadata/properties"/>
    <ds:schemaRef ds:uri="6fd5926b-e52e-44d8-81d1-5e6608a2336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3c02fde-b48f-4d00-bac1-911d8ee6ee9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13900</TotalTime>
  <Words>1195</Words>
  <Application>Microsoft Office PowerPoint</Application>
  <PresentationFormat>On-screen Show (4:3)</PresentationFormat>
  <Paragraphs>100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Times</vt:lpstr>
      <vt:lpstr>Times New Roman</vt:lpstr>
      <vt:lpstr>1_Custom Design</vt:lpstr>
      <vt:lpstr>2_Custom Design</vt:lpstr>
      <vt:lpstr>3_Custom Design</vt:lpstr>
      <vt:lpstr>5_Custom Design</vt:lpstr>
      <vt:lpstr>Microsoft Equation 3.0</vt:lpstr>
      <vt:lpstr>PowerPoint Presentation</vt:lpstr>
      <vt:lpstr>PowerPoint Presentation</vt:lpstr>
      <vt:lpstr>Learning Objectives</vt:lpstr>
      <vt:lpstr>Strategic Sourcing</vt:lpstr>
      <vt:lpstr>The Sourcing/Purchasing Design Matrix</vt:lpstr>
      <vt:lpstr>PowerPoint Presentation</vt:lpstr>
      <vt:lpstr>Strategic Sourcing Continued</vt:lpstr>
      <vt:lpstr>Increasing Variability of Orders up the Supply Chain</vt:lpstr>
      <vt:lpstr>The Bullwhip Effect</vt:lpstr>
      <vt:lpstr>Functional Products</vt:lpstr>
      <vt:lpstr>Innovative Products</vt:lpstr>
      <vt:lpstr>Four Types of Supply Chain Strategies</vt:lpstr>
      <vt:lpstr>Outsourcing</vt:lpstr>
      <vt:lpstr>Reasons to Outsource and the Resulting Benefits</vt:lpstr>
      <vt:lpstr>Logistics</vt:lpstr>
      <vt:lpstr>Logistics</vt:lpstr>
      <vt:lpstr>Decisions Related to Logistics</vt:lpstr>
      <vt:lpstr>Logistics-System Design Matrix</vt:lpstr>
      <vt:lpstr>Cross-Docking</vt:lpstr>
      <vt:lpstr>Green Sourcing</vt:lpstr>
      <vt:lpstr>Six Step Process to Green Sourcing</vt:lpstr>
      <vt:lpstr>Total Cost of Ownership</vt:lpstr>
      <vt:lpstr>Measuring Sourcing Performance</vt:lpstr>
      <vt:lpstr>Calculations</vt:lpstr>
      <vt:lpstr>Example</vt:lpstr>
      <vt:lpstr>Further Reading: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Toniel Leung</dc:creator>
  <cp:lastModifiedBy>Eias</cp:lastModifiedBy>
  <cp:revision>52</cp:revision>
  <dcterms:created xsi:type="dcterms:W3CDTF">2017-08-16T23:55:16Z</dcterms:created>
  <dcterms:modified xsi:type="dcterms:W3CDTF">2018-12-03T01:49:02Z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0x010100E1709477310369438C3E543C94179E2D</vt:lpwstr>
  </property>
</Properties>
</file>