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</p:sldMasterIdLst>
  <p:notesMasterIdLst>
    <p:notesMasterId r:id="rId34"/>
  </p:notesMasterIdLst>
  <p:sldIdLst>
    <p:sldId id="286" r:id="rId7"/>
    <p:sldId id="330" r:id="rId8"/>
    <p:sldId id="327" r:id="rId9"/>
    <p:sldId id="328" r:id="rId10"/>
    <p:sldId id="329" r:id="rId11"/>
    <p:sldId id="551" r:id="rId12"/>
    <p:sldId id="552" r:id="rId13"/>
    <p:sldId id="366" r:id="rId14"/>
    <p:sldId id="332" r:id="rId15"/>
    <p:sldId id="367" r:id="rId16"/>
    <p:sldId id="368" r:id="rId17"/>
    <p:sldId id="359" r:id="rId18"/>
    <p:sldId id="369" r:id="rId19"/>
    <p:sldId id="370" r:id="rId20"/>
    <p:sldId id="553" r:id="rId21"/>
    <p:sldId id="336" r:id="rId22"/>
    <p:sldId id="360" r:id="rId23"/>
    <p:sldId id="554" r:id="rId24"/>
    <p:sldId id="361" r:id="rId25"/>
    <p:sldId id="344" r:id="rId26"/>
    <p:sldId id="362" r:id="rId27"/>
    <p:sldId id="345" r:id="rId28"/>
    <p:sldId id="363" r:id="rId29"/>
    <p:sldId id="347" r:id="rId30"/>
    <p:sldId id="364" r:id="rId31"/>
    <p:sldId id="357" r:id="rId32"/>
    <p:sldId id="5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6"/>
            <p14:sldId id="330"/>
            <p14:sldId id="327"/>
            <p14:sldId id="328"/>
            <p14:sldId id="329"/>
            <p14:sldId id="551"/>
            <p14:sldId id="552"/>
            <p14:sldId id="366"/>
            <p14:sldId id="332"/>
            <p14:sldId id="367"/>
            <p14:sldId id="368"/>
            <p14:sldId id="359"/>
            <p14:sldId id="369"/>
            <p14:sldId id="370"/>
            <p14:sldId id="553"/>
            <p14:sldId id="336"/>
            <p14:sldId id="360"/>
            <p14:sldId id="554"/>
            <p14:sldId id="361"/>
            <p14:sldId id="344"/>
            <p14:sldId id="362"/>
            <p14:sldId id="345"/>
            <p14:sldId id="363"/>
            <p14:sldId id="347"/>
            <p14:sldId id="364"/>
            <p14:sldId id="357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15/05/2019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15/05/2019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160E-0DDB-4301-A929-6AA673E7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8F0A-6E42-46EC-A540-258FDE4D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FC9B-6445-4B17-88EC-D39B08C9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E935-2BE2-4A1B-B3B7-AC594787E4CB}" type="datetimeFigureOut">
              <a:rPr lang="en-AU" smtClean="0"/>
              <a:t>15/05/2019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9177-105A-4766-A9C9-3B6CC15D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02DC-809F-4F7A-A248-46DA8F9E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B2AC-8ED3-484F-B29F-9809FB8317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7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15/05/2019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15/05/2019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C006-9285-40BB-89A2-64B63E6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Topic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7FBB-8492-4284-ABFA-6E63E6946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AU" sz="3600" dirty="0"/>
              <a:t> Transformational and Moral Leadership</a:t>
            </a:r>
          </a:p>
          <a:p>
            <a:pPr algn="ctr"/>
            <a:r>
              <a:rPr lang="en-AU" sz="1200" dirty="0"/>
              <a:t>Primary Source: The Leadership Experience, Richard Daft</a:t>
            </a:r>
          </a:p>
        </p:txBody>
      </p:sp>
    </p:spTree>
    <p:extLst>
      <p:ext uri="{BB962C8B-B14F-4D97-AF65-F5344CB8AC3E}">
        <p14:creationId xmlns:p14="http://schemas.microsoft.com/office/powerpoint/2010/main" val="23889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6.2 – How to Act Like a Moral Leader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856202"/>
            <a:ext cx="8052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Linda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Klebe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Treviño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Laura Pincus Hartman, and Michael Brown, ‘‘Moral Person and Moral Manager: How Executives Develop a Reputation for Ethical Leadership,’’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California Management Review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42, no. 4 (Summer 2000), pp. 128–142; Christopher Hoenig, ‘‘Brave Hearts,’’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(November 1, 2000), pp. 72–74; and Patricia Wallington, ‘‘Honestly?!’’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(March 15, 2003), pp. 41–42.</a:t>
            </a:r>
          </a:p>
        </p:txBody>
      </p:sp>
      <p:pic>
        <p:nvPicPr>
          <p:cNvPr id="2050" name="Picture 2" descr="Exhibit 6.2 - How to Act Like a Moral L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8" y="2514600"/>
            <a:ext cx="8138160" cy="227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76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Exhibit 6.3</a:t>
            </a:r>
            <a:r>
              <a:rPr lang="en-US" dirty="0"/>
              <a:t> – </a:t>
            </a:r>
            <a:r>
              <a:rPr lang="en-US" altLang="en-US" dirty="0"/>
              <a:t>More Than Wheels Core Values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750" y="6143053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More Than Wheels Mission and Core Values, http://www.morethanwheels.org/mission (Retrieved May 18, 2013).</a:t>
            </a:r>
          </a:p>
        </p:txBody>
      </p:sp>
      <p:pic>
        <p:nvPicPr>
          <p:cNvPr id="2" name="Picture 2" descr="Exhibit 6.3 - More Than Wheels Core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597887"/>
            <a:ext cx="6492240" cy="454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1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2285999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Distinguishing right from wrong and doing right; seeking the just, honest, and good in the practice of leadership</a:t>
            </a:r>
          </a:p>
        </p:txBody>
      </p:sp>
    </p:spTree>
    <p:extLst>
      <p:ext uri="{BB962C8B-B14F-4D97-AF65-F5344CB8AC3E}">
        <p14:creationId xmlns:p14="http://schemas.microsoft.com/office/powerpoint/2010/main" val="28779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6.4 – Three Levels of Personal Moral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158" y="5567375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Sources: Based on Lawrence Kohlberg, ‘‘Moral Stages and Moralization: The Cognitive-Developmental Approach,’’ in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Moral Development and Behavior: Theory, Research, and Social Issues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ed. Thomas Likona (Austin, TX: Holt, Rinehart and Winston, 1976), pp. 31–53; and Jill W. Graham, ‘‘Leadership, Moral Development, and Citizenship Behavior,’’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Business Ethics Quarterly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5, no. 1 (January 1995), pp. 43–54.</a:t>
            </a:r>
          </a:p>
        </p:txBody>
      </p:sp>
      <p:pic>
        <p:nvPicPr>
          <p:cNvPr id="3" name="Picture 2" descr="Exhibit 6.4 - Three Levels of Personal Moral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8" y="1931746"/>
            <a:ext cx="8138160" cy="36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6.5 – Changing Leader Focus from Self to Others</a:t>
            </a:r>
          </a:p>
        </p:txBody>
      </p:sp>
      <p:pic>
        <p:nvPicPr>
          <p:cNvPr id="3" name="Picture 2" descr="Exhibit 6.5 - Changing Leader Focus from Self to 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676401"/>
            <a:ext cx="7498080" cy="47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Authoritarian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leadership</a:t>
            </a:r>
          </a:p>
          <a:p>
            <a:r>
              <a:rPr lang="en-US" dirty="0"/>
              <a:t>Organizational stability and efficiency are paramount</a:t>
            </a:r>
          </a:p>
          <a:p>
            <a:r>
              <a:rPr lang="en-US" dirty="0"/>
              <a:t>Leaders </a:t>
            </a:r>
          </a:p>
          <a:p>
            <a:pPr lvl="1"/>
            <a:r>
              <a:rPr lang="en-US" dirty="0"/>
              <a:t>Direct and control their people</a:t>
            </a:r>
          </a:p>
          <a:p>
            <a:pPr lvl="1"/>
            <a:r>
              <a:rPr lang="en-US" dirty="0"/>
              <a:t>Set the strategy and goals, as well as the methods and rewards for attaining them</a:t>
            </a:r>
          </a:p>
          <a:p>
            <a:r>
              <a:rPr lang="en-US" dirty="0"/>
              <a:t>Subordinates are controlled by leaders</a:t>
            </a:r>
          </a:p>
        </p:txBody>
      </p:sp>
    </p:spTree>
    <p:extLst>
      <p:ext uri="{BB962C8B-B14F-4D97-AF65-F5344CB8AC3E}">
        <p14:creationId xmlns:p14="http://schemas.microsoft.com/office/powerpoint/2010/main" val="268477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employee participation through employee suggestion programs, participation groups, and quality circles</a:t>
            </a:r>
          </a:p>
          <a:p>
            <a:r>
              <a:rPr lang="en-US" dirty="0"/>
              <a:t>Paternalistic mindset</a:t>
            </a:r>
          </a:p>
          <a:p>
            <a:r>
              <a:rPr lang="en-US" dirty="0"/>
              <a:t>Leaders determine purpose and goals, make final decisions, and decide rewards</a:t>
            </a:r>
          </a:p>
          <a:p>
            <a:r>
              <a:rPr lang="en-US" dirty="0"/>
              <a:t>Employees suggest quality improvements, act as team players, and take greater responsibility for their own jobs</a:t>
            </a:r>
          </a:p>
          <a:p>
            <a:r>
              <a:rPr lang="en-US" dirty="0"/>
              <a:t>Employees are not true partners in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271827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32766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A belief that leaders are deeply accountable to others as well as to the organization, without trying to control others, define meaning and purpose for others, or take care of others</a:t>
            </a:r>
          </a:p>
        </p:txBody>
      </p:sp>
    </p:spTree>
    <p:extLst>
      <p:ext uri="{BB962C8B-B14F-4D97-AF65-F5344CB8AC3E}">
        <p14:creationId xmlns:p14="http://schemas.microsoft.com/office/powerpoint/2010/main" val="52428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 a partnership mindset</a:t>
            </a:r>
          </a:p>
          <a:p>
            <a:r>
              <a:rPr lang="en-US" dirty="0"/>
              <a:t>Give decision-making power and the authority to act to those closest to the work and the customer</a:t>
            </a:r>
          </a:p>
          <a:p>
            <a:r>
              <a:rPr lang="en-US" dirty="0"/>
              <a:t>Tie rewards to contributions rather than formal positions</a:t>
            </a:r>
          </a:p>
          <a:p>
            <a:r>
              <a:rPr lang="en-US" dirty="0"/>
              <a:t>Expect core work teams to build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7383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32004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Servant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Leadership in which the leader transcends self-interest to serve the needs of others, help others grow, and provide opportunities for others to gain materially and emotionally</a:t>
            </a:r>
          </a:p>
        </p:txBody>
      </p:sp>
    </p:spTree>
    <p:extLst>
      <p:ext uri="{BB962C8B-B14F-4D97-AF65-F5344CB8AC3E}">
        <p14:creationId xmlns:p14="http://schemas.microsoft.com/office/powerpoint/2010/main" val="10198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 as a communication champion and a “sensegiver”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rather than just as an information processor</a:t>
            </a:r>
          </a:p>
          <a:p>
            <a:r>
              <a:rPr lang="en-US" dirty="0"/>
              <a:t>Use key elements of effective listening and understand why listening is important to leader communication</a:t>
            </a:r>
          </a:p>
          <a:p>
            <a:r>
              <a:rPr lang="en-US" dirty="0"/>
              <a:t>Use candor appropriately to improve communication effectiveness, and recognize and apply the difference between dialogue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51903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Servant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service before self-interest</a:t>
            </a:r>
          </a:p>
          <a:p>
            <a:r>
              <a:rPr lang="en-US" dirty="0"/>
              <a:t>Listen first to affirm others</a:t>
            </a:r>
          </a:p>
          <a:p>
            <a:r>
              <a:rPr lang="en-US" dirty="0"/>
              <a:t>Inspire trust by being trustworthy</a:t>
            </a:r>
          </a:p>
          <a:p>
            <a:r>
              <a:rPr lang="en-US" dirty="0"/>
              <a:t>Nourish others and help them become whole</a:t>
            </a:r>
          </a:p>
        </p:txBody>
      </p:sp>
    </p:spTree>
    <p:extLst>
      <p:ext uri="{BB962C8B-B14F-4D97-AF65-F5344CB8AC3E}">
        <p14:creationId xmlns:p14="http://schemas.microsoft.com/office/powerpoint/2010/main" val="276458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23622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mental and moral strength to engage in, persevere through, and withstand danger, difficulty, or fear</a:t>
            </a:r>
          </a:p>
        </p:txBody>
      </p:sp>
    </p:spTree>
    <p:extLst>
      <p:ext uri="{BB962C8B-B14F-4D97-AF65-F5344CB8AC3E}">
        <p14:creationId xmlns:p14="http://schemas.microsoft.com/office/powerpoint/2010/main" val="196951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Courage means accepting responsibility</a:t>
            </a:r>
          </a:p>
          <a:p>
            <a:r>
              <a:rPr lang="en-US" dirty="0"/>
              <a:t>Courage often means nonconformity</a:t>
            </a:r>
          </a:p>
          <a:p>
            <a:r>
              <a:rPr lang="en-US" dirty="0"/>
              <a:t>Courage means pushing beyond the comfort zone</a:t>
            </a:r>
          </a:p>
          <a:p>
            <a:r>
              <a:rPr lang="en-US" dirty="0"/>
              <a:t>Courage means asking for what you want and saying what you think</a:t>
            </a:r>
          </a:p>
          <a:p>
            <a:r>
              <a:rPr lang="en-US" dirty="0"/>
              <a:t>Courage means fighting for what you believe</a:t>
            </a:r>
          </a:p>
        </p:txBody>
      </p:sp>
    </p:spTree>
    <p:extLst>
      <p:ext uri="{BB962C8B-B14F-4D97-AF65-F5344CB8AC3E}">
        <p14:creationId xmlns:p14="http://schemas.microsoft.com/office/powerpoint/2010/main" val="51563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23622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Abilene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tendency of people to resist voicing their true thoughts or feelings in order to please others and avoid conflict</a:t>
            </a:r>
          </a:p>
        </p:txBody>
      </p:sp>
    </p:spTree>
    <p:extLst>
      <p:ext uri="{BB962C8B-B14F-4D97-AF65-F5344CB8AC3E}">
        <p14:creationId xmlns:p14="http://schemas.microsoft.com/office/powerpoint/2010/main" val="68765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Courage Apply to Moral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like a moral leader requires personal courage</a:t>
            </a:r>
          </a:p>
          <a:p>
            <a:r>
              <a:rPr lang="en-US" dirty="0"/>
              <a:t>Opposing unethical conduct requires courage</a:t>
            </a:r>
          </a:p>
        </p:txBody>
      </p:sp>
    </p:spTree>
    <p:extLst>
      <p:ext uri="{BB962C8B-B14F-4D97-AF65-F5344CB8AC3E}">
        <p14:creationId xmlns:p14="http://schemas.microsoft.com/office/powerpoint/2010/main" val="337088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133600"/>
            <a:ext cx="6781801" cy="18288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Whistleblowing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Employee disclosure of illegal, immoral, or unethical practices 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7732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Personal Courage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in a higher purpose</a:t>
            </a:r>
          </a:p>
          <a:p>
            <a:r>
              <a:rPr lang="en-US" dirty="0"/>
              <a:t>Draw strength from others</a:t>
            </a:r>
          </a:p>
          <a:p>
            <a:r>
              <a:rPr lang="en-US" dirty="0"/>
              <a:t>Harness frustration and anger</a:t>
            </a:r>
          </a:p>
          <a:p>
            <a:r>
              <a:rPr lang="en-US" dirty="0"/>
              <a:t>Take small steps</a:t>
            </a:r>
          </a:p>
        </p:txBody>
      </p:sp>
    </p:spTree>
    <p:extLst>
      <p:ext uri="{BB962C8B-B14F-4D97-AF65-F5344CB8AC3E}">
        <p14:creationId xmlns:p14="http://schemas.microsoft.com/office/powerpoint/2010/main" val="379422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9865-1403-476B-8D0A-6DE05ED3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B050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AC80-18F0-4EF5-BC91-C34418F5F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 </a:t>
            </a:r>
          </a:p>
          <a:p>
            <a:endParaRPr lang="en-AU" sz="6000" b="1" dirty="0">
              <a:latin typeface="Algerian" panose="04020705040A02060702" pitchFamily="82" charset="0"/>
            </a:endParaRPr>
          </a:p>
          <a:p>
            <a:r>
              <a:rPr lang="en-AU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ANY QUESTIONS ???</a:t>
            </a:r>
          </a:p>
        </p:txBody>
      </p:sp>
    </p:spTree>
    <p:extLst>
      <p:ext uri="{BB962C8B-B14F-4D97-AF65-F5344CB8AC3E}">
        <p14:creationId xmlns:p14="http://schemas.microsoft.com/office/powerpoint/2010/main" val="2211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a rational approach to leadership with a concern for people and ethics</a:t>
            </a:r>
          </a:p>
          <a:p>
            <a:r>
              <a:rPr lang="en-US" dirty="0"/>
              <a:t>Understand how leaders set the ethical tone in organizations and recognize the distinction between ethical and unethical leadership</a:t>
            </a:r>
          </a:p>
          <a:p>
            <a:r>
              <a:rPr lang="en-US" dirty="0"/>
              <a:t>Recognize your own stage of moral development and ways to accelerate your moral maturation</a:t>
            </a:r>
          </a:p>
        </p:txBody>
      </p:sp>
    </p:spTree>
    <p:extLst>
      <p:ext uri="{BB962C8B-B14F-4D97-AF65-F5344CB8AC3E}">
        <p14:creationId xmlns:p14="http://schemas.microsoft.com/office/powerpoint/2010/main" val="230787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and use mechanisms that enhance an ethical organizational culture</a:t>
            </a:r>
          </a:p>
          <a:p>
            <a:r>
              <a:rPr lang="en-US" dirty="0"/>
              <a:t>Apply the principles of stewardship and servant leadership</a:t>
            </a:r>
          </a:p>
          <a:p>
            <a:r>
              <a:rPr lang="en-US" dirty="0"/>
              <a:t>Recognize courage in others and unlock your own potential to live and act courageously</a:t>
            </a:r>
          </a:p>
        </p:txBody>
      </p:sp>
    </p:spTree>
    <p:extLst>
      <p:ext uri="{BB962C8B-B14F-4D97-AF65-F5344CB8AC3E}">
        <p14:creationId xmlns:p14="http://schemas.microsoft.com/office/powerpoint/2010/main" val="275751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Climate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 face pressures that challenge their ability to do the right thing</a:t>
            </a:r>
          </a:p>
          <a:p>
            <a:r>
              <a:rPr lang="en-US" dirty="0"/>
              <a:t>Obstacles for leaders:</a:t>
            </a:r>
          </a:p>
          <a:p>
            <a:pPr lvl="1"/>
            <a:r>
              <a:rPr lang="en-US" dirty="0"/>
              <a:t>Personal weakness and self-interest </a:t>
            </a:r>
          </a:p>
          <a:p>
            <a:pPr lvl="1"/>
            <a:r>
              <a:rPr lang="en-US" dirty="0"/>
              <a:t>Pressures to:</a:t>
            </a:r>
          </a:p>
          <a:p>
            <a:pPr lvl="2"/>
            <a:r>
              <a:rPr lang="en-US" dirty="0"/>
              <a:t>Cut costs and increase profits</a:t>
            </a:r>
          </a:p>
          <a:p>
            <a:pPr lvl="2"/>
            <a:r>
              <a:rPr lang="en-US" dirty="0"/>
              <a:t>Meet the demands of vendors or business partners and look successful</a:t>
            </a:r>
          </a:p>
          <a:p>
            <a:pPr lvl="2"/>
            <a:r>
              <a:rPr lang="en-US" dirty="0"/>
              <a:t>Please shareholders</a:t>
            </a:r>
          </a:p>
        </p:txBody>
      </p:sp>
    </p:spTree>
    <p:extLst>
      <p:ext uri="{BB962C8B-B14F-4D97-AF65-F5344CB8AC3E}">
        <p14:creationId xmlns:p14="http://schemas.microsoft.com/office/powerpoint/2010/main" val="300286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Set the Ethical Tone </a:t>
            </a:r>
            <a:r>
              <a:rPr lang="en-US" sz="20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Act as positive role models</a:t>
            </a:r>
          </a:p>
          <a:p>
            <a:pPr lvl="0"/>
            <a:r>
              <a:rPr lang="en-US" dirty="0"/>
              <a:t>Signal what matters by their behavior</a:t>
            </a:r>
          </a:p>
          <a:p>
            <a:pPr lvl="0"/>
            <a:r>
              <a:rPr lang="en-US" dirty="0"/>
              <a:t>Focus on employees, customers, and the greater good</a:t>
            </a:r>
          </a:p>
          <a:p>
            <a:pPr lvl="0"/>
            <a:r>
              <a:rPr lang="en-US" dirty="0"/>
              <a:t>Not paying attention to gaining benefits themselves </a:t>
            </a:r>
          </a:p>
          <a:p>
            <a:pPr lvl="0"/>
            <a:r>
              <a:rPr lang="en-US" dirty="0"/>
              <a:t>Honest with employees, partners, customers, vendors, and shareholders</a:t>
            </a:r>
          </a:p>
        </p:txBody>
      </p:sp>
    </p:spTree>
    <p:extLst>
      <p:ext uri="{BB962C8B-B14F-4D97-AF65-F5344CB8AC3E}">
        <p14:creationId xmlns:p14="http://schemas.microsoft.com/office/powerpoint/2010/main" val="3558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Set the Ethical Tone </a:t>
            </a:r>
            <a:r>
              <a:rPr lang="en-US" sz="20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Strive for fairness and honor agreements</a:t>
            </a:r>
          </a:p>
          <a:p>
            <a:r>
              <a:rPr lang="en-US" dirty="0"/>
              <a:t>Share the credit for successes and accept the blame when things go wrong</a:t>
            </a:r>
          </a:p>
          <a:p>
            <a:r>
              <a:rPr lang="en-US" dirty="0"/>
              <a:t>Speak up against acts they believe are wrong</a:t>
            </a:r>
          </a:p>
        </p:txBody>
      </p:sp>
    </p:spTree>
    <p:extLst>
      <p:ext uri="{BB962C8B-B14F-4D97-AF65-F5344CB8AC3E}">
        <p14:creationId xmlns:p14="http://schemas.microsoft.com/office/powerpoint/2010/main" val="255318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Exhibit 6.1</a:t>
            </a:r>
            <a:r>
              <a:rPr lang="en-US" dirty="0"/>
              <a:t> – </a:t>
            </a:r>
            <a:r>
              <a:rPr lang="en-US" altLang="en-US" dirty="0"/>
              <a:t>Comparing Ethical versus Unethical Leadership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2934" y="5105400"/>
            <a:ext cx="7200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Donald G. Zauderer, ‘‘Integrity: An Essential Executive Quality,’’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Business Forum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(Fall 1992), pp. 12–16.</a:t>
            </a:r>
          </a:p>
        </p:txBody>
      </p:sp>
      <p:pic>
        <p:nvPicPr>
          <p:cNvPr id="1026" name="Picture 2" descr="Exhibit 6.1 - Comparing Ethical versus Unethical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8800"/>
            <a:ext cx="7863840" cy="31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7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Like a Moral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is about </a:t>
            </a:r>
            <a:r>
              <a:rPr lang="en-US" i="1" dirty="0"/>
              <a:t>values</a:t>
            </a:r>
            <a:r>
              <a:rPr lang="en-US" dirty="0"/>
              <a:t> and not just economic performance</a:t>
            </a:r>
          </a:p>
          <a:p>
            <a:r>
              <a:rPr lang="en-US" dirty="0"/>
              <a:t>The single most important factor in ethical decision making in organizations is whether leaders show a commitment to ethics in their talk and especially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33753029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4C9D-A4D4-4EA5-B76C-8491F2658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purl.org/dc/elements/1.1/"/>
    <ds:schemaRef ds:uri="http://schemas.microsoft.com/office/2006/metadata/properties"/>
    <ds:schemaRef ds:uri="6fd5926b-e52e-44d8-81d1-5e6608a2336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13932</TotalTime>
  <Words>1003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1_Custom Design</vt:lpstr>
      <vt:lpstr>2_Custom Design</vt:lpstr>
      <vt:lpstr>3_Custom Design</vt:lpstr>
      <vt:lpstr>Topic 10</vt:lpstr>
      <vt:lpstr>Learning Objectives (slide 1 of 2)</vt:lpstr>
      <vt:lpstr>Learning Objectives (slide 1 of 2)</vt:lpstr>
      <vt:lpstr>Learning Objectives (slide 2 of 2)</vt:lpstr>
      <vt:lpstr>Ethical Climate in Business</vt:lpstr>
      <vt:lpstr>Leaders Set the Ethical Tone (slide 1 of 2)</vt:lpstr>
      <vt:lpstr>Leaders Set the Ethical Tone (slide 2 of 2)</vt:lpstr>
      <vt:lpstr>Exhibit 6.1 – Comparing Ethical versus Unethical Leadership</vt:lpstr>
      <vt:lpstr>Acting Like a Moral Leader</vt:lpstr>
      <vt:lpstr>Exhibit 6.2 – How to Act Like a Moral Leader</vt:lpstr>
      <vt:lpstr>Exhibit 6.3 – More Than Wheels Core Values</vt:lpstr>
      <vt:lpstr>Moral Leadership</vt:lpstr>
      <vt:lpstr>Exhibit 6.4 – Three Levels of Personal Moral Development</vt:lpstr>
      <vt:lpstr>Exhibit 6.5 – Changing Leader Focus from Self to Others</vt:lpstr>
      <vt:lpstr>Authoritarian Management</vt:lpstr>
      <vt:lpstr>Participative Management</vt:lpstr>
      <vt:lpstr>Stewardship</vt:lpstr>
      <vt:lpstr>Framework for Stewardship</vt:lpstr>
      <vt:lpstr>Servant Leadership</vt:lpstr>
      <vt:lpstr>Framework for Servant Leadership</vt:lpstr>
      <vt:lpstr>Courage (slide 1 of 2)</vt:lpstr>
      <vt:lpstr>Courage (slide 2 of 2)</vt:lpstr>
      <vt:lpstr>Abilene Paradox</vt:lpstr>
      <vt:lpstr>How Does Courage Apply to Moral Leadership</vt:lpstr>
      <vt:lpstr>Whistleblowing</vt:lpstr>
      <vt:lpstr>Finding Personal Courage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53</cp:revision>
  <dcterms:created xsi:type="dcterms:W3CDTF">2017-08-16T23:55:16Z</dcterms:created>
  <dcterms:modified xsi:type="dcterms:W3CDTF">2019-05-15T06:57:38Z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